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2" r:id="rId8"/>
    <p:sldId id="263" r:id="rId9"/>
    <p:sldId id="268" r:id="rId10"/>
    <p:sldId id="267" r:id="rId11"/>
    <p:sldId id="277" r:id="rId12"/>
    <p:sldId id="278" r:id="rId13"/>
    <p:sldId id="281" r:id="rId14"/>
    <p:sldId id="265" r:id="rId15"/>
    <p:sldId id="266" r:id="rId16"/>
    <p:sldId id="282" r:id="rId17"/>
    <p:sldId id="269" r:id="rId18"/>
    <p:sldId id="270" r:id="rId19"/>
    <p:sldId id="283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44E52C-CD63-4A5C-A076-0DEF0D4F1EE7}">
          <p14:sldIdLst>
            <p14:sldId id="256"/>
            <p14:sldId id="257"/>
            <p14:sldId id="258"/>
            <p14:sldId id="259"/>
            <p14:sldId id="279"/>
            <p14:sldId id="280"/>
            <p14:sldId id="262"/>
            <p14:sldId id="263"/>
            <p14:sldId id="268"/>
            <p14:sldId id="267"/>
            <p14:sldId id="277"/>
            <p14:sldId id="278"/>
            <p14:sldId id="281"/>
            <p14:sldId id="265"/>
            <p14:sldId id="266"/>
            <p14:sldId id="282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6011-8EB2-454A-A812-A4D444AF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26530-B4D1-4219-98F3-BC818F9AF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2C3F1-24D9-4FC9-B4EC-5857F36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D628DC-01F4-42CD-945F-57251527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2475D-5EFF-4CC9-80EE-0855AE96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798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0F057-82C3-42BD-AFC5-EA2B664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CF9F5C-8175-49F3-BD6D-CBC707C5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9C0E1-2287-4F9D-945F-99FCD137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3C215-CAB0-4B27-BBDB-9FB806E2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8862B-ECC6-4C12-A997-89F80E30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76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50B1E5-EF2E-4D16-9A1B-6833A7240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B00FBB-48E5-4258-A31E-BB642F6BE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B3445-8C8A-4F30-BC99-B70831E8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DCA9D-7879-4A3D-9972-2CB72062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93D38-1595-4ACB-BB8D-CE6E10D5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49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C7012-376E-448D-B289-ED6B554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9C3C3-AF39-4681-9750-C9E2B0FA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ED6C6-C25B-48A0-B9AB-493B53D0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A4CE4-02DB-4C04-BDD0-A23B8782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E3DAF-03B4-4B70-AEFB-95E3D90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0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D8988-3F12-4F03-8623-01E370D2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6615CA-0469-43BF-BBD6-8653647B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4D5D4-2278-4753-AE59-EE951A29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0E843-92E8-4B82-A60D-C0AFE3DA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BE449-7651-42F2-A41C-045A7363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586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E4CE6-808D-4CCD-B4F4-6F018101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8B1A7-E4C5-42AC-9413-50E74A5B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03202B-39BE-47ED-8568-766D12F5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CEEA8B-4BF9-4614-9958-E2FD1D0D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DF6D1A-F761-4A05-B6A3-C1DD40D7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9CE907-3981-441A-A074-194589F6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27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EBF6-E710-4C55-AA81-5DC9566A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3421E-4F23-4447-9928-3F0770FD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8D4EAC-FBFB-4078-9304-270C3368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BA1413-8E74-4CEF-B948-CD0E80624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4BF5CA-14B5-40AC-96EC-F3753E3E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4F946E-C53B-4267-BFE4-974083D2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F0F53B-3546-4416-AFB9-D72ECC93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46B6E5-C1FB-4559-A9F7-E8F2785B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332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EEB78-98F3-4BAB-8F66-02AF8C8B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7FD2DA-46D8-4C94-A27A-95F59C23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2083BA-EF3A-4502-907F-56DF7252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6574A-51C0-46BD-9383-8C04C320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2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E791BC-90A9-4BF7-A753-EBFF7A26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D95546-C8D0-4D2E-ADC1-D603209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0441BF-5EE4-4275-8308-2E705B10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295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FFFB5-66C0-462E-A1A5-121B4769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089F7-966C-462C-A4DA-1C68A180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A41B3-B7EA-4B0F-8E38-5BFF7269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448778-4172-4B3B-9790-551D85F7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1B392-469C-4754-86D2-4625B5C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F9D11B-8C76-47B1-B222-2FCB98B6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149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54151-05F5-4D78-B1D8-72D41613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6F9DCA-25B4-4148-8E90-32E5E8D34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66C65-488C-46A7-BD24-19CA23BA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A4791B-C9A9-4FB6-B11D-37CE76CA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C1BD6-3BC8-4C97-A570-3A617BA2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79A237-A9BE-4F68-9447-45C9E554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0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379760-9A27-4E5D-9566-77C449F4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31B295-CFD3-45EE-AACF-1A319A2F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518F4-FFA4-4956-8170-E5E184BAC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0974-75E8-46E9-A024-674C8E518FCD}" type="datetimeFigureOut">
              <a:rPr lang="es-CL" smtClean="0"/>
              <a:t>30-04-2019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99671-E6AC-44FF-AE88-65E33BA68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E5640-5081-48FB-8AF0-AE0373E6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2C20-BA9D-4530-957B-16E90E132A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6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sRomo/lolShiel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A9BC4-EECF-4198-81DD-58BF5B015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1936" y="5487740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CL" sz="2000" dirty="0">
                <a:solidFill>
                  <a:schemeClr val="bg1"/>
                </a:solidFill>
              </a:rPr>
              <a:t>IWG 131. Introducción a la ingeniera.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</a:rPr>
              <a:t>Taller de introducción a Arduino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E2C5AF-E1BE-4905-82EF-99160149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Estructura </a:t>
            </a:r>
            <a:r>
              <a:rPr lang="es-CL" sz="5400" dirty="0" err="1"/>
              <a:t>for</a:t>
            </a:r>
            <a:endParaRPr lang="es-CL" sz="5400" dirty="0"/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A5EE29A-3CB9-49B4-BA75-426576C21324}"/>
              </a:ext>
            </a:extLst>
          </p:cNvPr>
          <p:cNvSpPr txBox="1"/>
          <p:nvPr/>
        </p:nvSpPr>
        <p:spPr>
          <a:xfrm>
            <a:off x="1353652" y="3229000"/>
            <a:ext cx="3468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valor_inicial</a:t>
            </a:r>
            <a:r>
              <a:rPr lang="es-CL" dirty="0"/>
              <a:t> ; </a:t>
            </a:r>
            <a:r>
              <a:rPr lang="es-CL" dirty="0" err="1"/>
              <a:t>condicion</a:t>
            </a:r>
            <a:r>
              <a:rPr lang="es-CL" dirty="0"/>
              <a:t> ; suma)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accion1</a:t>
            </a:r>
          </a:p>
          <a:p>
            <a:r>
              <a:rPr lang="es-CL" dirty="0"/>
              <a:t>    accion2…</a:t>
            </a:r>
          </a:p>
          <a:p>
            <a:r>
              <a:rPr lang="es-CL" dirty="0"/>
              <a:t>   …</a:t>
            </a:r>
          </a:p>
          <a:p>
            <a:r>
              <a:rPr lang="es-CL" dirty="0"/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D9CF15-6750-4FDE-B1C3-7CA9325B8254}"/>
              </a:ext>
            </a:extLst>
          </p:cNvPr>
          <p:cNvSpPr txBox="1"/>
          <p:nvPr/>
        </p:nvSpPr>
        <p:spPr>
          <a:xfrm>
            <a:off x="6194808" y="3229000"/>
            <a:ext cx="22055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int</a:t>
            </a:r>
            <a:r>
              <a:rPr lang="es-CL" dirty="0"/>
              <a:t> i=0 ; i&lt;14 ; i++)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</a:t>
            </a:r>
            <a:r>
              <a:rPr lang="es-CL" dirty="0" err="1"/>
              <a:t>myLol.clear</a:t>
            </a:r>
            <a:r>
              <a:rPr lang="es-CL" dirty="0"/>
              <a:t>();</a:t>
            </a:r>
          </a:p>
          <a:p>
            <a:r>
              <a:rPr lang="es-CL" dirty="0"/>
              <a:t>    </a:t>
            </a:r>
            <a:r>
              <a:rPr lang="es-CL" dirty="0" err="1"/>
              <a:t>myLol.ledOn</a:t>
            </a:r>
            <a:r>
              <a:rPr lang="es-CL" dirty="0"/>
              <a:t>(i,2);</a:t>
            </a:r>
          </a:p>
          <a:p>
            <a:r>
              <a:rPr lang="es-CL" dirty="0"/>
              <a:t>    </a:t>
            </a:r>
            <a:r>
              <a:rPr lang="es-CL" dirty="0" err="1"/>
              <a:t>delay</a:t>
            </a:r>
            <a:r>
              <a:rPr lang="es-CL" dirty="0"/>
              <a:t>(400);</a:t>
            </a:r>
          </a:p>
          <a:p>
            <a:r>
              <a:rPr lang="es-CL" dirty="0"/>
              <a:t>   </a:t>
            </a:r>
          </a:p>
          <a:p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206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91" y="718805"/>
            <a:ext cx="8034290" cy="1575639"/>
          </a:xfrm>
        </p:spPr>
        <p:txBody>
          <a:bodyPr anchor="b">
            <a:noAutofit/>
          </a:bodyPr>
          <a:lstStyle/>
          <a:p>
            <a:r>
              <a:rPr lang="es-CL" sz="5400" dirty="0"/>
              <a:t>Recorramos el arreglo de</a:t>
            </a:r>
            <a:br>
              <a:rPr lang="es-CL" sz="5400" dirty="0"/>
            </a:br>
            <a:r>
              <a:rPr lang="es-CL" sz="5400" dirty="0"/>
              <a:t>leds!!! :v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A5EE29A-3CB9-49B4-BA75-426576C21324}"/>
              </a:ext>
            </a:extLst>
          </p:cNvPr>
          <p:cNvSpPr txBox="1"/>
          <p:nvPr/>
        </p:nvSpPr>
        <p:spPr>
          <a:xfrm>
            <a:off x="1353652" y="3229000"/>
            <a:ext cx="24219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int</a:t>
            </a:r>
            <a:r>
              <a:rPr lang="es-CL" dirty="0"/>
              <a:t> i=0 ; i&lt;9 ; i++)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</a:t>
            </a:r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int</a:t>
            </a:r>
            <a:r>
              <a:rPr lang="es-CL" dirty="0"/>
              <a:t> j=0 ; j&lt;14 ; </a:t>
            </a:r>
            <a:r>
              <a:rPr lang="es-CL" dirty="0" err="1"/>
              <a:t>j++</a:t>
            </a:r>
            <a:r>
              <a:rPr lang="es-CL" dirty="0"/>
              <a:t>)</a:t>
            </a:r>
          </a:p>
          <a:p>
            <a:r>
              <a:rPr lang="es-CL" dirty="0"/>
              <a:t>    {</a:t>
            </a:r>
          </a:p>
          <a:p>
            <a:r>
              <a:rPr lang="es-CL" dirty="0"/>
              <a:t>        </a:t>
            </a:r>
            <a:r>
              <a:rPr lang="es-CL" dirty="0" err="1"/>
              <a:t>myLol.clear</a:t>
            </a:r>
            <a:r>
              <a:rPr lang="es-CL" dirty="0"/>
              <a:t>();</a:t>
            </a:r>
          </a:p>
          <a:p>
            <a:r>
              <a:rPr lang="es-CL" dirty="0"/>
              <a:t>        </a:t>
            </a:r>
            <a:r>
              <a:rPr lang="es-CL" dirty="0" err="1"/>
              <a:t>myLol.ledOn</a:t>
            </a:r>
            <a:r>
              <a:rPr lang="es-CL" dirty="0"/>
              <a:t>(</a:t>
            </a:r>
            <a:r>
              <a:rPr lang="es-CL" dirty="0" err="1"/>
              <a:t>j,i</a:t>
            </a:r>
            <a:r>
              <a:rPr lang="es-CL" dirty="0"/>
              <a:t>);</a:t>
            </a:r>
          </a:p>
          <a:p>
            <a:r>
              <a:rPr lang="es-CL" dirty="0"/>
              <a:t>        </a:t>
            </a:r>
            <a:r>
              <a:rPr lang="es-CL" dirty="0" err="1"/>
              <a:t>delay</a:t>
            </a:r>
            <a:r>
              <a:rPr lang="es-CL" dirty="0"/>
              <a:t>(200);</a:t>
            </a:r>
          </a:p>
          <a:p>
            <a:r>
              <a:rPr lang="es-CL" dirty="0"/>
              <a:t>    }</a:t>
            </a:r>
          </a:p>
          <a:p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344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6951F3-F8EC-4359-8E49-7AD81EFA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351" y="1013876"/>
            <a:ext cx="3993089" cy="193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3600" dirty="0"/>
              <a:t>Recorrer arreglo de leds :v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869BD4-00AC-41F7-8E76-F5EA7B73D78A}"/>
              </a:ext>
            </a:extLst>
          </p:cNvPr>
          <p:cNvSpPr txBox="1"/>
          <p:nvPr/>
        </p:nvSpPr>
        <p:spPr>
          <a:xfrm>
            <a:off x="914766" y="543360"/>
            <a:ext cx="25806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#</a:t>
            </a:r>
            <a:r>
              <a:rPr lang="es-CL" dirty="0" err="1">
                <a:solidFill>
                  <a:schemeClr val="bg1"/>
                </a:solidFill>
              </a:rPr>
              <a:t>include</a:t>
            </a:r>
            <a:r>
              <a:rPr lang="es-CL" dirty="0">
                <a:solidFill>
                  <a:schemeClr val="bg1"/>
                </a:solidFill>
              </a:rPr>
              <a:t> &lt;lol.hpp&gt;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Lol </a:t>
            </a:r>
            <a:r>
              <a:rPr lang="es-CL" dirty="0" err="1">
                <a:solidFill>
                  <a:schemeClr val="bg1"/>
                </a:solidFill>
              </a:rPr>
              <a:t>myLol</a:t>
            </a:r>
            <a:r>
              <a:rPr lang="es-CL" dirty="0">
                <a:solidFill>
                  <a:schemeClr val="bg1"/>
                </a:solidFill>
              </a:rPr>
              <a:t>;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setup</a:t>
            </a:r>
            <a:r>
              <a:rPr lang="es-CL" dirty="0">
                <a:solidFill>
                  <a:schemeClr val="bg1"/>
                </a:solidFill>
              </a:rPr>
              <a:t>(){}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loop</a:t>
            </a:r>
            <a:r>
              <a:rPr lang="es-CL" dirty="0">
                <a:solidFill>
                  <a:schemeClr val="bg1"/>
                </a:solidFill>
              </a:rPr>
              <a:t>()</a:t>
            </a:r>
          </a:p>
          <a:p>
            <a:r>
              <a:rPr lang="es-CL" dirty="0">
                <a:solidFill>
                  <a:schemeClr val="bg1"/>
                </a:solidFill>
              </a:rPr>
              <a:t>{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for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i=0 ; i&lt;9 ; i++){</a:t>
            </a:r>
          </a:p>
          <a:p>
            <a:r>
              <a:rPr lang="es-CL" dirty="0">
                <a:solidFill>
                  <a:schemeClr val="bg1"/>
                </a:solidFill>
              </a:rPr>
              <a:t>       </a:t>
            </a:r>
            <a:r>
              <a:rPr lang="es-CL" dirty="0" err="1">
                <a:solidFill>
                  <a:schemeClr val="bg1"/>
                </a:solidFill>
              </a:rPr>
              <a:t>for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j=0 ; j&lt;14 ; </a:t>
            </a:r>
            <a:r>
              <a:rPr lang="es-CL" dirty="0" err="1">
                <a:solidFill>
                  <a:schemeClr val="bg1"/>
                </a:solidFill>
              </a:rPr>
              <a:t>j++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  <a:p>
            <a:r>
              <a:rPr lang="es-CL" dirty="0">
                <a:solidFill>
                  <a:schemeClr val="bg1"/>
                </a:solidFill>
              </a:rPr>
              <a:t>      {</a:t>
            </a:r>
          </a:p>
          <a:p>
            <a:r>
              <a:rPr lang="es-CL" dirty="0">
                <a:solidFill>
                  <a:schemeClr val="bg1"/>
                </a:solidFill>
              </a:rPr>
              <a:t>         </a:t>
            </a:r>
            <a:r>
              <a:rPr lang="es-CL" dirty="0" err="1">
                <a:solidFill>
                  <a:schemeClr val="bg1"/>
                </a:solidFill>
              </a:rPr>
              <a:t>myLol.clear</a:t>
            </a:r>
            <a:r>
              <a:rPr lang="es-CL" dirty="0">
                <a:solidFill>
                  <a:schemeClr val="bg1"/>
                </a:solidFill>
              </a:rPr>
              <a:t>();</a:t>
            </a:r>
          </a:p>
          <a:p>
            <a:r>
              <a:rPr lang="es-CL" dirty="0">
                <a:solidFill>
                  <a:schemeClr val="bg1"/>
                </a:solidFill>
              </a:rPr>
              <a:t>         </a:t>
            </a:r>
            <a:r>
              <a:rPr lang="es-CL" dirty="0" err="1">
                <a:solidFill>
                  <a:schemeClr val="bg1"/>
                </a:solidFill>
              </a:rPr>
              <a:t>myLol.ledOn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j,i</a:t>
            </a:r>
            <a:r>
              <a:rPr lang="es-CL" dirty="0">
                <a:solidFill>
                  <a:schemeClr val="bg1"/>
                </a:solidFill>
              </a:rPr>
              <a:t>);</a:t>
            </a:r>
          </a:p>
          <a:p>
            <a:r>
              <a:rPr lang="es-CL" dirty="0">
                <a:solidFill>
                  <a:schemeClr val="bg1"/>
                </a:solidFill>
              </a:rPr>
              <a:t>         </a:t>
            </a:r>
            <a:r>
              <a:rPr lang="es-CL" dirty="0" err="1">
                <a:solidFill>
                  <a:schemeClr val="bg1"/>
                </a:solidFill>
              </a:rPr>
              <a:t>delay</a:t>
            </a:r>
            <a:r>
              <a:rPr lang="es-CL" dirty="0">
                <a:solidFill>
                  <a:schemeClr val="bg1"/>
                </a:solidFill>
              </a:rPr>
              <a:t>(50);</a:t>
            </a:r>
          </a:p>
          <a:p>
            <a:r>
              <a:rPr lang="es-CL" dirty="0">
                <a:solidFill>
                  <a:schemeClr val="bg1"/>
                </a:solidFill>
              </a:rPr>
              <a:t>      }</a:t>
            </a:r>
          </a:p>
          <a:p>
            <a:r>
              <a:rPr lang="es-CL" dirty="0">
                <a:solidFill>
                  <a:schemeClr val="bg1"/>
                </a:solidFill>
              </a:rPr>
              <a:t>  }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5225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¿Que nos más necesitamos?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2A3F8A77-2FA2-4C70-981E-BE5DD8B7871D}"/>
              </a:ext>
            </a:extLst>
          </p:cNvPr>
          <p:cNvSpPr/>
          <p:nvPr/>
        </p:nvSpPr>
        <p:spPr>
          <a:xfrm>
            <a:off x="603682" y="3204839"/>
            <a:ext cx="1597980" cy="1269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Ciclos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EBC49F1-066E-43A6-8C7C-7E5A51B33822}"/>
              </a:ext>
            </a:extLst>
          </p:cNvPr>
          <p:cNvSpPr/>
          <p:nvPr/>
        </p:nvSpPr>
        <p:spPr>
          <a:xfrm>
            <a:off x="2920753" y="3137676"/>
            <a:ext cx="1997476" cy="1336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Condiciones </a:t>
            </a:r>
            <a:r>
              <a:rPr lang="es-CL" dirty="0" err="1"/>
              <a:t>if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32A52D-5562-4865-BE74-636E8CF57918}"/>
              </a:ext>
            </a:extLst>
          </p:cNvPr>
          <p:cNvSpPr/>
          <p:nvPr/>
        </p:nvSpPr>
        <p:spPr>
          <a:xfrm>
            <a:off x="5637320" y="3170889"/>
            <a:ext cx="1935332" cy="133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Variables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4C52A5C-0E61-483A-92F2-294C103704EA}"/>
              </a:ext>
            </a:extLst>
          </p:cNvPr>
          <p:cNvSpPr/>
          <p:nvPr/>
        </p:nvSpPr>
        <p:spPr>
          <a:xfrm>
            <a:off x="8212256" y="3204839"/>
            <a:ext cx="1846555" cy="133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Arreglos</a:t>
            </a:r>
          </a:p>
        </p:txBody>
      </p:sp>
    </p:spTree>
    <p:extLst>
      <p:ext uri="{BB962C8B-B14F-4D97-AF65-F5344CB8AC3E}">
        <p14:creationId xmlns:p14="http://schemas.microsoft.com/office/powerpoint/2010/main" val="295379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Estructura </a:t>
            </a:r>
            <a:r>
              <a:rPr lang="es-CL" sz="5400" dirty="0" err="1"/>
              <a:t>if-else</a:t>
            </a:r>
            <a:endParaRPr lang="es-CL" sz="5400" dirty="0"/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978E6CC-4C5D-4C56-9195-85AC0F122B7E}"/>
              </a:ext>
            </a:extLst>
          </p:cNvPr>
          <p:cNvSpPr txBox="1"/>
          <p:nvPr/>
        </p:nvSpPr>
        <p:spPr>
          <a:xfrm>
            <a:off x="665825" y="3133817"/>
            <a:ext cx="1479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if</a:t>
            </a:r>
            <a:r>
              <a:rPr lang="es-CL" dirty="0"/>
              <a:t>(condición1)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accion1;</a:t>
            </a:r>
          </a:p>
          <a:p>
            <a:r>
              <a:rPr lang="es-CL" dirty="0"/>
              <a:t>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14713E-EE44-4F3C-9525-A147BCA51FE3}"/>
              </a:ext>
            </a:extLst>
          </p:cNvPr>
          <p:cNvSpPr txBox="1"/>
          <p:nvPr/>
        </p:nvSpPr>
        <p:spPr>
          <a:xfrm>
            <a:off x="4733448" y="3133816"/>
            <a:ext cx="1725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if</a:t>
            </a:r>
            <a:r>
              <a:rPr lang="es-CL" dirty="0"/>
              <a:t>(condición1)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accion1;</a:t>
            </a:r>
          </a:p>
          <a:p>
            <a:r>
              <a:rPr lang="es-CL" dirty="0"/>
              <a:t>}</a:t>
            </a:r>
          </a:p>
          <a:p>
            <a:r>
              <a:rPr lang="es-CL" dirty="0" err="1"/>
              <a:t>else</a:t>
            </a:r>
            <a:endParaRPr lang="es-CL" dirty="0"/>
          </a:p>
          <a:p>
            <a:r>
              <a:rPr lang="es-CL" dirty="0"/>
              <a:t>{</a:t>
            </a:r>
          </a:p>
          <a:p>
            <a:r>
              <a:rPr lang="es-CL" dirty="0"/>
              <a:t>   </a:t>
            </a:r>
            <a:r>
              <a:rPr lang="es-CL" dirty="0" err="1"/>
              <a:t>acción_default</a:t>
            </a:r>
            <a:endParaRPr lang="es-CL" dirty="0"/>
          </a:p>
          <a:p>
            <a:r>
              <a:rPr lang="es-CL" dirty="0"/>
              <a:t>}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D4A144-6439-4DAB-92C1-770BBD136448}"/>
              </a:ext>
            </a:extLst>
          </p:cNvPr>
          <p:cNvSpPr txBox="1"/>
          <p:nvPr/>
        </p:nvSpPr>
        <p:spPr>
          <a:xfrm>
            <a:off x="8993261" y="3133816"/>
            <a:ext cx="1901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if</a:t>
            </a:r>
            <a:r>
              <a:rPr lang="es-CL" dirty="0"/>
              <a:t>(condición1)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accion1;</a:t>
            </a:r>
          </a:p>
          <a:p>
            <a:r>
              <a:rPr lang="es-CL" dirty="0"/>
              <a:t>}</a:t>
            </a:r>
          </a:p>
          <a:p>
            <a:r>
              <a:rPr lang="es-CL" dirty="0" err="1"/>
              <a:t>else</a:t>
            </a:r>
            <a:r>
              <a:rPr lang="es-CL" dirty="0"/>
              <a:t> </a:t>
            </a:r>
            <a:r>
              <a:rPr lang="es-CL" dirty="0" err="1"/>
              <a:t>if</a:t>
            </a:r>
            <a:r>
              <a:rPr lang="es-CL" dirty="0"/>
              <a:t>(condicion2)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accion2;</a:t>
            </a:r>
          </a:p>
          <a:p>
            <a:r>
              <a:rPr lang="es-CL" dirty="0"/>
              <a:t>}</a:t>
            </a:r>
          </a:p>
          <a:p>
            <a:r>
              <a:rPr lang="es-CL" dirty="0" err="1"/>
              <a:t>else</a:t>
            </a:r>
            <a:r>
              <a:rPr lang="es-CL" dirty="0"/>
              <a:t> 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</a:t>
            </a:r>
            <a:r>
              <a:rPr lang="es-CL" dirty="0" err="1"/>
              <a:t>acción_default</a:t>
            </a:r>
            <a:endParaRPr lang="es-CL" dirty="0"/>
          </a:p>
          <a:p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5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Estructura </a:t>
            </a:r>
            <a:r>
              <a:rPr lang="es-CL" sz="5400" dirty="0" err="1"/>
              <a:t>if-else</a:t>
            </a:r>
            <a:r>
              <a:rPr lang="es-CL" sz="5400" dirty="0"/>
              <a:t>  (ejemplo)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D4A144-6439-4DAB-92C1-770BBD136448}"/>
              </a:ext>
            </a:extLst>
          </p:cNvPr>
          <p:cNvSpPr txBox="1"/>
          <p:nvPr/>
        </p:nvSpPr>
        <p:spPr>
          <a:xfrm>
            <a:off x="3737681" y="270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088C8E-7927-4B75-86CD-315B4BFA8E69}"/>
              </a:ext>
            </a:extLst>
          </p:cNvPr>
          <p:cNvSpPr txBox="1"/>
          <p:nvPr/>
        </p:nvSpPr>
        <p:spPr>
          <a:xfrm>
            <a:off x="3922412" y="2555915"/>
            <a:ext cx="2205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int</a:t>
            </a:r>
            <a:r>
              <a:rPr lang="es-CL" dirty="0"/>
              <a:t> i=0 ; i&lt;14 ; i++)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</a:t>
            </a:r>
            <a:r>
              <a:rPr lang="es-CL" dirty="0" err="1"/>
              <a:t>myLol.clear</a:t>
            </a:r>
            <a:r>
              <a:rPr lang="es-CL" dirty="0"/>
              <a:t>();</a:t>
            </a:r>
          </a:p>
          <a:p>
            <a:r>
              <a:rPr lang="es-CL" dirty="0"/>
              <a:t>    </a:t>
            </a:r>
            <a:r>
              <a:rPr lang="es-CL" dirty="0" err="1"/>
              <a:t>myLol.ledOn</a:t>
            </a:r>
            <a:r>
              <a:rPr lang="es-CL" dirty="0"/>
              <a:t>(i,2);</a:t>
            </a:r>
          </a:p>
          <a:p>
            <a:r>
              <a:rPr lang="es-CL" dirty="0"/>
              <a:t>    </a:t>
            </a:r>
          </a:p>
          <a:p>
            <a:r>
              <a:rPr lang="es-CL" dirty="0"/>
              <a:t>    </a:t>
            </a:r>
            <a:r>
              <a:rPr lang="es-CL" dirty="0" err="1"/>
              <a:t>if</a:t>
            </a:r>
            <a:r>
              <a:rPr lang="es-CL" dirty="0"/>
              <a:t>(i==5){</a:t>
            </a:r>
          </a:p>
          <a:p>
            <a:r>
              <a:rPr lang="es-CL" dirty="0"/>
              <a:t>     </a:t>
            </a:r>
            <a:r>
              <a:rPr lang="es-CL" dirty="0" err="1"/>
              <a:t>myLol.clear</a:t>
            </a:r>
            <a:r>
              <a:rPr lang="es-CL" dirty="0"/>
              <a:t>();</a:t>
            </a:r>
          </a:p>
          <a:p>
            <a:r>
              <a:rPr lang="es-CL" dirty="0"/>
              <a:t>     </a:t>
            </a:r>
            <a:r>
              <a:rPr lang="es-CL" dirty="0" err="1"/>
              <a:t>myLol.ledOn</a:t>
            </a:r>
            <a:r>
              <a:rPr lang="es-CL" dirty="0"/>
              <a:t>(i,3);</a:t>
            </a:r>
          </a:p>
          <a:p>
            <a:r>
              <a:rPr lang="es-CL" dirty="0"/>
              <a:t>     </a:t>
            </a:r>
            <a:r>
              <a:rPr lang="es-CL" dirty="0" err="1"/>
              <a:t>delay</a:t>
            </a:r>
            <a:r>
              <a:rPr lang="es-CL" dirty="0"/>
              <a:t>(1000);</a:t>
            </a:r>
          </a:p>
          <a:p>
            <a:r>
              <a:rPr lang="es-CL" dirty="0"/>
              <a:t>     } </a:t>
            </a:r>
          </a:p>
          <a:p>
            <a:r>
              <a:rPr lang="es-CL" dirty="0"/>
              <a:t>    </a:t>
            </a:r>
            <a:r>
              <a:rPr lang="es-CL" dirty="0" err="1"/>
              <a:t>delay</a:t>
            </a:r>
            <a:r>
              <a:rPr lang="es-CL" dirty="0"/>
              <a:t>(50);   </a:t>
            </a:r>
          </a:p>
          <a:p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289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¿Que nos más necesitamos?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2A3F8A77-2FA2-4C70-981E-BE5DD8B7871D}"/>
              </a:ext>
            </a:extLst>
          </p:cNvPr>
          <p:cNvSpPr/>
          <p:nvPr/>
        </p:nvSpPr>
        <p:spPr>
          <a:xfrm>
            <a:off x="603682" y="3204839"/>
            <a:ext cx="1597980" cy="1269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Ciclos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EBC49F1-066E-43A6-8C7C-7E5A51B33822}"/>
              </a:ext>
            </a:extLst>
          </p:cNvPr>
          <p:cNvSpPr/>
          <p:nvPr/>
        </p:nvSpPr>
        <p:spPr>
          <a:xfrm>
            <a:off x="2920753" y="3137676"/>
            <a:ext cx="1997476" cy="1336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Condiciones </a:t>
            </a:r>
            <a:r>
              <a:rPr lang="es-CL" dirty="0" err="1"/>
              <a:t>if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32A52D-5562-4865-BE74-636E8CF57918}"/>
              </a:ext>
            </a:extLst>
          </p:cNvPr>
          <p:cNvSpPr/>
          <p:nvPr/>
        </p:nvSpPr>
        <p:spPr>
          <a:xfrm>
            <a:off x="5637320" y="3170889"/>
            <a:ext cx="1935332" cy="133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Variables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4C52A5C-0E61-483A-92F2-294C103704EA}"/>
              </a:ext>
            </a:extLst>
          </p:cNvPr>
          <p:cNvSpPr/>
          <p:nvPr/>
        </p:nvSpPr>
        <p:spPr>
          <a:xfrm>
            <a:off x="8212256" y="3204839"/>
            <a:ext cx="1846555" cy="133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Arreglos</a:t>
            </a:r>
          </a:p>
        </p:txBody>
      </p:sp>
    </p:spTree>
    <p:extLst>
      <p:ext uri="{BB962C8B-B14F-4D97-AF65-F5344CB8AC3E}">
        <p14:creationId xmlns:p14="http://schemas.microsoft.com/office/powerpoint/2010/main" val="344733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Variables 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D4A144-6439-4DAB-92C1-770BBD136448}"/>
              </a:ext>
            </a:extLst>
          </p:cNvPr>
          <p:cNvSpPr txBox="1"/>
          <p:nvPr/>
        </p:nvSpPr>
        <p:spPr>
          <a:xfrm>
            <a:off x="3737681" y="270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088C8E-7927-4B75-86CD-315B4BFA8E69}"/>
              </a:ext>
            </a:extLst>
          </p:cNvPr>
          <p:cNvSpPr txBox="1"/>
          <p:nvPr/>
        </p:nvSpPr>
        <p:spPr>
          <a:xfrm>
            <a:off x="1242874" y="3040998"/>
            <a:ext cx="2217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int</a:t>
            </a:r>
            <a:r>
              <a:rPr lang="es-CL" dirty="0"/>
              <a:t> var1 = 3;</a:t>
            </a:r>
          </a:p>
          <a:p>
            <a:r>
              <a:rPr lang="es-CL" dirty="0" err="1"/>
              <a:t>int</a:t>
            </a:r>
            <a:r>
              <a:rPr lang="es-CL" dirty="0"/>
              <a:t> var2 = 14;</a:t>
            </a:r>
          </a:p>
          <a:p>
            <a:r>
              <a:rPr lang="es-CL" dirty="0" err="1"/>
              <a:t>int</a:t>
            </a:r>
            <a:r>
              <a:rPr lang="es-CL" dirty="0"/>
              <a:t> var3 = var1 + var2;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2F0E50-9DE3-4001-A004-E72E27DB3EBD}"/>
              </a:ext>
            </a:extLst>
          </p:cNvPr>
          <p:cNvSpPr txBox="1"/>
          <p:nvPr/>
        </p:nvSpPr>
        <p:spPr>
          <a:xfrm>
            <a:off x="6435718" y="2791852"/>
            <a:ext cx="431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NOTA: Vamos a trabajar con variables numéricas. No trabajaremos con palabras ni con letras, solo con números.</a:t>
            </a:r>
          </a:p>
          <a:p>
            <a:endParaRPr lang="es-CL" dirty="0"/>
          </a:p>
          <a:p>
            <a:r>
              <a:rPr lang="es-CL" dirty="0"/>
              <a:t>Variables de tipo:</a:t>
            </a:r>
          </a:p>
          <a:p>
            <a:r>
              <a:rPr lang="es-CL" dirty="0" err="1"/>
              <a:t>int</a:t>
            </a:r>
            <a:r>
              <a:rPr lang="es-CL" dirty="0"/>
              <a:t>: valores enteros </a:t>
            </a:r>
          </a:p>
          <a:p>
            <a:r>
              <a:rPr lang="es-CL" dirty="0" err="1"/>
              <a:t>bool</a:t>
            </a:r>
            <a:r>
              <a:rPr lang="es-CL" dirty="0"/>
              <a:t>: cero o uno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7FFE6D-5CD2-4630-A48A-C4F774C3711D}"/>
              </a:ext>
            </a:extLst>
          </p:cNvPr>
          <p:cNvSpPr txBox="1"/>
          <p:nvPr/>
        </p:nvSpPr>
        <p:spPr>
          <a:xfrm>
            <a:off x="1242874" y="4305670"/>
            <a:ext cx="2197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Int</a:t>
            </a:r>
            <a:r>
              <a:rPr lang="es-CL" dirty="0"/>
              <a:t> suma = 0;</a:t>
            </a:r>
          </a:p>
          <a:p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int</a:t>
            </a:r>
            <a:r>
              <a:rPr lang="es-CL" dirty="0"/>
              <a:t> i=0 ; i&lt;4 ; i++){</a:t>
            </a:r>
          </a:p>
          <a:p>
            <a:r>
              <a:rPr lang="es-CL" dirty="0"/>
              <a:t>   suma = suma + i;</a:t>
            </a:r>
          </a:p>
          <a:p>
            <a:r>
              <a:rPr lang="es-CL" dirty="0"/>
              <a:t>}</a:t>
            </a:r>
          </a:p>
          <a:p>
            <a:endParaRPr lang="es-CL" dirty="0"/>
          </a:p>
          <a:p>
            <a:r>
              <a:rPr lang="es-CL" dirty="0"/>
              <a:t>// cuanto vale suma?</a:t>
            </a:r>
          </a:p>
        </p:txBody>
      </p:sp>
    </p:spTree>
    <p:extLst>
      <p:ext uri="{BB962C8B-B14F-4D97-AF65-F5344CB8AC3E}">
        <p14:creationId xmlns:p14="http://schemas.microsoft.com/office/powerpoint/2010/main" val="2935628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6951F3-F8EC-4359-8E49-7AD81EFA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351" y="1013876"/>
            <a:ext cx="3993089" cy="193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3600" dirty="0"/>
              <a:t>(Paréntesis)</a:t>
            </a:r>
          </a:p>
          <a:p>
            <a:pPr marL="0" indent="0">
              <a:buNone/>
            </a:pPr>
            <a:r>
              <a:rPr lang="es-CL" sz="3600" dirty="0"/>
              <a:t>Comunicación serial con el computador: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869BD4-00AC-41F7-8E76-F5EA7B73D78A}"/>
              </a:ext>
            </a:extLst>
          </p:cNvPr>
          <p:cNvSpPr txBox="1"/>
          <p:nvPr/>
        </p:nvSpPr>
        <p:spPr>
          <a:xfrm>
            <a:off x="994665" y="1013876"/>
            <a:ext cx="23193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suma = 0; 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setup</a:t>
            </a:r>
            <a:r>
              <a:rPr lang="es-CL" dirty="0">
                <a:solidFill>
                  <a:schemeClr val="bg1"/>
                </a:solidFill>
              </a:rPr>
              <a:t>()</a:t>
            </a:r>
          </a:p>
          <a:p>
            <a:r>
              <a:rPr lang="es-CL" dirty="0">
                <a:solidFill>
                  <a:schemeClr val="bg1"/>
                </a:solidFill>
              </a:rPr>
              <a:t>{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Serial.begin</a:t>
            </a:r>
            <a:r>
              <a:rPr lang="es-CL" dirty="0">
                <a:solidFill>
                  <a:schemeClr val="bg1"/>
                </a:solidFill>
              </a:rPr>
              <a:t>(9600);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loop</a:t>
            </a:r>
            <a:r>
              <a:rPr lang="es-CL" dirty="0">
                <a:solidFill>
                  <a:schemeClr val="bg1"/>
                </a:solidFill>
              </a:rPr>
              <a:t>()</a:t>
            </a:r>
          </a:p>
          <a:p>
            <a:r>
              <a:rPr lang="es-CL" dirty="0">
                <a:solidFill>
                  <a:schemeClr val="bg1"/>
                </a:solidFill>
              </a:rPr>
              <a:t>{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for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i=0 ; i&lt;4 ; i++){</a:t>
            </a:r>
          </a:p>
          <a:p>
            <a:r>
              <a:rPr lang="es-CL" dirty="0">
                <a:solidFill>
                  <a:schemeClr val="bg1"/>
                </a:solidFill>
              </a:rPr>
              <a:t>       suma = suma + i;</a:t>
            </a:r>
          </a:p>
          <a:p>
            <a:r>
              <a:rPr lang="es-CL" dirty="0">
                <a:solidFill>
                  <a:schemeClr val="bg1"/>
                </a:solidFill>
              </a:rPr>
              <a:t>  }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Serial.println</a:t>
            </a:r>
            <a:r>
              <a:rPr lang="es-CL" dirty="0">
                <a:solidFill>
                  <a:schemeClr val="bg1"/>
                </a:solidFill>
              </a:rPr>
              <a:t>(suma);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delay</a:t>
            </a:r>
            <a:r>
              <a:rPr lang="es-CL" dirty="0">
                <a:solidFill>
                  <a:schemeClr val="bg1"/>
                </a:solidFill>
              </a:rPr>
              <a:t>(2000);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B40875-C667-4281-9B47-C96CFDDFD191}"/>
              </a:ext>
            </a:extLst>
          </p:cNvPr>
          <p:cNvSpPr txBox="1"/>
          <p:nvPr/>
        </p:nvSpPr>
        <p:spPr>
          <a:xfrm>
            <a:off x="6091933" y="3910615"/>
            <a:ext cx="5381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Serial.begin</a:t>
            </a:r>
            <a:r>
              <a:rPr lang="es-CL" dirty="0"/>
              <a:t>(9600): Inicia comunicación.</a:t>
            </a:r>
          </a:p>
          <a:p>
            <a:r>
              <a:rPr lang="es-CL" dirty="0" err="1"/>
              <a:t>Serial.println</a:t>
            </a:r>
            <a:r>
              <a:rPr lang="es-CL" dirty="0"/>
              <a:t>(</a:t>
            </a:r>
            <a:r>
              <a:rPr lang="es-CL" dirty="0" err="1"/>
              <a:t>var</a:t>
            </a:r>
            <a:r>
              <a:rPr lang="es-CL" dirty="0"/>
              <a:t>): Imprime la variable </a:t>
            </a:r>
            <a:r>
              <a:rPr lang="es-CL" dirty="0" err="1"/>
              <a:t>var</a:t>
            </a:r>
            <a:endParaRPr lang="es-CL" dirty="0"/>
          </a:p>
          <a:p>
            <a:r>
              <a:rPr lang="es-CL" dirty="0" err="1"/>
              <a:t>Delay</a:t>
            </a:r>
            <a:r>
              <a:rPr lang="es-CL" dirty="0"/>
              <a:t>(ms): pausa el programa durante ms milisegundos</a:t>
            </a:r>
          </a:p>
        </p:txBody>
      </p:sp>
    </p:spTree>
    <p:extLst>
      <p:ext uri="{BB962C8B-B14F-4D97-AF65-F5344CB8AC3E}">
        <p14:creationId xmlns:p14="http://schemas.microsoft.com/office/powerpoint/2010/main" val="2613694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¿Que nos más necesitamos?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2A3F8A77-2FA2-4C70-981E-BE5DD8B7871D}"/>
              </a:ext>
            </a:extLst>
          </p:cNvPr>
          <p:cNvSpPr/>
          <p:nvPr/>
        </p:nvSpPr>
        <p:spPr>
          <a:xfrm>
            <a:off x="603682" y="3204839"/>
            <a:ext cx="1597980" cy="1269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Ciclos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EBC49F1-066E-43A6-8C7C-7E5A51B33822}"/>
              </a:ext>
            </a:extLst>
          </p:cNvPr>
          <p:cNvSpPr/>
          <p:nvPr/>
        </p:nvSpPr>
        <p:spPr>
          <a:xfrm>
            <a:off x="2920753" y="3137676"/>
            <a:ext cx="1997476" cy="1336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Condiciones </a:t>
            </a:r>
            <a:r>
              <a:rPr lang="es-CL" dirty="0" err="1"/>
              <a:t>if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32A52D-5562-4865-BE74-636E8CF57918}"/>
              </a:ext>
            </a:extLst>
          </p:cNvPr>
          <p:cNvSpPr/>
          <p:nvPr/>
        </p:nvSpPr>
        <p:spPr>
          <a:xfrm>
            <a:off x="5637320" y="3170889"/>
            <a:ext cx="1935332" cy="133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Variables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4C52A5C-0E61-483A-92F2-294C103704EA}"/>
              </a:ext>
            </a:extLst>
          </p:cNvPr>
          <p:cNvSpPr/>
          <p:nvPr/>
        </p:nvSpPr>
        <p:spPr>
          <a:xfrm>
            <a:off x="8212256" y="3204839"/>
            <a:ext cx="1846555" cy="133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Arreglos</a:t>
            </a:r>
          </a:p>
        </p:txBody>
      </p:sp>
    </p:spTree>
    <p:extLst>
      <p:ext uri="{BB962C8B-B14F-4D97-AF65-F5344CB8AC3E}">
        <p14:creationId xmlns:p14="http://schemas.microsoft.com/office/powerpoint/2010/main" val="196290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54F8D06-B3C7-4AA8-A7BF-D2CA611E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" y="880401"/>
            <a:ext cx="4845934" cy="363445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6951F3-F8EC-4359-8E49-7AD81EFA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968" y="1393163"/>
            <a:ext cx="3993089" cy="407062"/>
          </a:xfrm>
        </p:spPr>
        <p:txBody>
          <a:bodyPr>
            <a:noAutofit/>
          </a:bodyPr>
          <a:lstStyle/>
          <a:p>
            <a:r>
              <a:rPr lang="es-CL" sz="3600" dirty="0"/>
              <a:t>¿Qué es Arduino?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645209-D69E-4CD2-A22E-F300EB4E95DC}"/>
              </a:ext>
            </a:extLst>
          </p:cNvPr>
          <p:cNvSpPr txBox="1"/>
          <p:nvPr/>
        </p:nvSpPr>
        <p:spPr>
          <a:xfrm>
            <a:off x="5478993" y="4457611"/>
            <a:ext cx="6233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-   </a:t>
            </a:r>
            <a:r>
              <a:rPr lang="es-CL" sz="2400" dirty="0" err="1"/>
              <a:t>Compañia</a:t>
            </a:r>
            <a:r>
              <a:rPr lang="es-CL" sz="2400" dirty="0"/>
              <a:t> que fabrica tarjetas de desarrollo</a:t>
            </a:r>
          </a:p>
          <a:p>
            <a:pPr marL="285750" indent="-285750">
              <a:buFontTx/>
              <a:buChar char="-"/>
            </a:pPr>
            <a:r>
              <a:rPr lang="es-CL" sz="2400" dirty="0"/>
              <a:t>Tarjeta de desarrollo</a:t>
            </a:r>
          </a:p>
          <a:p>
            <a:pPr marL="285750" indent="-285750">
              <a:buFontTx/>
              <a:buChar char="-"/>
            </a:pPr>
            <a:r>
              <a:rPr lang="es-CL" sz="2400" dirty="0"/>
              <a:t>Comunidad, bibliotecas, </a:t>
            </a:r>
            <a:r>
              <a:rPr lang="es-CL" sz="2400" dirty="0" err="1"/>
              <a:t>etc</a:t>
            </a:r>
            <a:r>
              <a:rPr lang="es-C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261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Arreglos (crearlos) 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D4A144-6439-4DAB-92C1-770BBD136448}"/>
              </a:ext>
            </a:extLst>
          </p:cNvPr>
          <p:cNvSpPr txBox="1"/>
          <p:nvPr/>
        </p:nvSpPr>
        <p:spPr>
          <a:xfrm>
            <a:off x="3737681" y="270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088C8E-7927-4B75-86CD-315B4BFA8E69}"/>
              </a:ext>
            </a:extLst>
          </p:cNvPr>
          <p:cNvSpPr txBox="1"/>
          <p:nvPr/>
        </p:nvSpPr>
        <p:spPr>
          <a:xfrm>
            <a:off x="888988" y="3077742"/>
            <a:ext cx="38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myArry</a:t>
            </a:r>
            <a:r>
              <a:rPr lang="es-CL" dirty="0"/>
              <a:t>[8] = {7, 14,2,1,4,55,65,1};</a:t>
            </a:r>
          </a:p>
          <a:p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2F0E50-9DE3-4001-A004-E72E27DB3EBD}"/>
              </a:ext>
            </a:extLst>
          </p:cNvPr>
          <p:cNvSpPr txBox="1"/>
          <p:nvPr/>
        </p:nvSpPr>
        <p:spPr>
          <a:xfrm>
            <a:off x="6446372" y="3061217"/>
            <a:ext cx="431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Un arreglo es una estructura donde se almacenan variables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9655C6B-90F3-4D98-BBCB-DACFDF20012A}"/>
              </a:ext>
            </a:extLst>
          </p:cNvPr>
          <p:cNvSpPr/>
          <p:nvPr/>
        </p:nvSpPr>
        <p:spPr>
          <a:xfrm>
            <a:off x="1100831" y="5134968"/>
            <a:ext cx="8922058" cy="470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8AD7CC5-2191-4765-A203-C7776C3064B6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5561860" y="5134968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07B2688-4064-4152-B198-8C88BC36F135}"/>
              </a:ext>
            </a:extLst>
          </p:cNvPr>
          <p:cNvCxnSpPr/>
          <p:nvPr/>
        </p:nvCxnSpPr>
        <p:spPr>
          <a:xfrm>
            <a:off x="3107184" y="5134968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B171C41-E7C3-42A0-BC7A-12BABA42DE2C}"/>
              </a:ext>
            </a:extLst>
          </p:cNvPr>
          <p:cNvCxnSpPr/>
          <p:nvPr/>
        </p:nvCxnSpPr>
        <p:spPr>
          <a:xfrm>
            <a:off x="7945515" y="5134968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1ADAB6A-FE69-4CEE-9753-4DD532386A1D}"/>
              </a:ext>
            </a:extLst>
          </p:cNvPr>
          <p:cNvCxnSpPr/>
          <p:nvPr/>
        </p:nvCxnSpPr>
        <p:spPr>
          <a:xfrm>
            <a:off x="2041864" y="5134968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6243433-5FCE-4C44-81E8-D0993E752ECC}"/>
              </a:ext>
            </a:extLst>
          </p:cNvPr>
          <p:cNvCxnSpPr/>
          <p:nvPr/>
        </p:nvCxnSpPr>
        <p:spPr>
          <a:xfrm>
            <a:off x="4287915" y="5134968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BE75471-7D18-414D-B0F1-022C8831D352}"/>
              </a:ext>
            </a:extLst>
          </p:cNvPr>
          <p:cNvCxnSpPr/>
          <p:nvPr/>
        </p:nvCxnSpPr>
        <p:spPr>
          <a:xfrm>
            <a:off x="6835806" y="5134968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5A601A3-0634-4F88-9CB3-5F097FBE983D}"/>
              </a:ext>
            </a:extLst>
          </p:cNvPr>
          <p:cNvCxnSpPr/>
          <p:nvPr/>
        </p:nvCxnSpPr>
        <p:spPr>
          <a:xfrm>
            <a:off x="8993261" y="5134968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0BDF889-2427-4A3C-8833-7E6BD6A3AAEA}"/>
              </a:ext>
            </a:extLst>
          </p:cNvPr>
          <p:cNvSpPr txBox="1"/>
          <p:nvPr/>
        </p:nvSpPr>
        <p:spPr>
          <a:xfrm>
            <a:off x="1100831" y="5185515"/>
            <a:ext cx="89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    7                  14                 2                      1                    -4                     55                 65               1  </a:t>
            </a:r>
          </a:p>
        </p:txBody>
      </p:sp>
    </p:spTree>
    <p:extLst>
      <p:ext uri="{BB962C8B-B14F-4D97-AF65-F5344CB8AC3E}">
        <p14:creationId xmlns:p14="http://schemas.microsoft.com/office/powerpoint/2010/main" val="201638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Arreglos (modificarlos) 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A088C8E-7927-4B75-86CD-315B4BFA8E69}"/>
              </a:ext>
            </a:extLst>
          </p:cNvPr>
          <p:cNvSpPr txBox="1"/>
          <p:nvPr/>
        </p:nvSpPr>
        <p:spPr>
          <a:xfrm>
            <a:off x="888988" y="3077742"/>
            <a:ext cx="3150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myArry</a:t>
            </a:r>
            <a:r>
              <a:rPr lang="es-CL" dirty="0"/>
              <a:t>[5] = {1,1,2,3,1};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 err="1"/>
              <a:t>myArry</a:t>
            </a:r>
            <a:r>
              <a:rPr lang="es-CL" dirty="0"/>
              <a:t>[0] = 14;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 err="1"/>
              <a:t>myArry</a:t>
            </a:r>
            <a:r>
              <a:rPr lang="es-CL" dirty="0"/>
              <a:t>[3] = -6;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BDBE630-FEA2-4819-9392-42C97167A31A}"/>
              </a:ext>
            </a:extLst>
          </p:cNvPr>
          <p:cNvSpPr/>
          <p:nvPr/>
        </p:nvSpPr>
        <p:spPr>
          <a:xfrm>
            <a:off x="4279238" y="3028822"/>
            <a:ext cx="4181169" cy="470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63BF8C-AAC4-4F7F-BA33-7D175803F871}"/>
              </a:ext>
            </a:extLst>
          </p:cNvPr>
          <p:cNvCxnSpPr>
            <a:cxnSpLocks/>
          </p:cNvCxnSpPr>
          <p:nvPr/>
        </p:nvCxnSpPr>
        <p:spPr>
          <a:xfrm>
            <a:off x="6795951" y="3028822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0BC0AC7-45A0-4285-BF3F-272EEA90BA1D}"/>
              </a:ext>
            </a:extLst>
          </p:cNvPr>
          <p:cNvCxnSpPr>
            <a:cxnSpLocks/>
          </p:cNvCxnSpPr>
          <p:nvPr/>
        </p:nvCxnSpPr>
        <p:spPr>
          <a:xfrm>
            <a:off x="5007005" y="3028822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D2A61C-9559-4D74-BA49-91CD712FA911}"/>
              </a:ext>
            </a:extLst>
          </p:cNvPr>
          <p:cNvCxnSpPr>
            <a:cxnSpLocks/>
          </p:cNvCxnSpPr>
          <p:nvPr/>
        </p:nvCxnSpPr>
        <p:spPr>
          <a:xfrm>
            <a:off x="5833222" y="3028822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E742C16-0100-4737-AC63-9165127566CC}"/>
              </a:ext>
            </a:extLst>
          </p:cNvPr>
          <p:cNvCxnSpPr>
            <a:cxnSpLocks/>
          </p:cNvCxnSpPr>
          <p:nvPr/>
        </p:nvCxnSpPr>
        <p:spPr>
          <a:xfrm>
            <a:off x="7652551" y="2985335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02E0509-94B5-4053-A7E2-7B6B74F352E6}"/>
              </a:ext>
            </a:extLst>
          </p:cNvPr>
          <p:cNvSpPr txBox="1"/>
          <p:nvPr/>
        </p:nvSpPr>
        <p:spPr>
          <a:xfrm>
            <a:off x="4476055" y="3100517"/>
            <a:ext cx="40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1            1                2               3             1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FC26D09-4671-4F77-A3F3-83A01E2E74ED}"/>
              </a:ext>
            </a:extLst>
          </p:cNvPr>
          <p:cNvSpPr/>
          <p:nvPr/>
        </p:nvSpPr>
        <p:spPr>
          <a:xfrm>
            <a:off x="4279238" y="4048071"/>
            <a:ext cx="4181169" cy="470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7CD4834-3A3F-4D7D-8700-4461848DB471}"/>
              </a:ext>
            </a:extLst>
          </p:cNvPr>
          <p:cNvCxnSpPr>
            <a:cxnSpLocks/>
          </p:cNvCxnSpPr>
          <p:nvPr/>
        </p:nvCxnSpPr>
        <p:spPr>
          <a:xfrm>
            <a:off x="6795951" y="4048071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068EC1F-D680-49E1-98DF-FAA34794381B}"/>
              </a:ext>
            </a:extLst>
          </p:cNvPr>
          <p:cNvCxnSpPr>
            <a:cxnSpLocks/>
          </p:cNvCxnSpPr>
          <p:nvPr/>
        </p:nvCxnSpPr>
        <p:spPr>
          <a:xfrm>
            <a:off x="5007005" y="4048071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C0774F-330B-4C97-B75D-785E365D1A23}"/>
              </a:ext>
            </a:extLst>
          </p:cNvPr>
          <p:cNvCxnSpPr>
            <a:cxnSpLocks/>
          </p:cNvCxnSpPr>
          <p:nvPr/>
        </p:nvCxnSpPr>
        <p:spPr>
          <a:xfrm>
            <a:off x="5833222" y="4048071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22D9D82-C556-4722-BA1D-AC91D57C3C81}"/>
              </a:ext>
            </a:extLst>
          </p:cNvPr>
          <p:cNvCxnSpPr>
            <a:cxnSpLocks/>
          </p:cNvCxnSpPr>
          <p:nvPr/>
        </p:nvCxnSpPr>
        <p:spPr>
          <a:xfrm>
            <a:off x="7652551" y="4004584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2B76AEA-1456-4D50-B502-BFA6F9AE4A3A}"/>
              </a:ext>
            </a:extLst>
          </p:cNvPr>
          <p:cNvSpPr txBox="1"/>
          <p:nvPr/>
        </p:nvSpPr>
        <p:spPr>
          <a:xfrm>
            <a:off x="4476055" y="4119766"/>
            <a:ext cx="40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14            1                2               3             1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0428DE5-A995-4238-8B64-0F287BEBFAD3}"/>
              </a:ext>
            </a:extLst>
          </p:cNvPr>
          <p:cNvSpPr/>
          <p:nvPr/>
        </p:nvSpPr>
        <p:spPr>
          <a:xfrm>
            <a:off x="4279238" y="5217822"/>
            <a:ext cx="4181169" cy="470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28C0435-4F75-4E9A-907C-9138F10A4B45}"/>
              </a:ext>
            </a:extLst>
          </p:cNvPr>
          <p:cNvCxnSpPr>
            <a:cxnSpLocks/>
          </p:cNvCxnSpPr>
          <p:nvPr/>
        </p:nvCxnSpPr>
        <p:spPr>
          <a:xfrm>
            <a:off x="6795951" y="5217822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1599BED9-8322-4807-8024-0064F8E9683F}"/>
              </a:ext>
            </a:extLst>
          </p:cNvPr>
          <p:cNvCxnSpPr>
            <a:cxnSpLocks/>
          </p:cNvCxnSpPr>
          <p:nvPr/>
        </p:nvCxnSpPr>
        <p:spPr>
          <a:xfrm>
            <a:off x="5007005" y="5217822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F97A97C-2B29-41B5-88DA-F9237A2ACDE4}"/>
              </a:ext>
            </a:extLst>
          </p:cNvPr>
          <p:cNvCxnSpPr>
            <a:cxnSpLocks/>
          </p:cNvCxnSpPr>
          <p:nvPr/>
        </p:nvCxnSpPr>
        <p:spPr>
          <a:xfrm>
            <a:off x="5833222" y="5217822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C5478E6-A169-474F-86D2-7B8F3C42472A}"/>
              </a:ext>
            </a:extLst>
          </p:cNvPr>
          <p:cNvCxnSpPr>
            <a:cxnSpLocks/>
          </p:cNvCxnSpPr>
          <p:nvPr/>
        </p:nvCxnSpPr>
        <p:spPr>
          <a:xfrm>
            <a:off x="7652551" y="5174335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24483B4-F839-429B-9B5C-818E3E14A564}"/>
              </a:ext>
            </a:extLst>
          </p:cNvPr>
          <p:cNvSpPr txBox="1"/>
          <p:nvPr/>
        </p:nvSpPr>
        <p:spPr>
          <a:xfrm>
            <a:off x="4476055" y="5289517"/>
            <a:ext cx="40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1            1                2              -6             1</a:t>
            </a:r>
          </a:p>
        </p:txBody>
      </p:sp>
    </p:spTree>
    <p:extLst>
      <p:ext uri="{BB962C8B-B14F-4D97-AF65-F5344CB8AC3E}">
        <p14:creationId xmlns:p14="http://schemas.microsoft.com/office/powerpoint/2010/main" val="209852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Arreglos (recorrerlos) :3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D4A144-6439-4DAB-92C1-770BBD136448}"/>
              </a:ext>
            </a:extLst>
          </p:cNvPr>
          <p:cNvSpPr txBox="1"/>
          <p:nvPr/>
        </p:nvSpPr>
        <p:spPr>
          <a:xfrm>
            <a:off x="3737681" y="270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088C8E-7927-4B75-86CD-315B4BFA8E69}"/>
              </a:ext>
            </a:extLst>
          </p:cNvPr>
          <p:cNvSpPr txBox="1"/>
          <p:nvPr/>
        </p:nvSpPr>
        <p:spPr>
          <a:xfrm>
            <a:off x="5700685" y="3218454"/>
            <a:ext cx="3896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myArry</a:t>
            </a:r>
            <a:r>
              <a:rPr lang="es-CL" dirty="0"/>
              <a:t>[8] = {7, 14,2,1,4,55,65,1};</a:t>
            </a:r>
          </a:p>
          <a:p>
            <a:endParaRPr lang="es-CL" dirty="0"/>
          </a:p>
          <a:p>
            <a:r>
              <a:rPr lang="es-CL" dirty="0" err="1"/>
              <a:t>int</a:t>
            </a:r>
            <a:r>
              <a:rPr lang="es-CL" dirty="0"/>
              <a:t> suma = 0;</a:t>
            </a:r>
          </a:p>
          <a:p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int</a:t>
            </a:r>
            <a:r>
              <a:rPr lang="es-CL" dirty="0"/>
              <a:t> i=0 ; i&lt;8 ; i++)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 suma = suma + </a:t>
            </a:r>
            <a:r>
              <a:rPr lang="es-CL" dirty="0" err="1"/>
              <a:t>myArry</a:t>
            </a:r>
            <a:r>
              <a:rPr lang="es-CL" dirty="0"/>
              <a:t>[i];</a:t>
            </a:r>
          </a:p>
          <a:p>
            <a:r>
              <a:rPr lang="es-CL" dirty="0"/>
              <a:t>}</a:t>
            </a:r>
          </a:p>
          <a:p>
            <a:r>
              <a:rPr lang="es-CL" dirty="0" err="1"/>
              <a:t>Serial.println</a:t>
            </a:r>
            <a:r>
              <a:rPr lang="es-CL" dirty="0"/>
              <a:t>(suma);</a:t>
            </a:r>
          </a:p>
          <a:p>
            <a:r>
              <a:rPr lang="es-CL" dirty="0" err="1"/>
              <a:t>delay</a:t>
            </a:r>
            <a:r>
              <a:rPr lang="es-CL" dirty="0"/>
              <a:t>(1000);</a:t>
            </a:r>
          </a:p>
          <a:p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9BC1D8-0716-4C8C-8459-CF0E72EFE3D3}"/>
              </a:ext>
            </a:extLst>
          </p:cNvPr>
          <p:cNvSpPr txBox="1"/>
          <p:nvPr/>
        </p:nvSpPr>
        <p:spPr>
          <a:xfrm>
            <a:off x="1041388" y="3230142"/>
            <a:ext cx="3896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myArry</a:t>
            </a:r>
            <a:r>
              <a:rPr lang="es-CL" dirty="0"/>
              <a:t>[8] = {7, 14,2,1,4,55,65,1};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 err="1"/>
              <a:t>for</a:t>
            </a:r>
            <a:r>
              <a:rPr lang="es-CL" dirty="0"/>
              <a:t>(</a:t>
            </a:r>
            <a:r>
              <a:rPr lang="es-CL" dirty="0" err="1"/>
              <a:t>int</a:t>
            </a:r>
            <a:r>
              <a:rPr lang="es-CL" dirty="0"/>
              <a:t> i=0 ; i&lt;8 ; i++)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  </a:t>
            </a:r>
            <a:r>
              <a:rPr lang="es-CL" dirty="0" err="1"/>
              <a:t>Serial.println</a:t>
            </a:r>
            <a:r>
              <a:rPr lang="es-CL" dirty="0"/>
              <a:t>( </a:t>
            </a:r>
            <a:r>
              <a:rPr lang="es-CL" dirty="0" err="1"/>
              <a:t>myArry</a:t>
            </a:r>
            <a:r>
              <a:rPr lang="es-CL" dirty="0"/>
              <a:t>[i]  );</a:t>
            </a:r>
          </a:p>
          <a:p>
            <a:r>
              <a:rPr lang="es-CL" dirty="0"/>
              <a:t>    </a:t>
            </a:r>
            <a:r>
              <a:rPr lang="es-CL" dirty="0" err="1"/>
              <a:t>delay</a:t>
            </a:r>
            <a:r>
              <a:rPr lang="es-CL" dirty="0"/>
              <a:t>(500);</a:t>
            </a:r>
          </a:p>
          <a:p>
            <a:r>
              <a:rPr lang="es-CL" dirty="0"/>
              <a:t>}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993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6951F3-F8EC-4359-8E49-7AD81EFA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351" y="1013876"/>
            <a:ext cx="3993089" cy="193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3600" dirty="0"/>
              <a:t>Ejemplo de como recorrer un array: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869BD4-00AC-41F7-8E76-F5EA7B73D78A}"/>
              </a:ext>
            </a:extLst>
          </p:cNvPr>
          <p:cNvSpPr txBox="1"/>
          <p:nvPr/>
        </p:nvSpPr>
        <p:spPr>
          <a:xfrm>
            <a:off x="994665" y="1013876"/>
            <a:ext cx="28468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myArry</a:t>
            </a:r>
            <a:r>
              <a:rPr lang="es-CL" dirty="0">
                <a:solidFill>
                  <a:schemeClr val="bg1"/>
                </a:solidFill>
              </a:rPr>
              <a:t>[6] = {1,1,1,1,1,7};</a:t>
            </a:r>
          </a:p>
          <a:p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suma = 0;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setup</a:t>
            </a:r>
            <a:r>
              <a:rPr lang="es-CL" dirty="0">
                <a:solidFill>
                  <a:schemeClr val="bg1"/>
                </a:solidFill>
              </a:rPr>
              <a:t>() </a:t>
            </a:r>
          </a:p>
          <a:p>
            <a:r>
              <a:rPr lang="es-CL" dirty="0">
                <a:solidFill>
                  <a:schemeClr val="bg1"/>
                </a:solidFill>
              </a:rPr>
              <a:t>{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Serial.begin</a:t>
            </a:r>
            <a:r>
              <a:rPr lang="es-CL" dirty="0">
                <a:solidFill>
                  <a:schemeClr val="bg1"/>
                </a:solidFill>
              </a:rPr>
              <a:t>(9600);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loop</a:t>
            </a:r>
            <a:r>
              <a:rPr lang="es-CL" dirty="0">
                <a:solidFill>
                  <a:schemeClr val="bg1"/>
                </a:solidFill>
              </a:rPr>
              <a:t>()</a:t>
            </a:r>
          </a:p>
          <a:p>
            <a:r>
              <a:rPr lang="es-CL" dirty="0">
                <a:solidFill>
                  <a:schemeClr val="bg1"/>
                </a:solidFill>
              </a:rPr>
              <a:t>{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for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i=0 ; i&lt;6 ; i++){</a:t>
            </a:r>
          </a:p>
          <a:p>
            <a:r>
              <a:rPr lang="es-CL" dirty="0">
                <a:solidFill>
                  <a:schemeClr val="bg1"/>
                </a:solidFill>
              </a:rPr>
              <a:t>       suma = </a:t>
            </a:r>
            <a:r>
              <a:rPr lang="es-CL" dirty="0" err="1">
                <a:solidFill>
                  <a:schemeClr val="bg1"/>
                </a:solidFill>
              </a:rPr>
              <a:t>suma+myArry</a:t>
            </a:r>
            <a:r>
              <a:rPr lang="es-CL" dirty="0">
                <a:solidFill>
                  <a:schemeClr val="bg1"/>
                </a:solidFill>
              </a:rPr>
              <a:t>[i];</a:t>
            </a:r>
          </a:p>
          <a:p>
            <a:r>
              <a:rPr lang="es-CL" dirty="0">
                <a:solidFill>
                  <a:schemeClr val="bg1"/>
                </a:solidFill>
              </a:rPr>
              <a:t>  }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Serial.println</a:t>
            </a:r>
            <a:r>
              <a:rPr lang="es-CL" dirty="0">
                <a:solidFill>
                  <a:schemeClr val="bg1"/>
                </a:solidFill>
              </a:rPr>
              <a:t>(suma);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A68172-046D-40AF-939F-BEF07BB7E2DC}"/>
              </a:ext>
            </a:extLst>
          </p:cNvPr>
          <p:cNvSpPr txBox="1"/>
          <p:nvPr/>
        </p:nvSpPr>
        <p:spPr>
          <a:xfrm>
            <a:off x="6786351" y="2722559"/>
            <a:ext cx="3071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este ejemplo tenemos un array de enteros de tamaño 6.</a:t>
            </a:r>
          </a:p>
          <a:p>
            <a:r>
              <a:rPr lang="es-CL" dirty="0"/>
              <a:t>Tenemos una variable de tipo entero.</a:t>
            </a:r>
          </a:p>
          <a:p>
            <a:r>
              <a:rPr lang="es-CL" dirty="0"/>
              <a:t>Recorremos el arreglo con un </a:t>
            </a:r>
            <a:r>
              <a:rPr lang="es-CL" dirty="0" err="1"/>
              <a:t>for</a:t>
            </a:r>
            <a:r>
              <a:rPr lang="es-CL" dirty="0"/>
              <a:t> y vamos sumando los valores del arreglo a la variable suma.</a:t>
            </a:r>
          </a:p>
          <a:p>
            <a:r>
              <a:rPr lang="es-CL" dirty="0" err="1"/>
              <a:t>Despues</a:t>
            </a:r>
            <a:r>
              <a:rPr lang="es-CL" dirty="0"/>
              <a:t> </a:t>
            </a:r>
            <a:r>
              <a:rPr lang="es-CL" dirty="0" err="1"/>
              <a:t>imprimos</a:t>
            </a:r>
            <a:r>
              <a:rPr lang="es-CL" dirty="0"/>
              <a:t> por pantalla el valor de suma a través del puerto Serial :0</a:t>
            </a:r>
          </a:p>
        </p:txBody>
      </p:sp>
    </p:spTree>
    <p:extLst>
      <p:ext uri="{BB962C8B-B14F-4D97-AF65-F5344CB8AC3E}">
        <p14:creationId xmlns:p14="http://schemas.microsoft.com/office/powerpoint/2010/main" val="217075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36" y="1188425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Arreglos 2D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D4A144-6439-4DAB-92C1-770BBD136448}"/>
              </a:ext>
            </a:extLst>
          </p:cNvPr>
          <p:cNvSpPr txBox="1"/>
          <p:nvPr/>
        </p:nvSpPr>
        <p:spPr>
          <a:xfrm>
            <a:off x="3737681" y="270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088C8E-7927-4B75-86CD-315B4BFA8E69}"/>
              </a:ext>
            </a:extLst>
          </p:cNvPr>
          <p:cNvSpPr txBox="1"/>
          <p:nvPr/>
        </p:nvSpPr>
        <p:spPr>
          <a:xfrm>
            <a:off x="1217462" y="2783736"/>
            <a:ext cx="389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myArry</a:t>
            </a:r>
            <a:r>
              <a:rPr lang="es-CL" dirty="0"/>
              <a:t>[2][5] = {</a:t>
            </a:r>
          </a:p>
          <a:p>
            <a:r>
              <a:rPr lang="es-CL" dirty="0"/>
              <a:t>		{3,3,3,3,3},</a:t>
            </a:r>
          </a:p>
          <a:p>
            <a:r>
              <a:rPr lang="es-CL" dirty="0"/>
              <a:t>		{1,2,3,4,5}</a:t>
            </a:r>
          </a:p>
          <a:p>
            <a:r>
              <a:rPr lang="es-CL" dirty="0"/>
              <a:t>                                     };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FB84DD2-3105-461B-ABC0-63A3364756C9}"/>
              </a:ext>
            </a:extLst>
          </p:cNvPr>
          <p:cNvSpPr/>
          <p:nvPr/>
        </p:nvSpPr>
        <p:spPr>
          <a:xfrm>
            <a:off x="5442606" y="2783735"/>
            <a:ext cx="4908758" cy="1200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4CFFE4B-8E73-4ACE-A456-322803FEDD2E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5442606" y="3383900"/>
            <a:ext cx="4908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220E88E-FD44-453D-8127-E2AE230C38E9}"/>
              </a:ext>
            </a:extLst>
          </p:cNvPr>
          <p:cNvCxnSpPr/>
          <p:nvPr/>
        </p:nvCxnSpPr>
        <p:spPr>
          <a:xfrm>
            <a:off x="6347534" y="2783735"/>
            <a:ext cx="0" cy="1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4D07A0-DE23-4EA0-B552-BFDCAD99585C}"/>
              </a:ext>
            </a:extLst>
          </p:cNvPr>
          <p:cNvCxnSpPr/>
          <p:nvPr/>
        </p:nvCxnSpPr>
        <p:spPr>
          <a:xfrm>
            <a:off x="7298925" y="2783735"/>
            <a:ext cx="0" cy="1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7C34958-FF95-4EA7-8B5E-D43B0B475F2C}"/>
              </a:ext>
            </a:extLst>
          </p:cNvPr>
          <p:cNvCxnSpPr/>
          <p:nvPr/>
        </p:nvCxnSpPr>
        <p:spPr>
          <a:xfrm>
            <a:off x="8284031" y="2783735"/>
            <a:ext cx="0" cy="1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A63A55E-07AF-4DE1-88BC-7200439EB043}"/>
              </a:ext>
            </a:extLst>
          </p:cNvPr>
          <p:cNvCxnSpPr/>
          <p:nvPr/>
        </p:nvCxnSpPr>
        <p:spPr>
          <a:xfrm>
            <a:off x="9358544" y="2783735"/>
            <a:ext cx="0" cy="1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E5C8839-2A06-4ACA-BC6D-F8988688F343}"/>
              </a:ext>
            </a:extLst>
          </p:cNvPr>
          <p:cNvSpPr txBox="1"/>
          <p:nvPr/>
        </p:nvSpPr>
        <p:spPr>
          <a:xfrm>
            <a:off x="1022608" y="4446050"/>
            <a:ext cx="3896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bool</a:t>
            </a:r>
            <a:r>
              <a:rPr lang="es-CL" dirty="0"/>
              <a:t> arry2[9][14] = {</a:t>
            </a:r>
          </a:p>
          <a:p>
            <a:r>
              <a:rPr lang="es-CL" dirty="0"/>
              <a:t>		{0,0,1,1,0,0,…},</a:t>
            </a:r>
          </a:p>
          <a:p>
            <a:r>
              <a:rPr lang="es-CL" dirty="0"/>
              <a:t>		{1,1,1,0,0,0,…}</a:t>
            </a:r>
          </a:p>
          <a:p>
            <a:r>
              <a:rPr lang="es-CL" dirty="0"/>
              <a:t>		…				…</a:t>
            </a:r>
          </a:p>
          <a:p>
            <a:r>
              <a:rPr lang="es-CL" dirty="0"/>
              <a:t>                                     };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B2F211-F0AB-4F93-AEEA-D6AABEF1D042}"/>
              </a:ext>
            </a:extLst>
          </p:cNvPr>
          <p:cNvSpPr txBox="1"/>
          <p:nvPr/>
        </p:nvSpPr>
        <p:spPr>
          <a:xfrm>
            <a:off x="5442606" y="2880344"/>
            <a:ext cx="490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     3                3                 3                 3                3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      1                2                3                  4                5 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EC4DBFA-6C38-4019-84EB-5C8726C6BDD5}"/>
              </a:ext>
            </a:extLst>
          </p:cNvPr>
          <p:cNvCxnSpPr/>
          <p:nvPr/>
        </p:nvCxnSpPr>
        <p:spPr>
          <a:xfrm>
            <a:off x="4447713" y="3424153"/>
            <a:ext cx="6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7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6951F3-F8EC-4359-8E49-7AD81EFA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351" y="1013876"/>
            <a:ext cx="3993089" cy="193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3600" dirty="0"/>
              <a:t>Actividad OP final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869BD4-00AC-41F7-8E76-F5EA7B73D78A}"/>
              </a:ext>
            </a:extLst>
          </p:cNvPr>
          <p:cNvSpPr txBox="1"/>
          <p:nvPr/>
        </p:nvSpPr>
        <p:spPr>
          <a:xfrm>
            <a:off x="346596" y="691234"/>
            <a:ext cx="482074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#</a:t>
            </a:r>
            <a:r>
              <a:rPr lang="es-CL" dirty="0" err="1">
                <a:solidFill>
                  <a:schemeClr val="bg1"/>
                </a:solidFill>
              </a:rPr>
              <a:t>include</a:t>
            </a:r>
            <a:r>
              <a:rPr lang="es-CL" dirty="0">
                <a:solidFill>
                  <a:schemeClr val="bg1"/>
                </a:solidFill>
              </a:rPr>
              <a:t>&lt;lol.hpp&gt;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Lol </a:t>
            </a:r>
            <a:r>
              <a:rPr lang="es-CL" dirty="0" err="1">
                <a:solidFill>
                  <a:schemeClr val="bg1"/>
                </a:solidFill>
              </a:rPr>
              <a:t>myLol</a:t>
            </a:r>
            <a:r>
              <a:rPr lang="es-CL" dirty="0">
                <a:solidFill>
                  <a:schemeClr val="bg1"/>
                </a:solidFill>
              </a:rPr>
              <a:t>;</a:t>
            </a:r>
          </a:p>
          <a:p>
            <a:r>
              <a:rPr lang="es-CL" dirty="0" err="1">
                <a:solidFill>
                  <a:schemeClr val="bg1"/>
                </a:solidFill>
              </a:rPr>
              <a:t>bool</a:t>
            </a:r>
            <a:r>
              <a:rPr lang="es-CL" dirty="0">
                <a:solidFill>
                  <a:schemeClr val="bg1"/>
                </a:solidFill>
              </a:rPr>
              <a:t> pantalla[9][14] = {…}; // no me cabe </a:t>
            </a:r>
          </a:p>
          <a:p>
            <a:r>
              <a:rPr lang="es-CL" dirty="0">
                <a:solidFill>
                  <a:schemeClr val="bg1"/>
                </a:solidFill>
              </a:rPr>
              <a:t>		            // escribir el arreglo :p 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setup</a:t>
            </a:r>
            <a:r>
              <a:rPr lang="es-CL" dirty="0">
                <a:solidFill>
                  <a:schemeClr val="bg1"/>
                </a:solidFill>
              </a:rPr>
              <a:t>(){}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loop</a:t>
            </a:r>
            <a:r>
              <a:rPr lang="es-CL" dirty="0">
                <a:solidFill>
                  <a:schemeClr val="bg1"/>
                </a:solidFill>
              </a:rPr>
              <a:t>() {</a:t>
            </a:r>
          </a:p>
          <a:p>
            <a:r>
              <a:rPr lang="es-CL" dirty="0">
                <a:solidFill>
                  <a:schemeClr val="bg1"/>
                </a:solidFill>
              </a:rPr>
              <a:t>  </a:t>
            </a:r>
            <a:r>
              <a:rPr lang="es-CL" dirty="0" err="1">
                <a:solidFill>
                  <a:schemeClr val="bg1"/>
                </a:solidFill>
              </a:rPr>
              <a:t>for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i=0 ; i&lt;9 ; i++)</a:t>
            </a:r>
          </a:p>
          <a:p>
            <a:r>
              <a:rPr lang="es-CL" dirty="0">
                <a:solidFill>
                  <a:schemeClr val="bg1"/>
                </a:solidFill>
              </a:rPr>
              <a:t>  {</a:t>
            </a:r>
          </a:p>
          <a:p>
            <a:r>
              <a:rPr lang="es-CL" dirty="0">
                <a:solidFill>
                  <a:schemeClr val="bg1"/>
                </a:solidFill>
              </a:rPr>
              <a:t>    </a:t>
            </a:r>
            <a:r>
              <a:rPr lang="es-CL" dirty="0" err="1">
                <a:solidFill>
                  <a:schemeClr val="bg1"/>
                </a:solidFill>
              </a:rPr>
              <a:t>for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int</a:t>
            </a:r>
            <a:r>
              <a:rPr lang="es-CL" dirty="0">
                <a:solidFill>
                  <a:schemeClr val="bg1"/>
                </a:solidFill>
              </a:rPr>
              <a:t> j=0 ; j&lt;14 ; </a:t>
            </a:r>
            <a:r>
              <a:rPr lang="es-CL" dirty="0" err="1">
                <a:solidFill>
                  <a:schemeClr val="bg1"/>
                </a:solidFill>
              </a:rPr>
              <a:t>j++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  <a:p>
            <a:r>
              <a:rPr lang="es-CL" dirty="0">
                <a:solidFill>
                  <a:schemeClr val="bg1"/>
                </a:solidFill>
              </a:rPr>
              <a:t>    {</a:t>
            </a:r>
          </a:p>
          <a:p>
            <a:r>
              <a:rPr lang="es-CL" dirty="0">
                <a:solidFill>
                  <a:schemeClr val="bg1"/>
                </a:solidFill>
              </a:rPr>
              <a:t>      </a:t>
            </a:r>
            <a:r>
              <a:rPr lang="es-CL" dirty="0" err="1">
                <a:solidFill>
                  <a:schemeClr val="bg1"/>
                </a:solidFill>
              </a:rPr>
              <a:t>myLol.clear</a:t>
            </a:r>
            <a:r>
              <a:rPr lang="es-CL" dirty="0">
                <a:solidFill>
                  <a:schemeClr val="bg1"/>
                </a:solidFill>
              </a:rPr>
              <a:t>();</a:t>
            </a:r>
          </a:p>
          <a:p>
            <a:r>
              <a:rPr lang="es-CL" dirty="0">
                <a:solidFill>
                  <a:schemeClr val="bg1"/>
                </a:solidFill>
              </a:rPr>
              <a:t>      </a:t>
            </a:r>
            <a:r>
              <a:rPr lang="es-CL" dirty="0" err="1">
                <a:solidFill>
                  <a:schemeClr val="bg1"/>
                </a:solidFill>
              </a:rPr>
              <a:t>if</a:t>
            </a:r>
            <a:r>
              <a:rPr lang="es-CL" dirty="0">
                <a:solidFill>
                  <a:schemeClr val="bg1"/>
                </a:solidFill>
              </a:rPr>
              <a:t>(pantalla[i][j] == 1)</a:t>
            </a:r>
          </a:p>
          <a:p>
            <a:r>
              <a:rPr lang="es-CL" dirty="0">
                <a:solidFill>
                  <a:schemeClr val="bg1"/>
                </a:solidFill>
              </a:rPr>
              <a:t>      {</a:t>
            </a:r>
          </a:p>
          <a:p>
            <a:r>
              <a:rPr lang="es-CL" dirty="0">
                <a:solidFill>
                  <a:schemeClr val="bg1"/>
                </a:solidFill>
              </a:rPr>
              <a:t>        </a:t>
            </a:r>
            <a:r>
              <a:rPr lang="es-CL" dirty="0" err="1">
                <a:solidFill>
                  <a:schemeClr val="bg1"/>
                </a:solidFill>
              </a:rPr>
              <a:t>myLol.ledOn</a:t>
            </a:r>
            <a:r>
              <a:rPr lang="es-CL" dirty="0">
                <a:solidFill>
                  <a:schemeClr val="bg1"/>
                </a:solidFill>
              </a:rPr>
              <a:t>(</a:t>
            </a:r>
            <a:r>
              <a:rPr lang="es-CL" dirty="0" err="1">
                <a:solidFill>
                  <a:schemeClr val="bg1"/>
                </a:solidFill>
              </a:rPr>
              <a:t>j,i</a:t>
            </a:r>
            <a:r>
              <a:rPr lang="es-CL" dirty="0">
                <a:solidFill>
                  <a:schemeClr val="bg1"/>
                </a:solidFill>
              </a:rPr>
              <a:t>);</a:t>
            </a:r>
          </a:p>
          <a:p>
            <a:r>
              <a:rPr lang="es-CL" dirty="0">
                <a:solidFill>
                  <a:schemeClr val="bg1"/>
                </a:solidFill>
              </a:rPr>
              <a:t>      }</a:t>
            </a:r>
          </a:p>
          <a:p>
            <a:r>
              <a:rPr lang="es-CL" dirty="0">
                <a:solidFill>
                  <a:schemeClr val="bg1"/>
                </a:solidFill>
              </a:rPr>
              <a:t>    }</a:t>
            </a:r>
          </a:p>
          <a:p>
            <a:r>
              <a:rPr lang="es-CL" dirty="0">
                <a:solidFill>
                  <a:schemeClr val="bg1"/>
                </a:solidFill>
              </a:rPr>
              <a:t>  }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A68172-046D-40AF-939F-BEF07BB7E2DC}"/>
              </a:ext>
            </a:extLst>
          </p:cNvPr>
          <p:cNvSpPr txBox="1"/>
          <p:nvPr/>
        </p:nvSpPr>
        <p:spPr>
          <a:xfrm>
            <a:off x="6786351" y="2722559"/>
            <a:ext cx="3071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CL" dirty="0"/>
              <a:t>Hacer un array de dos dimensiones de 9x14</a:t>
            </a:r>
          </a:p>
          <a:p>
            <a:pPr marL="342900" indent="-342900">
              <a:buAutoNum type="arabicParenR"/>
            </a:pPr>
            <a:r>
              <a:rPr lang="es-CL" dirty="0"/>
              <a:t>Dibujar ese array en el </a:t>
            </a:r>
            <a:r>
              <a:rPr lang="es-CL" dirty="0" err="1"/>
              <a:t>lolShield</a:t>
            </a:r>
            <a:r>
              <a:rPr lang="es-CL" dirty="0"/>
              <a:t>.</a:t>
            </a:r>
          </a:p>
          <a:p>
            <a:pPr marL="342900" indent="-342900">
              <a:buAutoNum type="arabicParenR"/>
            </a:pPr>
            <a:endParaRPr lang="es-CL" dirty="0"/>
          </a:p>
          <a:p>
            <a:r>
              <a:rPr lang="es-CL" dirty="0"/>
              <a:t>*notar que como la </a:t>
            </a:r>
            <a:r>
              <a:rPr lang="es-CL" dirty="0" err="1"/>
              <a:t>shield</a:t>
            </a:r>
            <a:r>
              <a:rPr lang="es-CL" dirty="0"/>
              <a:t> solo toma 2 valores (encendido/apagado), basta guardar valores de tipo </a:t>
            </a:r>
            <a:r>
              <a:rPr lang="es-CL" dirty="0" err="1"/>
              <a:t>bool</a:t>
            </a:r>
            <a:r>
              <a:rPr lang="es-CL" dirty="0"/>
              <a:t>.</a:t>
            </a:r>
          </a:p>
          <a:p>
            <a:pPr marL="342900" indent="-342900">
              <a:buAutoNum type="arabicParenR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788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56" y="1264536"/>
            <a:ext cx="7501631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Modelo: ¿Cómo funciona?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D2CB07D4-D364-4383-BAFF-621AFEB10FE3}"/>
              </a:ext>
            </a:extLst>
          </p:cNvPr>
          <p:cNvSpPr/>
          <p:nvPr/>
        </p:nvSpPr>
        <p:spPr>
          <a:xfrm>
            <a:off x="4228643" y="3329383"/>
            <a:ext cx="2290439" cy="214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5F17B32-AF50-4A85-B79F-84AB0E2BB63D}"/>
              </a:ext>
            </a:extLst>
          </p:cNvPr>
          <p:cNvSpPr/>
          <p:nvPr/>
        </p:nvSpPr>
        <p:spPr>
          <a:xfrm>
            <a:off x="2334827" y="4287915"/>
            <a:ext cx="1651247" cy="38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591D60E-F92D-4BA6-85E4-FCE8303A5F65}"/>
              </a:ext>
            </a:extLst>
          </p:cNvPr>
          <p:cNvSpPr/>
          <p:nvPr/>
        </p:nvSpPr>
        <p:spPr>
          <a:xfrm>
            <a:off x="6684885" y="4279017"/>
            <a:ext cx="1651247" cy="38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220C41-DE84-43D4-B93F-D47E361C0254}"/>
              </a:ext>
            </a:extLst>
          </p:cNvPr>
          <p:cNvSpPr txBox="1"/>
          <p:nvPr/>
        </p:nvSpPr>
        <p:spPr>
          <a:xfrm>
            <a:off x="2280191" y="3900627"/>
            <a:ext cx="18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Entradas (voltaje)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FECAB9-4755-4937-BE3A-68BB8027A2C1}"/>
              </a:ext>
            </a:extLst>
          </p:cNvPr>
          <p:cNvSpPr txBox="1"/>
          <p:nvPr/>
        </p:nvSpPr>
        <p:spPr>
          <a:xfrm>
            <a:off x="6684885" y="3901927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Salidas (voltaje)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AF719E-C0BA-4A68-9578-781CEDD54CC8}"/>
              </a:ext>
            </a:extLst>
          </p:cNvPr>
          <p:cNvSpPr txBox="1"/>
          <p:nvPr/>
        </p:nvSpPr>
        <p:spPr>
          <a:xfrm>
            <a:off x="4498590" y="3531295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Arduino (código)</a:t>
            </a:r>
          </a:p>
        </p:txBody>
      </p:sp>
    </p:spTree>
    <p:extLst>
      <p:ext uri="{BB962C8B-B14F-4D97-AF65-F5344CB8AC3E}">
        <p14:creationId xmlns:p14="http://schemas.microsoft.com/office/powerpoint/2010/main" val="180546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7501631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¿Que haremos nosotros?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D2CB07D4-D364-4383-BAFF-621AFEB10FE3}"/>
              </a:ext>
            </a:extLst>
          </p:cNvPr>
          <p:cNvSpPr/>
          <p:nvPr/>
        </p:nvSpPr>
        <p:spPr>
          <a:xfrm>
            <a:off x="4190261" y="3338004"/>
            <a:ext cx="2823098" cy="214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5F17B32-AF50-4A85-B79F-84AB0E2BB63D}"/>
              </a:ext>
            </a:extLst>
          </p:cNvPr>
          <p:cNvSpPr/>
          <p:nvPr/>
        </p:nvSpPr>
        <p:spPr>
          <a:xfrm>
            <a:off x="3195961" y="4287915"/>
            <a:ext cx="790113" cy="38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591D60E-F92D-4BA6-85E4-FCE8303A5F65}"/>
              </a:ext>
            </a:extLst>
          </p:cNvPr>
          <p:cNvSpPr/>
          <p:nvPr/>
        </p:nvSpPr>
        <p:spPr>
          <a:xfrm>
            <a:off x="7388679" y="4271259"/>
            <a:ext cx="1651247" cy="38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220C41-DE84-43D4-B93F-D47E361C0254}"/>
              </a:ext>
            </a:extLst>
          </p:cNvPr>
          <p:cNvSpPr txBox="1"/>
          <p:nvPr/>
        </p:nvSpPr>
        <p:spPr>
          <a:xfrm>
            <a:off x="3074093" y="3921913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Entrada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FECAB9-4755-4937-BE3A-68BB8027A2C1}"/>
              </a:ext>
            </a:extLst>
          </p:cNvPr>
          <p:cNvSpPr txBox="1"/>
          <p:nvPr/>
        </p:nvSpPr>
        <p:spPr>
          <a:xfrm>
            <a:off x="7366042" y="3901927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Salida (Lol Shields)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AF719E-C0BA-4A68-9578-781CEDD54CC8}"/>
              </a:ext>
            </a:extLst>
          </p:cNvPr>
          <p:cNvSpPr txBox="1"/>
          <p:nvPr/>
        </p:nvSpPr>
        <p:spPr>
          <a:xfrm>
            <a:off x="4584223" y="3532595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Arduino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5291A9-B3D3-4E29-9AC5-41A5714C4FF3}"/>
              </a:ext>
            </a:extLst>
          </p:cNvPr>
          <p:cNvSpPr/>
          <p:nvPr/>
        </p:nvSpPr>
        <p:spPr>
          <a:xfrm>
            <a:off x="5903358" y="3337996"/>
            <a:ext cx="1118880" cy="21483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Biblioteca</a:t>
            </a:r>
          </a:p>
          <a:p>
            <a:pPr algn="ctr"/>
            <a:r>
              <a:rPr lang="es-CL" dirty="0"/>
              <a:t>Lol </a:t>
            </a:r>
            <a:r>
              <a:rPr lang="es-CL" dirty="0" err="1"/>
              <a:t>Shield</a:t>
            </a:r>
            <a:endParaRPr lang="es-CL" dirty="0"/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299C4735-1E6E-4535-B8D6-872B44A11BCA}"/>
              </a:ext>
            </a:extLst>
          </p:cNvPr>
          <p:cNvSpPr/>
          <p:nvPr/>
        </p:nvSpPr>
        <p:spPr>
          <a:xfrm>
            <a:off x="2191991" y="3799643"/>
            <a:ext cx="1118586" cy="1127458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4649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7501631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¿Que haremos nosotros?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D2CB07D4-D364-4383-BAFF-621AFEB10FE3}"/>
              </a:ext>
            </a:extLst>
          </p:cNvPr>
          <p:cNvSpPr/>
          <p:nvPr/>
        </p:nvSpPr>
        <p:spPr>
          <a:xfrm>
            <a:off x="4190261" y="3338004"/>
            <a:ext cx="2823098" cy="214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5F17B32-AF50-4A85-B79F-84AB0E2BB63D}"/>
              </a:ext>
            </a:extLst>
          </p:cNvPr>
          <p:cNvSpPr/>
          <p:nvPr/>
        </p:nvSpPr>
        <p:spPr>
          <a:xfrm>
            <a:off x="3195961" y="4287915"/>
            <a:ext cx="790113" cy="38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591D60E-F92D-4BA6-85E4-FCE8303A5F65}"/>
              </a:ext>
            </a:extLst>
          </p:cNvPr>
          <p:cNvSpPr/>
          <p:nvPr/>
        </p:nvSpPr>
        <p:spPr>
          <a:xfrm>
            <a:off x="7388679" y="4271259"/>
            <a:ext cx="1651247" cy="38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220C41-DE84-43D4-B93F-D47E361C0254}"/>
              </a:ext>
            </a:extLst>
          </p:cNvPr>
          <p:cNvSpPr txBox="1"/>
          <p:nvPr/>
        </p:nvSpPr>
        <p:spPr>
          <a:xfrm>
            <a:off x="3074093" y="3921913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Entrada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FECAB9-4755-4937-BE3A-68BB8027A2C1}"/>
              </a:ext>
            </a:extLst>
          </p:cNvPr>
          <p:cNvSpPr txBox="1"/>
          <p:nvPr/>
        </p:nvSpPr>
        <p:spPr>
          <a:xfrm>
            <a:off x="7366042" y="3901927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Salida (Lol Shields)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AF719E-C0BA-4A68-9578-781CEDD54CC8}"/>
              </a:ext>
            </a:extLst>
          </p:cNvPr>
          <p:cNvSpPr txBox="1"/>
          <p:nvPr/>
        </p:nvSpPr>
        <p:spPr>
          <a:xfrm>
            <a:off x="4584223" y="3532595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Arduino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5291A9-B3D3-4E29-9AC5-41A5714C4FF3}"/>
              </a:ext>
            </a:extLst>
          </p:cNvPr>
          <p:cNvSpPr/>
          <p:nvPr/>
        </p:nvSpPr>
        <p:spPr>
          <a:xfrm>
            <a:off x="5903358" y="3337996"/>
            <a:ext cx="1118880" cy="21483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Biblioteca</a:t>
            </a:r>
          </a:p>
          <a:p>
            <a:pPr algn="ctr"/>
            <a:r>
              <a:rPr lang="es-CL" dirty="0"/>
              <a:t>Lol </a:t>
            </a:r>
            <a:r>
              <a:rPr lang="es-CL" dirty="0" err="1"/>
              <a:t>Shield</a:t>
            </a:r>
            <a:endParaRPr lang="es-CL" dirty="0"/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299C4735-1E6E-4535-B8D6-872B44A11BCA}"/>
              </a:ext>
            </a:extLst>
          </p:cNvPr>
          <p:cNvSpPr/>
          <p:nvPr/>
        </p:nvSpPr>
        <p:spPr>
          <a:xfrm>
            <a:off x="2191991" y="3799643"/>
            <a:ext cx="1118586" cy="1127458"/>
          </a:xfrm>
          <a:prstGeom prst="mathMultiply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73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7501631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Antes de comenzar (instalar librería </a:t>
            </a:r>
            <a:r>
              <a:rPr lang="es-CL" sz="5400" dirty="0" err="1"/>
              <a:t>LolShield</a:t>
            </a:r>
            <a:r>
              <a:rPr lang="es-CL" sz="5400" dirty="0"/>
              <a:t>)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6F8F620-E691-4220-BD7E-52DB5021ACD5}"/>
              </a:ext>
            </a:extLst>
          </p:cNvPr>
          <p:cNvSpPr txBox="1"/>
          <p:nvPr/>
        </p:nvSpPr>
        <p:spPr>
          <a:xfrm>
            <a:off x="1447060" y="2920753"/>
            <a:ext cx="6278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Pasos:</a:t>
            </a:r>
          </a:p>
          <a:p>
            <a:pPr marL="342900" indent="-342900">
              <a:buAutoNum type="arabicParenR"/>
            </a:pPr>
            <a:r>
              <a:rPr lang="es-CL" dirty="0"/>
              <a:t>Acceder a </a:t>
            </a:r>
            <a:r>
              <a:rPr lang="es-CL" dirty="0">
                <a:hlinkClick r:id="rId2"/>
              </a:rPr>
              <a:t>https://github.com/AndresRomo/lolShield/</a:t>
            </a:r>
            <a:endParaRPr lang="es-CL" dirty="0"/>
          </a:p>
          <a:p>
            <a:pPr marL="342900" indent="-342900">
              <a:buAutoNum type="arabicParenR"/>
            </a:pPr>
            <a:r>
              <a:rPr lang="es-CL" dirty="0" err="1"/>
              <a:t>Click</a:t>
            </a:r>
            <a:r>
              <a:rPr lang="es-CL" dirty="0"/>
              <a:t> en “clone </a:t>
            </a:r>
            <a:r>
              <a:rPr lang="es-CL" dirty="0" err="1"/>
              <a:t>or</a:t>
            </a:r>
            <a:r>
              <a:rPr lang="es-CL" dirty="0"/>
              <a:t> </a:t>
            </a:r>
            <a:r>
              <a:rPr lang="es-CL" dirty="0" err="1"/>
              <a:t>download</a:t>
            </a:r>
            <a:r>
              <a:rPr lang="es-CL" dirty="0"/>
              <a:t>”</a:t>
            </a:r>
          </a:p>
          <a:p>
            <a:pPr marL="342900" indent="-342900">
              <a:buAutoNum type="arabicParenR"/>
            </a:pPr>
            <a:r>
              <a:rPr lang="es-CL" dirty="0"/>
              <a:t>Buscar la carpeta donde esta instalado </a:t>
            </a:r>
            <a:r>
              <a:rPr lang="es-CL" dirty="0" err="1"/>
              <a:t>arduino</a:t>
            </a:r>
            <a:endParaRPr lang="es-CL" dirty="0"/>
          </a:p>
          <a:p>
            <a:pPr marL="342900" indent="-342900">
              <a:buAutoNum type="arabicParenR"/>
            </a:pPr>
            <a:r>
              <a:rPr lang="es-CL" dirty="0"/>
              <a:t>Copiar la carpeta </a:t>
            </a:r>
            <a:r>
              <a:rPr lang="es-CL" dirty="0" err="1"/>
              <a:t>carpeta</a:t>
            </a:r>
            <a:r>
              <a:rPr lang="es-CL" dirty="0"/>
              <a:t> “lol” en (…)/</a:t>
            </a:r>
            <a:r>
              <a:rPr lang="es-CL" dirty="0" err="1"/>
              <a:t>arduino</a:t>
            </a:r>
            <a:r>
              <a:rPr lang="es-CL" dirty="0"/>
              <a:t>/</a:t>
            </a:r>
            <a:r>
              <a:rPr lang="es-CL" dirty="0" err="1"/>
              <a:t>libraries</a:t>
            </a:r>
            <a:r>
              <a:rPr lang="es-CL" dirty="0"/>
              <a:t>/lol</a:t>
            </a:r>
          </a:p>
        </p:txBody>
      </p:sp>
    </p:spTree>
    <p:extLst>
      <p:ext uri="{BB962C8B-B14F-4D97-AF65-F5344CB8AC3E}">
        <p14:creationId xmlns:p14="http://schemas.microsoft.com/office/powerpoint/2010/main" val="88435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6951F3-F8EC-4359-8E49-7AD81EFA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351" y="1013876"/>
            <a:ext cx="3993089" cy="193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3600" dirty="0" err="1"/>
              <a:t>Let’s</a:t>
            </a:r>
            <a:r>
              <a:rPr lang="es-CL" sz="3600" dirty="0"/>
              <a:t> </a:t>
            </a:r>
            <a:r>
              <a:rPr lang="es-CL" sz="3600" dirty="0" err="1"/>
              <a:t>start</a:t>
            </a:r>
            <a:r>
              <a:rPr lang="es-CL" sz="3600" dirty="0"/>
              <a:t>!: Como se escribe código en Arduino?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645209-D69E-4CD2-A22E-F300EB4E95DC}"/>
              </a:ext>
            </a:extLst>
          </p:cNvPr>
          <p:cNvSpPr txBox="1"/>
          <p:nvPr/>
        </p:nvSpPr>
        <p:spPr>
          <a:xfrm>
            <a:off x="6251350" y="3067236"/>
            <a:ext cx="6233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u="sng" dirty="0"/>
              <a:t>Elementos básicos del código:</a:t>
            </a:r>
          </a:p>
          <a:p>
            <a:pPr marL="285750" indent="-285750">
              <a:buFontTx/>
              <a:buChar char="-"/>
            </a:pPr>
            <a:r>
              <a:rPr lang="es-CL" sz="2400" dirty="0" err="1"/>
              <a:t>Void</a:t>
            </a:r>
            <a:r>
              <a:rPr lang="es-CL" sz="2400" dirty="0"/>
              <a:t> </a:t>
            </a:r>
            <a:r>
              <a:rPr lang="es-CL" sz="2400" dirty="0" err="1"/>
              <a:t>setup</a:t>
            </a:r>
            <a:endParaRPr lang="es-CL" sz="2400" dirty="0"/>
          </a:p>
          <a:p>
            <a:pPr marL="285750" indent="-285750">
              <a:buFontTx/>
              <a:buChar char="-"/>
            </a:pPr>
            <a:r>
              <a:rPr lang="es-CL" sz="2400" dirty="0" err="1"/>
              <a:t>Void</a:t>
            </a:r>
            <a:r>
              <a:rPr lang="es-CL" sz="2400" dirty="0"/>
              <a:t> </a:t>
            </a:r>
            <a:r>
              <a:rPr lang="es-CL" sz="2400" dirty="0" err="1"/>
              <a:t>loop</a:t>
            </a:r>
            <a:endParaRPr lang="es-CL" sz="2400" dirty="0"/>
          </a:p>
          <a:p>
            <a:pPr marL="285750" indent="-285750">
              <a:buFontTx/>
              <a:buChar char="-"/>
            </a:pPr>
            <a:r>
              <a:rPr lang="es-CL" sz="2400" dirty="0"/>
              <a:t>Declaración de variables (</a:t>
            </a:r>
            <a:r>
              <a:rPr lang="es-CL" sz="2400" dirty="0" err="1"/>
              <a:t>myLol</a:t>
            </a:r>
            <a:r>
              <a:rPr lang="es-CL" sz="2400" dirty="0"/>
              <a:t>)</a:t>
            </a:r>
          </a:p>
          <a:p>
            <a:r>
              <a:rPr lang="es-CL" sz="2400" u="sng" dirty="0"/>
              <a:t>Salidas:</a:t>
            </a:r>
          </a:p>
          <a:p>
            <a:pPr marL="342900" indent="-342900">
              <a:buFontTx/>
              <a:buChar char="-"/>
            </a:pPr>
            <a:r>
              <a:rPr lang="es-CL" sz="2400" dirty="0" err="1"/>
              <a:t>myLol.ledOn</a:t>
            </a:r>
            <a:r>
              <a:rPr lang="es-CL" sz="2400" dirty="0"/>
              <a:t>(</a:t>
            </a:r>
            <a:r>
              <a:rPr lang="es-CL" sz="2400" dirty="0" err="1"/>
              <a:t>x,y</a:t>
            </a:r>
            <a:r>
              <a:rPr lang="es-CL" sz="2400" dirty="0"/>
              <a:t>);</a:t>
            </a:r>
          </a:p>
          <a:p>
            <a:pPr marL="342900" indent="-342900">
              <a:buFontTx/>
              <a:buChar char="-"/>
            </a:pPr>
            <a:r>
              <a:rPr lang="es-CL" sz="2400" dirty="0" err="1"/>
              <a:t>myLol.clear</a:t>
            </a:r>
            <a:r>
              <a:rPr lang="es-CL" sz="2400" dirty="0"/>
              <a:t>();</a:t>
            </a:r>
          </a:p>
          <a:p>
            <a:r>
              <a:rPr lang="es-CL" sz="2400" u="sng" dirty="0"/>
              <a:t>Bibliotecas:</a:t>
            </a:r>
          </a:p>
          <a:p>
            <a:r>
              <a:rPr lang="es-CL" sz="2400" dirty="0"/>
              <a:t>-   #</a:t>
            </a:r>
            <a:r>
              <a:rPr lang="es-CL" sz="2400" dirty="0" err="1"/>
              <a:t>include</a:t>
            </a:r>
            <a:r>
              <a:rPr lang="es-CL" sz="2400" dirty="0"/>
              <a:t> &lt;lol.hpp&gt;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869BD4-00AC-41F7-8E76-F5EA7B73D78A}"/>
              </a:ext>
            </a:extLst>
          </p:cNvPr>
          <p:cNvSpPr txBox="1"/>
          <p:nvPr/>
        </p:nvSpPr>
        <p:spPr>
          <a:xfrm>
            <a:off x="994665" y="1013876"/>
            <a:ext cx="20959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#</a:t>
            </a:r>
            <a:r>
              <a:rPr lang="es-CL" dirty="0" err="1">
                <a:solidFill>
                  <a:schemeClr val="bg1"/>
                </a:solidFill>
              </a:rPr>
              <a:t>include</a:t>
            </a:r>
            <a:r>
              <a:rPr lang="es-CL" dirty="0">
                <a:solidFill>
                  <a:schemeClr val="bg1"/>
                </a:solidFill>
              </a:rPr>
              <a:t> &lt;lol.hpp&gt;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Lol </a:t>
            </a:r>
            <a:r>
              <a:rPr lang="es-CL" dirty="0" err="1">
                <a:solidFill>
                  <a:schemeClr val="bg1"/>
                </a:solidFill>
              </a:rPr>
              <a:t>myLol</a:t>
            </a:r>
            <a:r>
              <a:rPr lang="es-CL" dirty="0">
                <a:solidFill>
                  <a:schemeClr val="bg1"/>
                </a:solidFill>
              </a:rPr>
              <a:t>;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setup</a:t>
            </a:r>
            <a:r>
              <a:rPr lang="es-CL" dirty="0">
                <a:solidFill>
                  <a:schemeClr val="bg1"/>
                </a:solidFill>
              </a:rPr>
              <a:t>()</a:t>
            </a:r>
          </a:p>
          <a:p>
            <a:r>
              <a:rPr lang="es-CL" dirty="0">
                <a:solidFill>
                  <a:schemeClr val="bg1"/>
                </a:solidFill>
              </a:rPr>
              <a:t>{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err="1">
                <a:solidFill>
                  <a:schemeClr val="bg1"/>
                </a:solidFill>
              </a:rPr>
              <a:t>Void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loop</a:t>
            </a:r>
            <a:r>
              <a:rPr lang="es-CL" dirty="0">
                <a:solidFill>
                  <a:schemeClr val="bg1"/>
                </a:solidFill>
              </a:rPr>
              <a:t>()</a:t>
            </a:r>
          </a:p>
          <a:p>
            <a:r>
              <a:rPr lang="es-CL" dirty="0">
                <a:solidFill>
                  <a:schemeClr val="bg1"/>
                </a:solidFill>
              </a:rPr>
              <a:t>{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myLol.ledOn</a:t>
            </a:r>
            <a:r>
              <a:rPr lang="es-CL" dirty="0">
                <a:solidFill>
                  <a:schemeClr val="bg1"/>
                </a:solidFill>
              </a:rPr>
              <a:t>(3,4);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delay</a:t>
            </a:r>
            <a:r>
              <a:rPr lang="es-CL" dirty="0">
                <a:solidFill>
                  <a:schemeClr val="bg1"/>
                </a:solidFill>
              </a:rPr>
              <a:t>(500);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myLol.clear</a:t>
            </a:r>
            <a:r>
              <a:rPr lang="es-CL" dirty="0">
                <a:solidFill>
                  <a:schemeClr val="bg1"/>
                </a:solidFill>
              </a:rPr>
              <a:t>();</a:t>
            </a:r>
          </a:p>
          <a:p>
            <a:r>
              <a:rPr lang="es-CL" dirty="0">
                <a:solidFill>
                  <a:schemeClr val="bg1"/>
                </a:solidFill>
              </a:rPr>
              <a:t>   </a:t>
            </a:r>
            <a:r>
              <a:rPr lang="es-CL" dirty="0" err="1">
                <a:solidFill>
                  <a:schemeClr val="bg1"/>
                </a:solidFill>
              </a:rPr>
              <a:t>delay</a:t>
            </a:r>
            <a:r>
              <a:rPr lang="es-CL" dirty="0">
                <a:solidFill>
                  <a:schemeClr val="bg1"/>
                </a:solidFill>
              </a:rPr>
              <a:t>(500);</a:t>
            </a:r>
          </a:p>
          <a:p>
            <a:r>
              <a:rPr lang="es-CL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613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Nuestra principal herramienta: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1FB759A2-9AA4-4AB6-A5FD-F0EC4D51A2F1}"/>
              </a:ext>
            </a:extLst>
          </p:cNvPr>
          <p:cNvSpPr/>
          <p:nvPr/>
        </p:nvSpPr>
        <p:spPr>
          <a:xfrm>
            <a:off x="4414271" y="2813077"/>
            <a:ext cx="2068497" cy="1478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Biblioteca de Lol </a:t>
            </a:r>
            <a:r>
              <a:rPr lang="es-CL" dirty="0" err="1"/>
              <a:t>Shield</a:t>
            </a:r>
            <a:endParaRPr lang="es-CL" dirty="0"/>
          </a:p>
          <a:p>
            <a:pPr algn="ctr"/>
            <a:r>
              <a:rPr lang="es-CL" dirty="0"/>
              <a:t>(salidas)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A5741E6-CF85-4056-BA6B-220AA5D1ACEE}"/>
              </a:ext>
            </a:extLst>
          </p:cNvPr>
          <p:cNvSpPr/>
          <p:nvPr/>
        </p:nvSpPr>
        <p:spPr>
          <a:xfrm>
            <a:off x="2586806" y="4549420"/>
            <a:ext cx="2189049" cy="103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Lol.ledOn</a:t>
            </a:r>
            <a:r>
              <a:rPr lang="es-CL" dirty="0"/>
              <a:t>(</a:t>
            </a:r>
            <a:r>
              <a:rPr lang="es-CL" dirty="0" err="1"/>
              <a:t>x,y</a:t>
            </a:r>
            <a:r>
              <a:rPr lang="es-CL" dirty="0"/>
              <a:t>)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4A4E922-E8B3-4982-BA54-5DD53AF3A142}"/>
              </a:ext>
            </a:extLst>
          </p:cNvPr>
          <p:cNvSpPr/>
          <p:nvPr/>
        </p:nvSpPr>
        <p:spPr>
          <a:xfrm>
            <a:off x="5615005" y="4549420"/>
            <a:ext cx="2189049" cy="103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Lol.clear</a:t>
            </a:r>
            <a:r>
              <a:rPr lang="es-CL" dirty="0"/>
              <a:t>()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5F63FDD-6213-45C8-8A91-5E5462748D31}"/>
              </a:ext>
            </a:extLst>
          </p:cNvPr>
          <p:cNvCxnSpPr/>
          <p:nvPr/>
        </p:nvCxnSpPr>
        <p:spPr>
          <a:xfrm flipH="1">
            <a:off x="4065972" y="4226311"/>
            <a:ext cx="506028" cy="24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C7D88BF-AB46-455C-B9AA-150C8DA881CF}"/>
              </a:ext>
            </a:extLst>
          </p:cNvPr>
          <p:cNvCxnSpPr/>
          <p:nvPr/>
        </p:nvCxnSpPr>
        <p:spPr>
          <a:xfrm>
            <a:off x="6374167" y="4145378"/>
            <a:ext cx="204186" cy="33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34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4AD54A-22F9-475D-B837-C388174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4" y="1294957"/>
            <a:ext cx="8034290" cy="786714"/>
          </a:xfrm>
        </p:spPr>
        <p:txBody>
          <a:bodyPr anchor="b">
            <a:noAutofit/>
          </a:bodyPr>
          <a:lstStyle/>
          <a:p>
            <a:r>
              <a:rPr lang="es-CL" sz="5400" dirty="0"/>
              <a:t>¿Que nos más necesitamos?</a:t>
            </a:r>
          </a:p>
        </p:txBody>
      </p: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2A3F8A77-2FA2-4C70-981E-BE5DD8B7871D}"/>
              </a:ext>
            </a:extLst>
          </p:cNvPr>
          <p:cNvSpPr/>
          <p:nvPr/>
        </p:nvSpPr>
        <p:spPr>
          <a:xfrm>
            <a:off x="603682" y="3204839"/>
            <a:ext cx="1597980" cy="1269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Ciclos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EBC49F1-066E-43A6-8C7C-7E5A51B33822}"/>
              </a:ext>
            </a:extLst>
          </p:cNvPr>
          <p:cNvSpPr/>
          <p:nvPr/>
        </p:nvSpPr>
        <p:spPr>
          <a:xfrm>
            <a:off x="2920753" y="3137676"/>
            <a:ext cx="1997476" cy="1336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Condiciones </a:t>
            </a:r>
            <a:r>
              <a:rPr lang="es-CL" dirty="0" err="1"/>
              <a:t>if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32A52D-5562-4865-BE74-636E8CF57918}"/>
              </a:ext>
            </a:extLst>
          </p:cNvPr>
          <p:cNvSpPr/>
          <p:nvPr/>
        </p:nvSpPr>
        <p:spPr>
          <a:xfrm>
            <a:off x="5637320" y="3170889"/>
            <a:ext cx="1935332" cy="133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Variables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4C52A5C-0E61-483A-92F2-294C103704EA}"/>
              </a:ext>
            </a:extLst>
          </p:cNvPr>
          <p:cNvSpPr/>
          <p:nvPr/>
        </p:nvSpPr>
        <p:spPr>
          <a:xfrm>
            <a:off x="8212256" y="3204839"/>
            <a:ext cx="1846555" cy="133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Arreglos</a:t>
            </a:r>
          </a:p>
        </p:txBody>
      </p:sp>
    </p:spTree>
    <p:extLst>
      <p:ext uri="{BB962C8B-B14F-4D97-AF65-F5344CB8AC3E}">
        <p14:creationId xmlns:p14="http://schemas.microsoft.com/office/powerpoint/2010/main" val="177850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1172</Words>
  <Application>Microsoft Office PowerPoint</Application>
  <PresentationFormat>Panorámica</PresentationFormat>
  <Paragraphs>291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Modelo: ¿Cómo funciona?</vt:lpstr>
      <vt:lpstr>¿Que haremos nosotros?</vt:lpstr>
      <vt:lpstr>¿Que haremos nosotros?</vt:lpstr>
      <vt:lpstr>Antes de comenzar (instalar librería LolShield)</vt:lpstr>
      <vt:lpstr>Presentación de PowerPoint</vt:lpstr>
      <vt:lpstr>Nuestra principal herramienta:</vt:lpstr>
      <vt:lpstr>¿Que nos más necesitamos?</vt:lpstr>
      <vt:lpstr>Estructura for</vt:lpstr>
      <vt:lpstr>Recorramos el arreglo de leds!!! :v</vt:lpstr>
      <vt:lpstr>Presentación de PowerPoint</vt:lpstr>
      <vt:lpstr>¿Que nos más necesitamos?</vt:lpstr>
      <vt:lpstr>Estructura if-else</vt:lpstr>
      <vt:lpstr>Estructura if-else  (ejemplo)</vt:lpstr>
      <vt:lpstr>¿Que nos más necesitamos?</vt:lpstr>
      <vt:lpstr>Variables </vt:lpstr>
      <vt:lpstr>Presentación de PowerPoint</vt:lpstr>
      <vt:lpstr>¿Que nos más necesitamos?</vt:lpstr>
      <vt:lpstr>Arreglos (crearlos) </vt:lpstr>
      <vt:lpstr>Arreglos (modificarlos) </vt:lpstr>
      <vt:lpstr>Arreglos (recorrerlos) :3</vt:lpstr>
      <vt:lpstr>Presentación de PowerPoint</vt:lpstr>
      <vt:lpstr>Arreglos 2D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Hypnos psyche</dc:creator>
  <cp:lastModifiedBy>Hypnos psyche</cp:lastModifiedBy>
  <cp:revision>33</cp:revision>
  <dcterms:created xsi:type="dcterms:W3CDTF">2019-03-24T02:27:07Z</dcterms:created>
  <dcterms:modified xsi:type="dcterms:W3CDTF">2019-04-30T14:52:55Z</dcterms:modified>
</cp:coreProperties>
</file>