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331449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0B50E-DB22-4801-B908-9A9DA45E338E}" type="datetimeFigureOut">
              <a:rPr lang="es-HN" smtClean="0"/>
              <a:t>23/07/2014</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277981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3510588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415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197685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4"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423310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4"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97735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1565253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39237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355847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333876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00B50E-DB22-4801-B908-9A9DA45E338E}" type="datetimeFigureOut">
              <a:rPr lang="es-HN" smtClean="0"/>
              <a:t>23/07/2014</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58316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00B50E-DB22-4801-B908-9A9DA45E338E}" type="datetimeFigureOut">
              <a:rPr lang="es-HN" smtClean="0"/>
              <a:t>23/07/2014</a:t>
            </a:fld>
            <a:endParaRPr lang="es-HN"/>
          </a:p>
        </p:txBody>
      </p:sp>
      <p:sp>
        <p:nvSpPr>
          <p:cNvPr id="8" name="Footer Placeholder 7"/>
          <p:cNvSpPr>
            <a:spLocks noGrp="1"/>
          </p:cNvSpPr>
          <p:nvPr>
            <p:ph type="ftr" sz="quarter" idx="11"/>
          </p:nvPr>
        </p:nvSpPr>
        <p:spPr/>
        <p:txBody>
          <a:bodyPr/>
          <a:lstStyle/>
          <a:p>
            <a:endParaRPr lang="es-HN"/>
          </a:p>
        </p:txBody>
      </p:sp>
      <p:sp>
        <p:nvSpPr>
          <p:cNvPr id="9" name="Slide Number Placeholder 8"/>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319031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3"/>
          <p:cNvSpPr>
            <a:spLocks noGrp="1"/>
          </p:cNvSpPr>
          <p:nvPr>
            <p:ph type="ftr" sz="quarter" idx="11"/>
          </p:nvPr>
        </p:nvSpPr>
        <p:spPr/>
        <p:txBody>
          <a:bodyPr/>
          <a:lstStyle/>
          <a:p>
            <a:endParaRPr lang="es-HN"/>
          </a:p>
        </p:txBody>
      </p:sp>
      <p:sp>
        <p:nvSpPr>
          <p:cNvPr id="6" name="Slide Number Placeholder 4"/>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242713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2"/>
          <p:cNvSpPr>
            <a:spLocks noGrp="1"/>
          </p:cNvSpPr>
          <p:nvPr>
            <p:ph type="ftr" sz="quarter" idx="11"/>
          </p:nvPr>
        </p:nvSpPr>
        <p:spPr/>
        <p:txBody>
          <a:bodyPr/>
          <a:lstStyle/>
          <a:p>
            <a:endParaRPr lang="es-HN"/>
          </a:p>
        </p:txBody>
      </p:sp>
      <p:sp>
        <p:nvSpPr>
          <p:cNvPr id="6" name="Slide Number Placeholder 3"/>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67957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900B50E-DB22-4801-B908-9A9DA45E338E}" type="datetimeFigureOut">
              <a:rPr lang="es-HN" smtClean="0"/>
              <a:t>23/07/2014</a:t>
            </a:fld>
            <a:endParaRPr lang="es-HN"/>
          </a:p>
        </p:txBody>
      </p:sp>
      <p:sp>
        <p:nvSpPr>
          <p:cNvPr id="5" name="Footer Placeholder 5"/>
          <p:cNvSpPr>
            <a:spLocks noGrp="1"/>
          </p:cNvSpPr>
          <p:nvPr>
            <p:ph type="ftr" sz="quarter" idx="11"/>
          </p:nvPr>
        </p:nvSpPr>
        <p:spPr/>
        <p:txBody>
          <a:bodyPr/>
          <a:lstStyle/>
          <a:p>
            <a:endParaRPr lang="es-HN"/>
          </a:p>
        </p:txBody>
      </p:sp>
      <p:sp>
        <p:nvSpPr>
          <p:cNvPr id="6" name="Slide Number Placeholder 6"/>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292746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0B50E-DB22-4801-B908-9A9DA45E338E}" type="datetimeFigureOut">
              <a:rPr lang="es-HN" smtClean="0"/>
              <a:t>23/07/2014</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0E25B33A-C062-4123-A881-256EE07D6A21}" type="slidenum">
              <a:rPr lang="es-HN" smtClean="0"/>
              <a:t>‹Nº›</a:t>
            </a:fld>
            <a:endParaRPr lang="es-HN"/>
          </a:p>
        </p:txBody>
      </p:sp>
    </p:spTree>
    <p:extLst>
      <p:ext uri="{BB962C8B-B14F-4D97-AF65-F5344CB8AC3E}">
        <p14:creationId xmlns:p14="http://schemas.microsoft.com/office/powerpoint/2010/main" val="68271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00B50E-DB22-4801-B908-9A9DA45E338E}" type="datetimeFigureOut">
              <a:rPr lang="es-HN" smtClean="0"/>
              <a:t>23/07/2014</a:t>
            </a:fld>
            <a:endParaRPr lang="es-H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H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25B33A-C062-4123-A881-256EE07D6A21}" type="slidenum">
              <a:rPr lang="es-HN" smtClean="0"/>
              <a:t>‹Nº›</a:t>
            </a:fld>
            <a:endParaRPr lang="es-HN"/>
          </a:p>
        </p:txBody>
      </p:sp>
    </p:spTree>
    <p:extLst>
      <p:ext uri="{BB962C8B-B14F-4D97-AF65-F5344CB8AC3E}">
        <p14:creationId xmlns:p14="http://schemas.microsoft.com/office/powerpoint/2010/main" val="19041897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HN" dirty="0" smtClean="0"/>
              <a:t>Francés I</a:t>
            </a:r>
            <a:endParaRPr lang="es-HN" dirty="0"/>
          </a:p>
        </p:txBody>
      </p:sp>
      <p:sp>
        <p:nvSpPr>
          <p:cNvPr id="3" name="Subtitle 2"/>
          <p:cNvSpPr>
            <a:spLocks noGrp="1"/>
          </p:cNvSpPr>
          <p:nvPr>
            <p:ph type="subTitle" idx="1"/>
          </p:nvPr>
        </p:nvSpPr>
        <p:spPr/>
        <p:txBody>
          <a:bodyPr>
            <a:normAutofit fontScale="70000" lnSpcReduction="20000"/>
          </a:bodyPr>
          <a:lstStyle/>
          <a:p>
            <a:r>
              <a:rPr lang="es-HN" dirty="0" err="1" smtClean="0"/>
              <a:t>Linse</a:t>
            </a:r>
            <a:endParaRPr lang="es-HN" dirty="0" smtClean="0"/>
          </a:p>
          <a:p>
            <a:r>
              <a:rPr lang="es-HN" dirty="0" err="1" smtClean="0"/>
              <a:t>Ludin</a:t>
            </a:r>
            <a:endParaRPr lang="es-HN" dirty="0" smtClean="0"/>
          </a:p>
          <a:p>
            <a:r>
              <a:rPr lang="es-HN" dirty="0" smtClean="0"/>
              <a:t>Andrés </a:t>
            </a:r>
            <a:endParaRPr lang="es-HN" dirty="0"/>
          </a:p>
        </p:txBody>
      </p:sp>
    </p:spTree>
    <p:extLst>
      <p:ext uri="{BB962C8B-B14F-4D97-AF65-F5344CB8AC3E}">
        <p14:creationId xmlns:p14="http://schemas.microsoft.com/office/powerpoint/2010/main" val="3923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HN" dirty="0" smtClean="0"/>
              <a:t>El idioma Francés</a:t>
            </a:r>
            <a:endParaRPr lang="es-HN" dirty="0"/>
          </a:p>
        </p:txBody>
      </p:sp>
      <p:sp>
        <p:nvSpPr>
          <p:cNvPr id="3" name="Content Placeholder 2"/>
          <p:cNvSpPr>
            <a:spLocks noGrp="1"/>
          </p:cNvSpPr>
          <p:nvPr>
            <p:ph idx="1"/>
          </p:nvPr>
        </p:nvSpPr>
        <p:spPr/>
        <p:txBody>
          <a:bodyPr/>
          <a:lstStyle/>
          <a:p>
            <a:pPr algn="just"/>
            <a:r>
              <a:rPr lang="es-HN" dirty="0"/>
              <a:t>El </a:t>
            </a:r>
            <a:r>
              <a:rPr lang="es-HN" b="1" dirty="0"/>
              <a:t>idioma francés</a:t>
            </a:r>
            <a:r>
              <a:rPr lang="es-HN" dirty="0"/>
              <a:t> (en francés: </a:t>
            </a:r>
            <a:r>
              <a:rPr lang="es-HN" i="1" dirty="0"/>
              <a:t>le </a:t>
            </a:r>
            <a:r>
              <a:rPr lang="es-HN" i="1" dirty="0" err="1"/>
              <a:t>français</a:t>
            </a:r>
            <a:r>
              <a:rPr lang="es-HN" dirty="0"/>
              <a:t>, </a:t>
            </a:r>
            <a:r>
              <a:rPr lang="es-HN" i="1" dirty="0"/>
              <a:t>la </a:t>
            </a:r>
            <a:r>
              <a:rPr lang="es-HN" i="1" dirty="0" err="1"/>
              <a:t>langue</a:t>
            </a:r>
            <a:r>
              <a:rPr lang="es-HN" i="1" dirty="0"/>
              <a:t> </a:t>
            </a:r>
            <a:r>
              <a:rPr lang="es-HN" i="1" dirty="0" err="1"/>
              <a:t>française</a:t>
            </a:r>
            <a:r>
              <a:rPr lang="es-HN" dirty="0"/>
              <a:t>) es una lengua romance hablada en todo el territorio de Francia metropolitana, junto con otras lenguas como el idioma bretón en Bretaña, el occitano, en el sur del país, el vasco, el catalán (respectivamente, en el extremo suroeste y sureste de los Pirineos), y el corso en Córcega. En los territorios franceses de ultramar es hablado en muchos casos, junto con otras lenguas como el tahitiano en la Polinesia Francesa, o con dialectos como el «</a:t>
            </a:r>
            <a:r>
              <a:rPr lang="es-HN" dirty="0" err="1"/>
              <a:t>créole</a:t>
            </a:r>
            <a:r>
              <a:rPr lang="es-HN" dirty="0"/>
              <a:t>» en la Reunión, así como en Guadalupe, en Martinica, o en Estados Unidos (francés </a:t>
            </a:r>
            <a:r>
              <a:rPr lang="es-HN" dirty="0" err="1"/>
              <a:t>cajun</a:t>
            </a:r>
            <a:r>
              <a:rPr lang="es-HN" dirty="0"/>
              <a:t>, </a:t>
            </a:r>
            <a:r>
              <a:rPr lang="es-HN" dirty="0" err="1"/>
              <a:t>créole</a:t>
            </a:r>
            <a:r>
              <a:rPr lang="es-HN" dirty="0"/>
              <a:t> y francés colonial).</a:t>
            </a:r>
          </a:p>
          <a:p>
            <a:endParaRPr lang="es-HN" dirty="0"/>
          </a:p>
        </p:txBody>
      </p:sp>
    </p:spTree>
    <p:extLst>
      <p:ext uri="{BB962C8B-B14F-4D97-AF65-F5344CB8AC3E}">
        <p14:creationId xmlns:p14="http://schemas.microsoft.com/office/powerpoint/2010/main" val="58786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HN"/>
          </a:p>
        </p:txBody>
      </p:sp>
      <p:sp>
        <p:nvSpPr>
          <p:cNvPr id="3" name="Content Placeholder 2"/>
          <p:cNvSpPr>
            <a:spLocks noGrp="1"/>
          </p:cNvSpPr>
          <p:nvPr>
            <p:ph idx="1"/>
          </p:nvPr>
        </p:nvSpPr>
        <p:spPr/>
        <p:txBody>
          <a:bodyPr/>
          <a:lstStyle/>
          <a:p>
            <a:pPr algn="just"/>
            <a:r>
              <a:rPr lang="es-HN" dirty="0"/>
              <a:t>Se calcula que hay 220 millones </a:t>
            </a:r>
            <a:r>
              <a:rPr lang="es-HN" baseline="30000" dirty="0"/>
              <a:t>4</a:t>
            </a:r>
            <a:r>
              <a:rPr lang="es-HN" dirty="0"/>
              <a:t> de francófonos en el mundo, de los cuales aproximadamente 72 millones son hablantes parciales.</a:t>
            </a:r>
            <a:r>
              <a:rPr lang="es-HN" baseline="30000" dirty="0"/>
              <a:t>5</a:t>
            </a:r>
            <a:r>
              <a:rPr lang="es-HN" dirty="0"/>
              <a:t> Es el décimo tercer idioma más hablado (por hablantes nativos) y la tercera lengua en las relaciones internacionales por el número de países que la emplean como lengua oficial y/o de comunicación y por el número de organizaciones internacionales que la emplean como lengua de trabajo, como pueden ser la Unión Europea, las Naciones Unidas, etc.</a:t>
            </a:r>
          </a:p>
          <a:p>
            <a:pPr algn="just"/>
            <a:endParaRPr lang="es-HN" dirty="0"/>
          </a:p>
        </p:txBody>
      </p:sp>
    </p:spTree>
    <p:extLst>
      <p:ext uri="{BB962C8B-B14F-4D97-AF65-F5344CB8AC3E}">
        <p14:creationId xmlns:p14="http://schemas.microsoft.com/office/powerpoint/2010/main" val="245306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HN" dirty="0" smtClean="0"/>
              <a:t>Distribución Geográfica</a:t>
            </a:r>
            <a:endParaRPr lang="es-HN" dirty="0"/>
          </a:p>
        </p:txBody>
      </p:sp>
      <p:sp>
        <p:nvSpPr>
          <p:cNvPr id="3" name="Content Placeholder 2"/>
          <p:cNvSpPr>
            <a:spLocks noGrp="1"/>
          </p:cNvSpPr>
          <p:nvPr>
            <p:ph idx="1"/>
          </p:nvPr>
        </p:nvSpPr>
        <p:spPr/>
        <p:txBody>
          <a:bodyPr>
            <a:normAutofit fontScale="77500" lnSpcReduction="20000"/>
          </a:bodyPr>
          <a:lstStyle/>
          <a:p>
            <a:r>
              <a:rPr lang="es-HN" b="1" dirty="0" smtClean="0"/>
              <a:t>Europa</a:t>
            </a:r>
            <a:endParaRPr lang="es-HN" dirty="0"/>
          </a:p>
          <a:p>
            <a:pPr algn="just"/>
            <a:r>
              <a:rPr lang="es-HN" dirty="0" smtClean="0"/>
              <a:t>El </a:t>
            </a:r>
            <a:r>
              <a:rPr lang="es-HN" dirty="0"/>
              <a:t>francés es también uno de los idiomas oficiales de Bélgica (4.3 millones de Belgas francófonos), donde es el idioma oficial de Valonia, mientras que en la capital, Bruselas, es el idioma más hablado (90 % de los habitantes) y es cooficial con el neerlandés; está presente en otros países como Suiza, donde un 29% de la población lo habla (1,75 millones de francófonos a finales de 2006), en Mónaco es el único idioma oficial desde la aprobación Constitución de 1962</a:t>
            </a:r>
            <a:r>
              <a:rPr lang="es-HN" baseline="30000" dirty="0"/>
              <a:t>6</a:t>
            </a:r>
            <a:r>
              <a:rPr lang="es-HN" dirty="0"/>
              <a:t> y es idioma cooficial, , y en Luxemburgo, donde es cooficial con el alemán y el luxemburgués; en Andorra; </a:t>
            </a:r>
            <a:r>
              <a:rPr lang="es-HN" dirty="0" smtClean="0"/>
              <a:t>en Italia</a:t>
            </a:r>
            <a:r>
              <a:rPr lang="es-HN" dirty="0"/>
              <a:t> (sólo en el Valle de Aosta) y en las Islas del Canal de la Mancha</a:t>
            </a:r>
            <a:r>
              <a:rPr lang="es-HN" dirty="0" smtClean="0"/>
              <a:t>.</a:t>
            </a:r>
          </a:p>
          <a:p>
            <a:r>
              <a:rPr lang="es-HN" b="1" dirty="0" smtClean="0"/>
              <a:t>América</a:t>
            </a:r>
            <a:endParaRPr lang="es-HN" dirty="0"/>
          </a:p>
          <a:p>
            <a:pPr algn="just"/>
            <a:r>
              <a:rPr lang="es-HN" dirty="0"/>
              <a:t>En el continente americano es cooficial con el inglés en Canadá, aunque la mayoría de los canadienses son anglófonos, salvo en las regiones </a:t>
            </a:r>
            <a:r>
              <a:rPr lang="es-HN" dirty="0" err="1"/>
              <a:t>deQuebec</a:t>
            </a:r>
            <a:r>
              <a:rPr lang="es-HN" dirty="0"/>
              <a:t>, donde la mayoría de la población es francófona, siendo el francés (</a:t>
            </a:r>
            <a:r>
              <a:rPr lang="es-HN" i="1" dirty="0" err="1"/>
              <a:t>français</a:t>
            </a:r>
            <a:r>
              <a:rPr lang="es-HN" i="1" dirty="0"/>
              <a:t> </a:t>
            </a:r>
            <a:r>
              <a:rPr lang="es-HN" i="1" dirty="0" err="1"/>
              <a:t>quebecois</a:t>
            </a:r>
            <a:r>
              <a:rPr lang="es-HN" dirty="0"/>
              <a:t>) la única lengua oficial en la provincia en la cual ya se han celebrado varios </a:t>
            </a:r>
            <a:r>
              <a:rPr lang="es-HN" dirty="0" err="1"/>
              <a:t>referendums</a:t>
            </a:r>
            <a:r>
              <a:rPr lang="es-HN" dirty="0"/>
              <a:t> secesionistas con resultado negativo, Nuevo Brunswick es bilingüe y Ontario tiene una comunidad francófona muy numerosa con autonomía cultural y lingüística;</a:t>
            </a:r>
            <a:endParaRPr lang="es-HN" dirty="0" smtClean="0"/>
          </a:p>
          <a:p>
            <a:pPr algn="just"/>
            <a:endParaRPr lang="es-HN" dirty="0"/>
          </a:p>
          <a:p>
            <a:endParaRPr lang="es-HN" dirty="0"/>
          </a:p>
        </p:txBody>
      </p:sp>
    </p:spTree>
    <p:extLst>
      <p:ext uri="{BB962C8B-B14F-4D97-AF65-F5344CB8AC3E}">
        <p14:creationId xmlns:p14="http://schemas.microsoft.com/office/powerpoint/2010/main" val="155616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HN" dirty="0"/>
          </a:p>
        </p:txBody>
      </p:sp>
      <p:sp>
        <p:nvSpPr>
          <p:cNvPr id="3" name="Content Placeholder 2"/>
          <p:cNvSpPr>
            <a:spLocks noGrp="1"/>
          </p:cNvSpPr>
          <p:nvPr>
            <p:ph idx="1"/>
          </p:nvPr>
        </p:nvSpPr>
        <p:spPr/>
        <p:txBody>
          <a:bodyPr>
            <a:normAutofit fontScale="70000" lnSpcReduction="20000"/>
          </a:bodyPr>
          <a:lstStyle/>
          <a:p>
            <a:pPr algn="just"/>
            <a:r>
              <a:rPr lang="es-HN" b="1" dirty="0"/>
              <a:t>África</a:t>
            </a:r>
            <a:endParaRPr lang="es-HN" dirty="0" smtClean="0"/>
          </a:p>
          <a:p>
            <a:pPr algn="just"/>
            <a:r>
              <a:rPr lang="es-HN" dirty="0" smtClean="0"/>
              <a:t>En </a:t>
            </a:r>
            <a:r>
              <a:rPr lang="es-HN" dirty="0"/>
              <a:t>el continente africano, se utiliza, en forma dialectal, en los países que formaban parte del Imperio francés o que fueron colonias belgas, como la República Democrática del Congo (ex Zaire), República del Congo, Burkina Faso, Senegal, Guinea, Malí, Chad, Níger, Burundi, Ruanda, Togo, Benín, República Centroafricana, Gabón, Costa de Marfil, Madagascar, Mauricio, Yibuti, islas Seychelles, Camerún (que fue </a:t>
            </a:r>
            <a:r>
              <a:rPr lang="es-HN" dirty="0" err="1"/>
              <a:t>fue</a:t>
            </a:r>
            <a:r>
              <a:rPr lang="es-HN" dirty="0"/>
              <a:t> partido en dos zonas: una zona francesa (la más importante) y una zona inglesa), islas Comoras, las islas de la Reunión y Mayotte, que son territorio francés, </a:t>
            </a:r>
            <a:endParaRPr lang="es-HN" dirty="0" smtClean="0"/>
          </a:p>
          <a:p>
            <a:pPr algn="just"/>
            <a:r>
              <a:rPr lang="es-HN" b="1" dirty="0" smtClean="0"/>
              <a:t>Asia</a:t>
            </a:r>
            <a:endParaRPr lang="es-HN" dirty="0"/>
          </a:p>
          <a:p>
            <a:pPr algn="just"/>
            <a:r>
              <a:rPr lang="es-HN" dirty="0"/>
              <a:t>En Asia, se utiliza en forma minoritaria en Camboya, Laos, Vietnam e India (especialmente en </a:t>
            </a:r>
            <a:r>
              <a:rPr lang="es-HN" dirty="0" err="1"/>
              <a:t>Pondichery</a:t>
            </a:r>
            <a:r>
              <a:rPr lang="es-HN" dirty="0"/>
              <a:t>). En Oriente Próximo, es utilizado como lengua administrativa y por el 50% de la población del Líbano, aunque también es hablado por una minoría en Siria, debido al protectorado </a:t>
            </a:r>
            <a:r>
              <a:rPr lang="es-HN" dirty="0" smtClean="0"/>
              <a:t>francés</a:t>
            </a:r>
          </a:p>
          <a:p>
            <a:pPr algn="just"/>
            <a:r>
              <a:rPr lang="es-HN" b="1" dirty="0" smtClean="0"/>
              <a:t>Oceanía</a:t>
            </a:r>
            <a:endParaRPr lang="es-HN" dirty="0"/>
          </a:p>
          <a:p>
            <a:pPr algn="just"/>
            <a:r>
              <a:rPr lang="es-HN" dirty="0"/>
              <a:t>En Oceanía, es hablado en los territorios franceses </a:t>
            </a:r>
            <a:r>
              <a:rPr lang="es-HN" dirty="0" smtClean="0"/>
              <a:t>de </a:t>
            </a:r>
            <a:r>
              <a:rPr lang="es-HN" dirty="0"/>
              <a:t>las islas de Nueva Caledonia, la Polinesia francesa y en Wallis y Futuna, y también se habla </a:t>
            </a:r>
            <a:r>
              <a:rPr lang="es-HN" dirty="0" smtClean="0"/>
              <a:t>en Vanuatu</a:t>
            </a:r>
            <a:r>
              <a:rPr lang="es-HN" dirty="0"/>
              <a:t>.</a:t>
            </a:r>
          </a:p>
          <a:p>
            <a:pPr algn="just"/>
            <a:endParaRPr lang="es-HN" dirty="0"/>
          </a:p>
        </p:txBody>
      </p:sp>
    </p:spTree>
    <p:extLst>
      <p:ext uri="{BB962C8B-B14F-4D97-AF65-F5344CB8AC3E}">
        <p14:creationId xmlns:p14="http://schemas.microsoft.com/office/powerpoint/2010/main" val="82604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HN" dirty="0"/>
              <a:t>Historia de la lengua</a:t>
            </a:r>
          </a:p>
        </p:txBody>
      </p:sp>
      <p:sp>
        <p:nvSpPr>
          <p:cNvPr id="3" name="Content Placeholder 2"/>
          <p:cNvSpPr>
            <a:spLocks noGrp="1"/>
          </p:cNvSpPr>
          <p:nvPr>
            <p:ph idx="1"/>
          </p:nvPr>
        </p:nvSpPr>
        <p:spPr/>
        <p:txBody>
          <a:bodyPr>
            <a:normAutofit fontScale="85000" lnSpcReduction="10000"/>
          </a:bodyPr>
          <a:lstStyle/>
          <a:p>
            <a:pPr algn="just"/>
            <a:r>
              <a:rPr lang="es-HN" dirty="0"/>
              <a:t>El territorio de lo que hoy es Francia empezó a ser poblado por los galos alrededor del Siglo VII a. C., los cuales hablaban idiomas </a:t>
            </a:r>
            <a:r>
              <a:rPr lang="es-HN" dirty="0" err="1"/>
              <a:t>celtasque</a:t>
            </a:r>
            <a:r>
              <a:rPr lang="es-HN" dirty="0"/>
              <a:t> no poseían escritura. Hacia el suroeste, los aquitanos hablaban probablemente una lengua precursora del vasco, pero desconocían la escritura. En la zona de </a:t>
            </a:r>
            <a:r>
              <a:rPr lang="es-HN" b="1" dirty="0" err="1"/>
              <a:t>Massilia</a:t>
            </a:r>
            <a:r>
              <a:rPr lang="es-HN" dirty="0"/>
              <a:t> (la actual Marsella) los habitantes de las colonias griegas hablaban y escribían en este idioma, pero no lo difundieron más allá de sus colonias.</a:t>
            </a:r>
          </a:p>
          <a:p>
            <a:pPr algn="just"/>
            <a:r>
              <a:rPr lang="es-HN" dirty="0"/>
              <a:t>Todos esos idiomas y otros hablados en la antigua Galia seguramente fueron desapareciendo con la colonización romana y la progresiva implantación del latín. Con el declive del Imperio romano, una serie de pueblos de origen germánico llegaron a la Galia romana. Entre ellos, dos se establecieron de modo más consolidado: los francos en el norte y los visigodos en el sur, con el río Loira como frontera. A pesar de que ambos pueblos hablaban sus propias lenguas, pronto adoptaron el latín hablado por la población. No obstante, el idioma hablado por los francos está en el origen del neerlandés que es un idioma germánico hablado hoy en día en sus distintas variedades en los Países Bajos, donde se le denomina holandés, en parte de Bélgica y en el norte de Francia.</a:t>
            </a:r>
          </a:p>
          <a:p>
            <a:endParaRPr lang="es-HN" dirty="0"/>
          </a:p>
        </p:txBody>
      </p:sp>
    </p:spTree>
    <p:extLst>
      <p:ext uri="{BB962C8B-B14F-4D97-AF65-F5344CB8AC3E}">
        <p14:creationId xmlns:p14="http://schemas.microsoft.com/office/powerpoint/2010/main" val="261661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HN" dirty="0" smtClean="0"/>
              <a:t>Nacimiento </a:t>
            </a:r>
            <a:r>
              <a:rPr lang="es-HN" smtClean="0"/>
              <a:t>del Francés</a:t>
            </a:r>
            <a:endParaRPr lang="es-HN" dirty="0"/>
          </a:p>
        </p:txBody>
      </p:sp>
      <p:sp>
        <p:nvSpPr>
          <p:cNvPr id="3" name="Content Placeholder 2"/>
          <p:cNvSpPr>
            <a:spLocks noGrp="1"/>
          </p:cNvSpPr>
          <p:nvPr>
            <p:ph idx="1"/>
          </p:nvPr>
        </p:nvSpPr>
        <p:spPr/>
        <p:txBody>
          <a:bodyPr>
            <a:normAutofit fontScale="92500" lnSpcReduction="10000"/>
          </a:bodyPr>
          <a:lstStyle/>
          <a:p>
            <a:pPr algn="just"/>
            <a:r>
              <a:rPr lang="es-HN" dirty="0"/>
              <a:t>N</a:t>
            </a:r>
            <a:r>
              <a:rPr lang="es-HN" dirty="0" smtClean="0"/>
              <a:t>o </a:t>
            </a:r>
            <a:r>
              <a:rPr lang="es-HN" dirty="0"/>
              <a:t>resulta sencillo establecer el momento en el que el latín vulgar se transforma en francés o provenzal, pero ese momento hay que situarlo entre los siglos VI y IX. A partir del siglo VII ya se cuenta con testimonios de que la lengua hablada en el territorio de la actual Francia es diferente del latín y del germánico. El documento fundamental es el de los Juramentos de Estrasburgo (842), que se considera el texto más antiguo escrito en </a:t>
            </a:r>
            <a:r>
              <a:rPr lang="es-HN" dirty="0" err="1"/>
              <a:t>protoromance</a:t>
            </a:r>
            <a:r>
              <a:rPr lang="es-HN" dirty="0"/>
              <a:t>, en los que las diferentes tropas de los nietos de Carlomagno, Lotario, Carlos el Calvo y Luis el </a:t>
            </a:r>
            <a:r>
              <a:rPr lang="es-HN" dirty="0" err="1"/>
              <a:t>Germánicojuran</a:t>
            </a:r>
            <a:r>
              <a:rPr lang="es-HN" dirty="0"/>
              <a:t> respeto a la división que se produce tras la muerte de Luis el Piadoso y que está marcada por el Tratado de </a:t>
            </a:r>
            <a:r>
              <a:rPr lang="es-HN" dirty="0" err="1"/>
              <a:t>Verdún</a:t>
            </a:r>
            <a:r>
              <a:rPr lang="es-HN" dirty="0"/>
              <a:t>, y se ven obligados a hacerlo tanto en latín, como en germánico y en un idioma romance, a caballo entre el latín y el francés. En Francia, los dos grandes dialectos romances antes mencionados pasarán a ser conocidos con los nombres de </a:t>
            </a:r>
            <a:r>
              <a:rPr lang="es-HN" i="1" dirty="0" err="1"/>
              <a:t>langue</a:t>
            </a:r>
            <a:r>
              <a:rPr lang="es-HN" i="1" dirty="0"/>
              <a:t> </a:t>
            </a:r>
            <a:r>
              <a:rPr lang="es-HN" i="1" dirty="0" err="1"/>
              <a:t>d'oc</a:t>
            </a:r>
            <a:r>
              <a:rPr lang="es-HN" dirty="0"/>
              <a:t> y </a:t>
            </a:r>
            <a:r>
              <a:rPr lang="es-HN" i="1" dirty="0" err="1"/>
              <a:t>langue</a:t>
            </a:r>
            <a:r>
              <a:rPr lang="es-HN" i="1" dirty="0"/>
              <a:t> </a:t>
            </a:r>
            <a:r>
              <a:rPr lang="es-HN" i="1" dirty="0" err="1"/>
              <a:t>d'oïl</a:t>
            </a:r>
            <a:r>
              <a:rPr lang="es-HN" dirty="0"/>
              <a:t>(en función del modo en que se decía "sí"). El francés actual es heredero de este último.</a:t>
            </a:r>
          </a:p>
          <a:p>
            <a:endParaRPr lang="es-HN" dirty="0"/>
          </a:p>
        </p:txBody>
      </p:sp>
    </p:spTree>
    <p:extLst>
      <p:ext uri="{BB962C8B-B14F-4D97-AF65-F5344CB8AC3E}">
        <p14:creationId xmlns:p14="http://schemas.microsoft.com/office/powerpoint/2010/main" val="312052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0680" y="2750128"/>
            <a:ext cx="9404723" cy="1400530"/>
          </a:xfrm>
        </p:spPr>
        <p:txBody>
          <a:bodyPr/>
          <a:lstStyle/>
          <a:p>
            <a:r>
              <a:rPr lang="es-HN" dirty="0" smtClean="0"/>
              <a:t>GRACIAS</a:t>
            </a:r>
            <a:endParaRPr lang="es-HN" dirty="0"/>
          </a:p>
        </p:txBody>
      </p:sp>
      <p:sp>
        <p:nvSpPr>
          <p:cNvPr id="3" name="Content Placeholder 2"/>
          <p:cNvSpPr>
            <a:spLocks noGrp="1"/>
          </p:cNvSpPr>
          <p:nvPr>
            <p:ph idx="1"/>
          </p:nvPr>
        </p:nvSpPr>
        <p:spPr/>
        <p:txBody>
          <a:bodyPr/>
          <a:lstStyle/>
          <a:p>
            <a:endParaRPr lang="es-HN" dirty="0"/>
          </a:p>
        </p:txBody>
      </p:sp>
    </p:spTree>
    <p:extLst>
      <p:ext uri="{BB962C8B-B14F-4D97-AF65-F5344CB8AC3E}">
        <p14:creationId xmlns:p14="http://schemas.microsoft.com/office/powerpoint/2010/main" val="373446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139</Words>
  <Application>Microsoft Office PowerPoint</Application>
  <PresentationFormat>Panorámica</PresentationFormat>
  <Paragraphs>24</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Ion</vt:lpstr>
      <vt:lpstr>Francés I</vt:lpstr>
      <vt:lpstr>El idioma Francés</vt:lpstr>
      <vt:lpstr>Presentación de PowerPoint</vt:lpstr>
      <vt:lpstr>Distribución Geográfica</vt:lpstr>
      <vt:lpstr>Presentación de PowerPoint</vt:lpstr>
      <vt:lpstr>Historia de la lengua</vt:lpstr>
      <vt:lpstr>Nacimiento del Francés</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Frances I</dc:title>
  <dc:creator>A</dc:creator>
  <cp:lastModifiedBy>Alumno2014</cp:lastModifiedBy>
  <cp:revision>4</cp:revision>
  <dcterms:created xsi:type="dcterms:W3CDTF">2014-01-27T22:26:35Z</dcterms:created>
  <dcterms:modified xsi:type="dcterms:W3CDTF">2014-07-24T01:59:15Z</dcterms:modified>
</cp:coreProperties>
</file>