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57" r:id="rId4"/>
    <p:sldId id="310" r:id="rId5"/>
    <p:sldId id="296" r:id="rId6"/>
    <p:sldId id="311" r:id="rId7"/>
    <p:sldId id="312" r:id="rId8"/>
    <p:sldId id="313" r:id="rId9"/>
    <p:sldId id="314" r:id="rId10"/>
    <p:sldId id="315" r:id="rId11"/>
    <p:sldId id="316" r:id="rId12"/>
    <p:sldId id="292" r:id="rId13"/>
  </p:sldIdLst>
  <p:sldSz cx="12192000" cy="6858000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30210-8BA7-3E20-C32E-7DFA9C2D9910}" v="14" dt="2022-06-23T17:20:46.525"/>
    <p1510:client id="{578871CF-DEE0-4927-9768-4CD61D58CBA5}" v="29" dt="2022-06-22T23:31:49.091"/>
    <p1510:client id="{597E44E1-6CEE-9619-2908-23C454E381A4}" v="286" dt="2022-06-30T01:50:45.243"/>
    <p1510:client id="{9A4A5658-066B-4BB4-A054-93E2D3092FD8}" v="418" dt="2022-06-23T02:34:41.608"/>
    <p1510:client id="{9D1A8670-ADBD-CCD1-D86A-C71DC0C9A7E1}" v="60" dt="2022-06-23T16:54:47.077"/>
    <p1510:client id="{B24E117D-CA9D-AE0D-3E50-DD7CD613B44D}" v="7" dt="2022-06-23T10:57:43.192"/>
    <p1510:client id="{B2F7B92D-D853-FCAA-EE8F-07DE6F1613B2}" v="1" dt="2022-06-30T01:20:34.520"/>
    <p1510:client id="{E72C89C0-991D-8CC7-B1F1-83C391DD3BC5}" v="1093" dt="2022-06-29T02:48:16.032"/>
    <p1510:client id="{FEC39A75-4D23-4C68-ECA3-2D3CF8BB7F44}" v="492" dt="2022-06-30T01:01:24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29520" y="2501640"/>
            <a:ext cx="817596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CO" sz="2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CO" sz="2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29520" y="2501640"/>
            <a:ext cx="817596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CO" sz="2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CO" sz="2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CO" sz="2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CO" sz="2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929520" y="2501640"/>
            <a:ext cx="817596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CO" sz="2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CO" sz="2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CO" sz="2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CO" sz="2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CO" sz="2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CO" sz="2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29520" y="2501640"/>
            <a:ext cx="817596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29520" y="2501640"/>
            <a:ext cx="817596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CO" sz="2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29520" y="2501640"/>
            <a:ext cx="817596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CO" sz="2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CO" sz="2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29520" y="2501640"/>
            <a:ext cx="817596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929520" y="2501640"/>
            <a:ext cx="817596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29520" y="2501640"/>
            <a:ext cx="817596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CO" sz="2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CO" sz="2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CO" sz="2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29520" y="2501640"/>
            <a:ext cx="817596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CO" sz="2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CO" sz="2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CO" sz="2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29520" y="2501640"/>
            <a:ext cx="817596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CO" sz="2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CO" sz="2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CO" sz="2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29520" y="2501640"/>
            <a:ext cx="817596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rgbClr val="2C316D"/>
                </a:solidFill>
                <a:latin typeface="Titillium Web Black"/>
              </a:rPr>
              <a:t>Haga clic para modificar el estilo de título del patrón</a:t>
            </a:r>
            <a:endParaRPr lang="es-CO" sz="60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ACE991-9E19-D700-229F-0C371C1A59CA}"/>
              </a:ext>
            </a:extLst>
          </p:cNvPr>
          <p:cNvSpPr txBox="1"/>
          <p:nvPr/>
        </p:nvSpPr>
        <p:spPr>
          <a:xfrm>
            <a:off x="1330960" y="2204720"/>
            <a:ext cx="5943600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000" b="1"/>
              <a:t>Tutoría magistral #3</a:t>
            </a:r>
          </a:p>
          <a:p>
            <a:endParaRPr lang="es-ES" sz="280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CE2D98-404E-FB9F-AE6F-111339B6FE69}"/>
              </a:ext>
            </a:extLst>
          </p:cNvPr>
          <p:cNvSpPr txBox="1"/>
          <p:nvPr/>
        </p:nvSpPr>
        <p:spPr>
          <a:xfrm>
            <a:off x="1372235" y="3394075"/>
            <a:ext cx="730504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i="1"/>
              <a:t>Por equipo de tutores Misión TIC - UIS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6368-E8FC-E81F-C180-8D1E7AC260D9}"/>
              </a:ext>
            </a:extLst>
          </p:cNvPr>
          <p:cNvSpPr txBox="1"/>
          <p:nvPr/>
        </p:nvSpPr>
        <p:spPr>
          <a:xfrm>
            <a:off x="1371600" y="2834640"/>
            <a:ext cx="67325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/>
              <a:t>Asociación y Herencias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ACE991-9E19-D700-229F-0C371C1A59CA}"/>
              </a:ext>
            </a:extLst>
          </p:cNvPr>
          <p:cNvSpPr txBox="1"/>
          <p:nvPr/>
        </p:nvSpPr>
        <p:spPr>
          <a:xfrm>
            <a:off x="3492518" y="1121200"/>
            <a:ext cx="574209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000" b="1">
                <a:ea typeface="+mn-lt"/>
                <a:cs typeface="+mn-lt"/>
              </a:rPr>
              <a:t>Ejemplo con Herenci</a:t>
            </a:r>
            <a:r>
              <a:rPr lang="es-ES" sz="4000" b="1">
                <a:cs typeface="Arial"/>
              </a:rPr>
              <a:t>a</a:t>
            </a:r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D2758D8-8A27-1E1B-F583-8BA867680D30}"/>
              </a:ext>
            </a:extLst>
          </p:cNvPr>
          <p:cNvSpPr txBox="1"/>
          <p:nvPr/>
        </p:nvSpPr>
        <p:spPr>
          <a:xfrm>
            <a:off x="4389600" y="1689236"/>
            <a:ext cx="574209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000" b="1">
                <a:ea typeface="+mn-lt"/>
                <a:cs typeface="+mn-lt"/>
              </a:rPr>
              <a:t>Clase Profesor</a:t>
            </a:r>
            <a:endParaRPr lang="es-ES"/>
          </a:p>
        </p:txBody>
      </p:sp>
      <p:pic>
        <p:nvPicPr>
          <p:cNvPr id="6" name="Imagen 6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466305DD-E406-52B4-F6C9-E788F1791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669335"/>
            <a:ext cx="9220199" cy="293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77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5A91A0A4-528A-A272-94DF-02024DC88422}"/>
              </a:ext>
            </a:extLst>
          </p:cNvPr>
          <p:cNvGrpSpPr/>
          <p:nvPr/>
        </p:nvGrpSpPr>
        <p:grpSpPr>
          <a:xfrm>
            <a:off x="861484" y="919217"/>
            <a:ext cx="6955366" cy="5411150"/>
            <a:chOff x="2618317" y="919217"/>
            <a:chExt cx="6955366" cy="5411150"/>
          </a:xfrm>
        </p:grpSpPr>
        <p:pic>
          <p:nvPicPr>
            <p:cNvPr id="5" name="Imagen 5" descr="Diagrama&#10;&#10;Descripción generada automáticamente">
              <a:extLst>
                <a:ext uri="{FF2B5EF4-FFF2-40B4-BE49-F238E27FC236}">
                  <a16:creationId xmlns:a16="http://schemas.microsoft.com/office/drawing/2014/main" id="{A758C5E7-0F15-D5D2-FC07-BDCEEDC78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8317" y="919217"/>
              <a:ext cx="6955366" cy="5411150"/>
            </a:xfrm>
            <a:prstGeom prst="rect">
              <a:avLst/>
            </a:prstGeom>
          </p:spPr>
        </p:pic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8716808-DE33-8E35-0F96-2FC9C717866A}"/>
                </a:ext>
              </a:extLst>
            </p:cNvPr>
            <p:cNvSpPr/>
            <p:nvPr/>
          </p:nvSpPr>
          <p:spPr>
            <a:xfrm>
              <a:off x="5215467" y="1468967"/>
              <a:ext cx="1619249" cy="45508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CA3B7105-DC0D-B6F7-983D-71A337059E6F}"/>
                </a:ext>
              </a:extLst>
            </p:cNvPr>
            <p:cNvCxnSpPr/>
            <p:nvPr/>
          </p:nvCxnSpPr>
          <p:spPr>
            <a:xfrm flipV="1">
              <a:off x="7686675" y="4956175"/>
              <a:ext cx="952500" cy="1"/>
            </a:xfrm>
            <a:prstGeom prst="straightConnector1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EB46EED5-558E-4375-C48C-AE1C2897E467}"/>
              </a:ext>
            </a:extLst>
          </p:cNvPr>
          <p:cNvSpPr txBox="1"/>
          <p:nvPr/>
        </p:nvSpPr>
        <p:spPr>
          <a:xfrm>
            <a:off x="8047567" y="2396067"/>
            <a:ext cx="274320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/>
              <a:t>Recordemos el modificador de acceso </a:t>
            </a:r>
            <a:r>
              <a:rPr lang="es-ES" sz="3200" b="1" err="1"/>
              <a:t>protected</a:t>
            </a:r>
            <a:endParaRPr lang="es-ES" sz="3200" b="1"/>
          </a:p>
        </p:txBody>
      </p:sp>
    </p:spTree>
    <p:extLst>
      <p:ext uri="{BB962C8B-B14F-4D97-AF65-F5344CB8AC3E}">
        <p14:creationId xmlns:p14="http://schemas.microsoft.com/office/powerpoint/2010/main" val="304719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ACE991-9E19-D700-229F-0C371C1A59CA}"/>
              </a:ext>
            </a:extLst>
          </p:cNvPr>
          <p:cNvSpPr txBox="1"/>
          <p:nvPr/>
        </p:nvSpPr>
        <p:spPr>
          <a:xfrm>
            <a:off x="2414868" y="2869679"/>
            <a:ext cx="718232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419" sz="4000" b="1">
                <a:cs typeface="Arial"/>
              </a:rPr>
              <a:t>Ejercicios</a:t>
            </a:r>
            <a:r>
              <a:rPr lang="es-ES" sz="4000" b="1">
                <a:cs typeface="Arial"/>
              </a:rPr>
              <a:t> prácticos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CE2D98-404E-FB9F-AE6F-111339B6FE69}"/>
              </a:ext>
            </a:extLst>
          </p:cNvPr>
          <p:cNvSpPr txBox="1"/>
          <p:nvPr/>
        </p:nvSpPr>
        <p:spPr>
          <a:xfrm>
            <a:off x="506947" y="1711601"/>
            <a:ext cx="1117311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endParaRPr lang="es-ES" sz="2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064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ACE991-9E19-D700-229F-0C371C1A59CA}"/>
              </a:ext>
            </a:extLst>
          </p:cNvPr>
          <p:cNvSpPr txBox="1"/>
          <p:nvPr/>
        </p:nvSpPr>
        <p:spPr>
          <a:xfrm>
            <a:off x="5029200" y="721360"/>
            <a:ext cx="2387600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000" b="1"/>
              <a:t>Temario</a:t>
            </a:r>
          </a:p>
          <a:p>
            <a:endParaRPr lang="es-ES" sz="280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6368-E8FC-E81F-C180-8D1E7AC260D9}"/>
              </a:ext>
            </a:extLst>
          </p:cNvPr>
          <p:cNvSpPr txBox="1"/>
          <p:nvPr/>
        </p:nvSpPr>
        <p:spPr>
          <a:xfrm>
            <a:off x="1320377" y="2644563"/>
            <a:ext cx="1012648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ES" sz="2400">
                <a:cs typeface="Arial"/>
              </a:rPr>
              <a:t>Asociación</a:t>
            </a:r>
          </a:p>
          <a:p>
            <a:pPr marL="342900" indent="-342900">
              <a:buFont typeface="Arial"/>
              <a:buChar char="•"/>
            </a:pPr>
            <a:r>
              <a:rPr lang="es-ES" sz="2400">
                <a:ea typeface="+mn-lt"/>
                <a:cs typeface="+mn-lt"/>
              </a:rPr>
              <a:t>Cardinalidad</a:t>
            </a:r>
          </a:p>
          <a:p>
            <a:pPr marL="342900" indent="-342900">
              <a:buFont typeface="Arial"/>
              <a:buChar char="•"/>
            </a:pPr>
            <a:r>
              <a:rPr lang="es-ES" sz="2400">
                <a:ea typeface="+mn-lt"/>
                <a:cs typeface="+mn-lt"/>
              </a:rPr>
              <a:t>Herencia</a:t>
            </a:r>
          </a:p>
          <a:p>
            <a:pPr marL="342900" indent="-342900">
              <a:buFont typeface="Arial,Sans-Serif"/>
              <a:buChar char="•"/>
            </a:pPr>
            <a:r>
              <a:rPr lang="es-ES" sz="2400">
                <a:cs typeface="Arial"/>
              </a:rPr>
              <a:t>Ejercicio práctico: el Zoológico y/o Medios de transporte</a:t>
            </a:r>
          </a:p>
        </p:txBody>
      </p:sp>
    </p:spTree>
    <p:extLst>
      <p:ext uri="{BB962C8B-B14F-4D97-AF65-F5344CB8AC3E}">
        <p14:creationId xmlns:p14="http://schemas.microsoft.com/office/powerpoint/2010/main" val="55996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ACE991-9E19-D700-229F-0C371C1A59CA}"/>
              </a:ext>
            </a:extLst>
          </p:cNvPr>
          <p:cNvSpPr txBox="1"/>
          <p:nvPr/>
        </p:nvSpPr>
        <p:spPr>
          <a:xfrm>
            <a:off x="4729414" y="828634"/>
            <a:ext cx="37582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000" b="1">
                <a:ea typeface="+mn-lt"/>
                <a:cs typeface="+mn-lt"/>
              </a:rPr>
              <a:t>Asociación </a:t>
            </a:r>
            <a:endParaRPr lang="es-ES" b="1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A1DB9C9F-E44F-FD0F-721F-6C3E497ED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2" y="1933042"/>
            <a:ext cx="5762445" cy="335134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A55D5BE-808F-9D12-3B67-E45EF034FA17}"/>
              </a:ext>
            </a:extLst>
          </p:cNvPr>
          <p:cNvSpPr txBox="1"/>
          <p:nvPr/>
        </p:nvSpPr>
        <p:spPr>
          <a:xfrm>
            <a:off x="6379835" y="1655104"/>
            <a:ext cx="5479862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400">
                <a:cs typeface="Arial"/>
              </a:rPr>
              <a:t>Relación entre dos o más entidades separadas. Este tipo de relación contiene los siguientes subgrupos o especificaciones:</a:t>
            </a:r>
            <a:br>
              <a:rPr lang="es-ES" sz="2400">
                <a:cs typeface="Arial"/>
              </a:rPr>
            </a:br>
            <a:endParaRPr lang="es-ES" sz="2400">
              <a:cs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s-ES" sz="2400">
                <a:ea typeface="+mn-lt"/>
                <a:cs typeface="+mn-lt"/>
              </a:rPr>
              <a:t>Agregación</a:t>
            </a:r>
          </a:p>
          <a:p>
            <a:pPr marL="342900" indent="-342900" algn="just">
              <a:buFont typeface="Arial"/>
              <a:buChar char="•"/>
            </a:pPr>
            <a:r>
              <a:rPr lang="es-ES" sz="2400">
                <a:ea typeface="+mn-lt"/>
                <a:cs typeface="+mn-lt"/>
              </a:rPr>
              <a:t>Composición</a:t>
            </a:r>
          </a:p>
          <a:p>
            <a:pPr marL="342900" indent="-342900" algn="just">
              <a:buFont typeface="Arial"/>
              <a:buChar char="•"/>
            </a:pPr>
            <a:endParaRPr lang="es-ES" sz="2400">
              <a:ea typeface="+mn-lt"/>
              <a:cs typeface="+mn-lt"/>
            </a:endParaRPr>
          </a:p>
          <a:p>
            <a:pPr algn="just"/>
            <a:r>
              <a:rPr lang="es-ES" sz="2400">
                <a:ea typeface="+mn-lt"/>
                <a:cs typeface="+mn-lt"/>
              </a:rPr>
              <a:t>Nosotros, por cuestiones de tiempo, </a:t>
            </a:r>
            <a:r>
              <a:rPr lang="es-ES" sz="2400" b="1">
                <a:ea typeface="+mn-lt"/>
                <a:cs typeface="+mn-lt"/>
              </a:rPr>
              <a:t>no</a:t>
            </a:r>
            <a:r>
              <a:rPr lang="es-ES" sz="2400">
                <a:ea typeface="+mn-lt"/>
                <a:cs typeface="+mn-lt"/>
              </a:rPr>
              <a:t> abordaremos sus subgrupos.</a:t>
            </a:r>
          </a:p>
          <a:p>
            <a:pPr algn="just"/>
            <a:endParaRPr lang="es-ES" sz="2400">
              <a:ea typeface="+mn-lt"/>
              <a:cs typeface="+mn-lt"/>
            </a:endParaRPr>
          </a:p>
          <a:p>
            <a:pPr algn="just"/>
            <a:endParaRPr lang="es-E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415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ACE991-9E19-D700-229F-0C371C1A59CA}"/>
              </a:ext>
            </a:extLst>
          </p:cNvPr>
          <p:cNvSpPr txBox="1"/>
          <p:nvPr/>
        </p:nvSpPr>
        <p:spPr>
          <a:xfrm>
            <a:off x="7328122" y="2309502"/>
            <a:ext cx="471077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000" b="1">
                <a:ea typeface="+mn-lt"/>
                <a:cs typeface="+mn-lt"/>
              </a:rPr>
              <a:t>Asociación</a:t>
            </a:r>
            <a:br>
              <a:rPr lang="es-ES" sz="4000" b="1">
                <a:ea typeface="+mn-lt"/>
                <a:cs typeface="+mn-lt"/>
              </a:rPr>
            </a:br>
            <a:r>
              <a:rPr lang="es-ES" sz="4000">
                <a:ea typeface="+mn-lt"/>
                <a:cs typeface="+mn-lt"/>
              </a:rPr>
              <a:t>Multiplicidad / Cardinalidad</a:t>
            </a:r>
            <a:r>
              <a:rPr lang="es-ES" sz="4000" b="1">
                <a:ea typeface="+mn-lt"/>
                <a:cs typeface="+mn-lt"/>
              </a:rPr>
              <a:t> </a:t>
            </a:r>
            <a:endParaRPr lang="es-ES" b="1"/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166C0C74-8617-26BA-8421-3DF53C99A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846" y="672238"/>
            <a:ext cx="3338781" cy="521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9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ACE991-9E19-D700-229F-0C371C1A59CA}"/>
              </a:ext>
            </a:extLst>
          </p:cNvPr>
          <p:cNvSpPr txBox="1"/>
          <p:nvPr/>
        </p:nvSpPr>
        <p:spPr>
          <a:xfrm>
            <a:off x="4817359" y="1008632"/>
            <a:ext cx="256420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000" b="1">
                <a:ea typeface="+mn-lt"/>
                <a:cs typeface="+mn-lt"/>
              </a:rPr>
              <a:t>Herencia</a:t>
            </a:r>
            <a:endParaRPr lang="es-ES"/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B2F6CD86-9F2D-5C35-B2C4-F9DDE2060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68" y="2136085"/>
            <a:ext cx="6049992" cy="303152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110DA1F-6793-C5E8-6B74-A23B46F744C6}"/>
              </a:ext>
            </a:extLst>
          </p:cNvPr>
          <p:cNvSpPr txBox="1"/>
          <p:nvPr/>
        </p:nvSpPr>
        <p:spPr>
          <a:xfrm>
            <a:off x="7228098" y="2834048"/>
            <a:ext cx="4861636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400">
                <a:cs typeface="+mn-lt"/>
              </a:rPr>
              <a:t>Un </a:t>
            </a:r>
            <a:r>
              <a:rPr lang="es-ES" sz="2400" b="1">
                <a:cs typeface="+mn-lt"/>
              </a:rPr>
              <a:t>Humano </a:t>
            </a:r>
            <a:r>
              <a:rPr lang="es-ES" sz="2400">
                <a:cs typeface="+mn-lt"/>
              </a:rPr>
              <a:t>y un </a:t>
            </a:r>
            <a:r>
              <a:rPr lang="es-ES" sz="2400" b="1">
                <a:cs typeface="+mn-lt"/>
              </a:rPr>
              <a:t>Ornitorrinco </a:t>
            </a:r>
            <a:r>
              <a:rPr lang="es-ES" sz="2400">
                <a:cs typeface="+mn-lt"/>
              </a:rPr>
              <a:t>comparten (</a:t>
            </a:r>
            <a:r>
              <a:rPr lang="es-ES" sz="2400" b="1">
                <a:cs typeface="+mn-lt"/>
              </a:rPr>
              <a:t>heredan</a:t>
            </a:r>
            <a:r>
              <a:rPr lang="es-ES" sz="2400">
                <a:cs typeface="+mn-lt"/>
              </a:rPr>
              <a:t>) características con todos los </a:t>
            </a:r>
            <a:r>
              <a:rPr lang="es-ES" sz="2400" b="1">
                <a:cs typeface="+mn-lt"/>
              </a:rPr>
              <a:t>Mamífero  </a:t>
            </a:r>
          </a:p>
          <a:p>
            <a:pPr algn="just"/>
            <a:endParaRPr lang="es-ES" sz="2400">
              <a:ea typeface="+mn-lt"/>
              <a:cs typeface="+mn-lt"/>
            </a:endParaRPr>
          </a:p>
          <a:p>
            <a:pPr algn="just"/>
            <a:endParaRPr lang="es-E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500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ACE991-9E19-D700-229F-0C371C1A59CA}"/>
              </a:ext>
            </a:extLst>
          </p:cNvPr>
          <p:cNvSpPr txBox="1"/>
          <p:nvPr/>
        </p:nvSpPr>
        <p:spPr>
          <a:xfrm>
            <a:off x="4150609" y="1008632"/>
            <a:ext cx="485886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000" b="1">
                <a:ea typeface="+mn-lt"/>
                <a:cs typeface="+mn-lt"/>
              </a:rPr>
              <a:t>Ejemplo Herenci</a:t>
            </a:r>
            <a:r>
              <a:rPr lang="es-ES" sz="4000" b="1">
                <a:cs typeface="Arial"/>
              </a:rPr>
              <a:t>a</a:t>
            </a:r>
            <a:endParaRPr lang="es-ES"/>
          </a:p>
        </p:txBody>
      </p:sp>
      <p:pic>
        <p:nvPicPr>
          <p:cNvPr id="6" name="Imagen 6" descr="Diagrama&#10;&#10;Descripción generada automáticamente">
            <a:extLst>
              <a:ext uri="{FF2B5EF4-FFF2-40B4-BE49-F238E27FC236}">
                <a16:creationId xmlns:a16="http://schemas.microsoft.com/office/drawing/2014/main" id="{D239913A-D067-383D-4E0F-A7CC1ADD8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95" y="1878252"/>
            <a:ext cx="5409334" cy="474932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2EF9BCE-7699-5EFB-B6C5-8990D819CE2C}"/>
              </a:ext>
            </a:extLst>
          </p:cNvPr>
          <p:cNvSpPr txBox="1"/>
          <p:nvPr/>
        </p:nvSpPr>
        <p:spPr>
          <a:xfrm>
            <a:off x="8049491" y="3079173"/>
            <a:ext cx="2007176" cy="218521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>
                <a:solidFill>
                  <a:srgbClr val="000000"/>
                </a:solidFill>
              </a:rPr>
              <a:t>Comparten</a:t>
            </a:r>
          </a:p>
          <a:p>
            <a:pPr algn="ctr"/>
            <a:r>
              <a:rPr lang="es-ES" sz="2000">
                <a:solidFill>
                  <a:srgbClr val="000000"/>
                </a:solidFill>
              </a:rPr>
              <a:t>Atributos</a:t>
            </a:r>
          </a:p>
          <a:p>
            <a:pPr algn="ctr"/>
            <a:endParaRPr lang="es-ES" sz="2000">
              <a:solidFill>
                <a:srgbClr val="000000"/>
              </a:solidFill>
            </a:endParaRPr>
          </a:p>
          <a:p>
            <a:pPr algn="ctr"/>
            <a:r>
              <a:rPr lang="es-ES" sz="2000">
                <a:solidFill>
                  <a:srgbClr val="000000"/>
                </a:solidFill>
              </a:rPr>
              <a:t>Nombre: </a:t>
            </a:r>
            <a:r>
              <a:rPr lang="es-ES" sz="2000" err="1">
                <a:solidFill>
                  <a:srgbClr val="000000"/>
                </a:solidFill>
              </a:rPr>
              <a:t>String</a:t>
            </a:r>
            <a:endParaRPr lang="es-ES" sz="2000">
              <a:solidFill>
                <a:srgbClr val="000000"/>
              </a:solidFill>
            </a:endParaRPr>
          </a:p>
          <a:p>
            <a:pPr algn="ctr"/>
            <a:r>
              <a:rPr lang="es-ES" sz="2000">
                <a:solidFill>
                  <a:srgbClr val="000000"/>
                </a:solidFill>
              </a:rPr>
              <a:t>Apellido: </a:t>
            </a:r>
            <a:r>
              <a:rPr lang="es-ES" sz="2000" err="1">
                <a:solidFill>
                  <a:srgbClr val="000000"/>
                </a:solidFill>
              </a:rPr>
              <a:t>String</a:t>
            </a:r>
            <a:endParaRPr lang="es-ES" sz="2000">
              <a:solidFill>
                <a:srgbClr val="000000"/>
              </a:solidFill>
            </a:endParaRPr>
          </a:p>
          <a:p>
            <a:pPr algn="ctr"/>
            <a:r>
              <a:rPr lang="es-ES" sz="2000">
                <a:solidFill>
                  <a:srgbClr val="000000"/>
                </a:solidFill>
              </a:rPr>
              <a:t>Edad: </a:t>
            </a:r>
            <a:r>
              <a:rPr lang="es-ES" sz="2000" err="1">
                <a:solidFill>
                  <a:srgbClr val="000000"/>
                </a:solidFill>
              </a:rPr>
              <a:t>int</a:t>
            </a:r>
            <a:endParaRPr lang="es-ES" sz="2000">
              <a:solidFill>
                <a:srgbClr val="000000"/>
              </a:solidFill>
            </a:endParaRPr>
          </a:p>
          <a:p>
            <a:endParaRPr lang="es-E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46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ACE991-9E19-D700-229F-0C371C1A59CA}"/>
              </a:ext>
            </a:extLst>
          </p:cNvPr>
          <p:cNvSpPr txBox="1"/>
          <p:nvPr/>
        </p:nvSpPr>
        <p:spPr>
          <a:xfrm>
            <a:off x="3492518" y="1121200"/>
            <a:ext cx="574209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000" b="1">
                <a:ea typeface="+mn-lt"/>
                <a:cs typeface="+mn-lt"/>
              </a:rPr>
              <a:t>Ejemplo sin Herenci</a:t>
            </a:r>
            <a:r>
              <a:rPr lang="es-ES" sz="4000" b="1">
                <a:cs typeface="Arial"/>
              </a:rPr>
              <a:t>a</a:t>
            </a:r>
            <a:endParaRPr lang="es-ES"/>
          </a:p>
        </p:txBody>
      </p:sp>
      <p:pic>
        <p:nvPicPr>
          <p:cNvPr id="3" name="Imagen 3" descr="Texto&#10;&#10;Descripción generada automáticamente">
            <a:extLst>
              <a:ext uri="{FF2B5EF4-FFF2-40B4-BE49-F238E27FC236}">
                <a16:creationId xmlns:a16="http://schemas.microsoft.com/office/drawing/2014/main" id="{79C9D82A-9B92-B350-7842-C2B70289D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" y="1986212"/>
            <a:ext cx="5349585" cy="4640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7" descr="Texto&#10;&#10;Descripción generada automáticamente">
            <a:extLst>
              <a:ext uri="{FF2B5EF4-FFF2-40B4-BE49-F238E27FC236}">
                <a16:creationId xmlns:a16="http://schemas.microsoft.com/office/drawing/2014/main" id="{9B904190-E27A-5BD9-5F4F-A90DE3495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014" y="2144593"/>
            <a:ext cx="5618018" cy="41967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057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ACE991-9E19-D700-229F-0C371C1A59CA}"/>
              </a:ext>
            </a:extLst>
          </p:cNvPr>
          <p:cNvSpPr txBox="1"/>
          <p:nvPr/>
        </p:nvSpPr>
        <p:spPr>
          <a:xfrm>
            <a:off x="3492518" y="1121200"/>
            <a:ext cx="574209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000" b="1">
                <a:ea typeface="+mn-lt"/>
                <a:cs typeface="+mn-lt"/>
              </a:rPr>
              <a:t>Ejemplo con Herenci</a:t>
            </a:r>
            <a:r>
              <a:rPr lang="es-ES" sz="4000" b="1">
                <a:cs typeface="Arial"/>
              </a:rPr>
              <a:t>a</a:t>
            </a:r>
            <a:endParaRPr lang="es-ES"/>
          </a:p>
        </p:txBody>
      </p:sp>
      <p:pic>
        <p:nvPicPr>
          <p:cNvPr id="6" name="Imagen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0B69D5A4-3D25-9E43-8D74-CC40DB422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855" y="2591063"/>
            <a:ext cx="8480713" cy="346743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BC15072-DF82-1189-28CD-718BFB1C3135}"/>
              </a:ext>
            </a:extLst>
          </p:cNvPr>
          <p:cNvSpPr txBox="1"/>
          <p:nvPr/>
        </p:nvSpPr>
        <p:spPr>
          <a:xfrm>
            <a:off x="3925472" y="1831245"/>
            <a:ext cx="574209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000" b="1">
                <a:ea typeface="+mn-lt"/>
                <a:cs typeface="+mn-lt"/>
              </a:rPr>
              <a:t>Clase personas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883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ACE991-9E19-D700-229F-0C371C1A59CA}"/>
              </a:ext>
            </a:extLst>
          </p:cNvPr>
          <p:cNvSpPr txBox="1"/>
          <p:nvPr/>
        </p:nvSpPr>
        <p:spPr>
          <a:xfrm>
            <a:off x="3492518" y="1121200"/>
            <a:ext cx="574209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000" b="1">
                <a:ea typeface="+mn-lt"/>
                <a:cs typeface="+mn-lt"/>
              </a:rPr>
              <a:t>Ejemplo con Herenci</a:t>
            </a:r>
            <a:r>
              <a:rPr lang="es-ES" sz="4000" b="1">
                <a:cs typeface="Arial"/>
              </a:rPr>
              <a:t>a</a:t>
            </a:r>
            <a:endParaRPr lang="es-ES"/>
          </a:p>
        </p:txBody>
      </p:sp>
      <p:pic>
        <p:nvPicPr>
          <p:cNvPr id="4" name="Imagen 5" descr="Tabla&#10;&#10;Descripción generada automáticamente">
            <a:extLst>
              <a:ext uri="{FF2B5EF4-FFF2-40B4-BE49-F238E27FC236}">
                <a16:creationId xmlns:a16="http://schemas.microsoft.com/office/drawing/2014/main" id="{031253F6-9847-07F1-ECCF-29B9F646A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36" y="2397153"/>
            <a:ext cx="9629775" cy="407952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391557E-CA22-7A3E-883C-BBBC2D792105}"/>
              </a:ext>
            </a:extLst>
          </p:cNvPr>
          <p:cNvSpPr txBox="1"/>
          <p:nvPr/>
        </p:nvSpPr>
        <p:spPr>
          <a:xfrm>
            <a:off x="3965304" y="1689236"/>
            <a:ext cx="574209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000" b="1">
                <a:cs typeface="Arial"/>
              </a:rPr>
              <a:t>Clase Estudiantes</a:t>
            </a:r>
          </a:p>
        </p:txBody>
      </p:sp>
    </p:spTree>
    <p:extLst>
      <p:ext uri="{BB962C8B-B14F-4D97-AF65-F5344CB8AC3E}">
        <p14:creationId xmlns:p14="http://schemas.microsoft.com/office/powerpoint/2010/main" val="200187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316D"/>
      </a:accent1>
      <a:accent2>
        <a:srgbClr val="FF00BE"/>
      </a:accent2>
      <a:accent3>
        <a:srgbClr val="A5A5A5"/>
      </a:accent3>
      <a:accent4>
        <a:srgbClr val="93C02F"/>
      </a:accent4>
      <a:accent5>
        <a:srgbClr val="7F4A91"/>
      </a:accent5>
      <a:accent6>
        <a:srgbClr val="F496AF"/>
      </a:accent6>
      <a:hlink>
        <a:srgbClr val="FF00BE"/>
      </a:hlink>
      <a:folHlink>
        <a:srgbClr val="7F4A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Panorámica</PresentationFormat>
  <Slides>12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Brayan B</dc:creator>
  <dc:description/>
  <cp:revision>2</cp:revision>
  <dcterms:created xsi:type="dcterms:W3CDTF">2021-04-14T20:39:48Z</dcterms:created>
  <dcterms:modified xsi:type="dcterms:W3CDTF">2022-06-30T21:57:44Z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1</vt:i4>
  </property>
</Properties>
</file>