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97" r:id="rId2"/>
    <p:sldId id="298" r:id="rId3"/>
    <p:sldId id="326" r:id="rId4"/>
    <p:sldId id="300" r:id="rId5"/>
    <p:sldId id="301" r:id="rId6"/>
    <p:sldId id="277" r:id="rId7"/>
    <p:sldId id="304" r:id="rId8"/>
    <p:sldId id="314" r:id="rId9"/>
    <p:sldId id="315" r:id="rId10"/>
    <p:sldId id="316" r:id="rId11"/>
    <p:sldId id="323" r:id="rId12"/>
    <p:sldId id="322" r:id="rId13"/>
    <p:sldId id="313" r:id="rId14"/>
    <p:sldId id="305" r:id="rId15"/>
    <p:sldId id="318" r:id="rId16"/>
    <p:sldId id="317" r:id="rId17"/>
    <p:sldId id="319" r:id="rId18"/>
    <p:sldId id="320" r:id="rId19"/>
    <p:sldId id="321" r:id="rId20"/>
    <p:sldId id="306" r:id="rId21"/>
    <p:sldId id="312" r:id="rId22"/>
    <p:sldId id="311" r:id="rId23"/>
    <p:sldId id="307" r:id="rId24"/>
    <p:sldId id="284" r:id="rId25"/>
    <p:sldId id="285" r:id="rId26"/>
    <p:sldId id="286" r:id="rId27"/>
    <p:sldId id="287" r:id="rId28"/>
    <p:sldId id="303" r:id="rId29"/>
    <p:sldId id="302" r:id="rId30"/>
    <p:sldId id="288" r:id="rId31"/>
    <p:sldId id="290" r:id="rId32"/>
    <p:sldId id="291" r:id="rId33"/>
    <p:sldId id="292" r:id="rId34"/>
    <p:sldId id="289" r:id="rId35"/>
    <p:sldId id="278" r:id="rId36"/>
    <p:sldId id="256" r:id="rId37"/>
    <p:sldId id="257" r:id="rId38"/>
    <p:sldId id="258" r:id="rId39"/>
    <p:sldId id="259" r:id="rId40"/>
    <p:sldId id="266" r:id="rId41"/>
    <p:sldId id="268" r:id="rId42"/>
    <p:sldId id="279" r:id="rId43"/>
    <p:sldId id="260" r:id="rId44"/>
    <p:sldId id="261" r:id="rId45"/>
    <p:sldId id="299" r:id="rId46"/>
    <p:sldId id="280" r:id="rId47"/>
    <p:sldId id="262" r:id="rId48"/>
    <p:sldId id="263" r:id="rId49"/>
    <p:sldId id="281" r:id="rId50"/>
    <p:sldId id="265" r:id="rId51"/>
    <p:sldId id="282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83" r:id="rId60"/>
    <p:sldId id="276" r:id="rId61"/>
    <p:sldId id="293" r:id="rId62"/>
    <p:sldId id="296" r:id="rId63"/>
    <p:sldId id="295" r:id="rId64"/>
    <p:sldId id="294" r:id="rId65"/>
    <p:sldId id="324" r:id="rId66"/>
    <p:sldId id="327" r:id="rId67"/>
    <p:sldId id="329" r:id="rId68"/>
    <p:sldId id="333" r:id="rId69"/>
    <p:sldId id="334" r:id="rId70"/>
    <p:sldId id="335" r:id="rId71"/>
    <p:sldId id="336" r:id="rId72"/>
    <p:sldId id="337" r:id="rId73"/>
    <p:sldId id="339" r:id="rId74"/>
    <p:sldId id="340" r:id="rId75"/>
    <p:sldId id="341" r:id="rId76"/>
    <p:sldId id="342" r:id="rId77"/>
    <p:sldId id="343" r:id="rId78"/>
    <p:sldId id="344" r:id="rId79"/>
    <p:sldId id="351" r:id="rId80"/>
    <p:sldId id="345" r:id="rId81"/>
    <p:sldId id="346" r:id="rId82"/>
    <p:sldId id="350" r:id="rId83"/>
    <p:sldId id="348" r:id="rId84"/>
    <p:sldId id="353" r:id="rId85"/>
    <p:sldId id="332" r:id="rId86"/>
    <p:sldId id="360" r:id="rId87"/>
    <p:sldId id="363" r:id="rId88"/>
    <p:sldId id="364" r:id="rId89"/>
    <p:sldId id="328" r:id="rId9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26"/>
            <p14:sldId id="300"/>
            <p14:sldId id="301"/>
            <p14:sldId id="277"/>
            <p14:sldId id="304"/>
            <p14:sldId id="314"/>
            <p14:sldId id="315"/>
            <p14:sldId id="316"/>
            <p14:sldId id="323"/>
            <p14:sldId id="322"/>
            <p14:sldId id="313"/>
            <p14:sldId id="305"/>
            <p14:sldId id="318"/>
            <p14:sldId id="317"/>
            <p14:sldId id="319"/>
            <p14:sldId id="320"/>
            <p14:sldId id="321"/>
            <p14:sldId id="306"/>
            <p14:sldId id="312"/>
            <p14:sldId id="311"/>
            <p14:sldId id="307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  <p14:sldId id="324"/>
            <p14:sldId id="327"/>
            <p14:sldId id="329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43"/>
            <p14:sldId id="344"/>
            <p14:sldId id="351"/>
            <p14:sldId id="345"/>
            <p14:sldId id="346"/>
            <p14:sldId id="350"/>
            <p14:sldId id="348"/>
            <p14:sldId id="353"/>
            <p14:sldId id="332"/>
            <p14:sldId id="360"/>
            <p14:sldId id="363"/>
            <p14:sldId id="364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0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02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647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298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778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15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22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86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40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56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880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865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6771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8680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70706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21445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65575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34580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86681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94377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807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814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1536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01953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4356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49628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77621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83884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85096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52996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03885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15034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5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6045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75739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44630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23634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077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60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Notes for </a:t>
            </a:r>
            <a:r>
              <a:rPr lang="nb-NO" dirty="0" err="1"/>
              <a:t>OpenCL-implementation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Forward </a:t>
            </a:r>
            <a:r>
              <a:rPr lang="nb-NO" dirty="0" err="1"/>
              <a:t>Backward</a:t>
            </a:r>
            <a:r>
              <a:rPr lang="nb-NO" dirty="0"/>
              <a:t> Linear and </a:t>
            </a:r>
            <a:r>
              <a:rPr lang="nb-NO" dirty="0" err="1"/>
              <a:t>Centered</a:t>
            </a:r>
            <a:r>
              <a:rPr lang="nb-NO" dirty="0"/>
              <a:t> in Time </a:t>
            </a:r>
            <a:r>
              <a:rPr lang="nb-NO" dirty="0" err="1"/>
              <a:t>Centered</a:t>
            </a:r>
            <a:r>
              <a:rPr lang="nb-NO" dirty="0"/>
              <a:t> in Space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schemes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SWEs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André R. Brodtkorb, 2016-05-30</a:t>
            </a:r>
          </a:p>
          <a:p>
            <a:r>
              <a:rPr lang="nb-NO" dirty="0"/>
              <a:t>Håvard H. Holm, 2018-10-17 (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one-</a:t>
            </a:r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implementations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BE72AE-DD93-4870-B04B-B7FA9A10F535}"/>
              </a:ext>
            </a:extLst>
          </p:cNvPr>
          <p:cNvGrpSpPr/>
          <p:nvPr/>
        </p:nvGrpSpPr>
        <p:grpSpPr>
          <a:xfrm>
            <a:off x="2023353" y="1964987"/>
            <a:ext cx="3044758" cy="2178996"/>
            <a:chOff x="2023353" y="1964987"/>
            <a:chExt cx="3044758" cy="21789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07557A-974C-4AFB-A5E3-71425DDDCB31}"/>
                </a:ext>
              </a:extLst>
            </p:cNvPr>
            <p:cNvSpPr/>
            <p:nvPr/>
          </p:nvSpPr>
          <p:spPr>
            <a:xfrm>
              <a:off x="2023353" y="1964987"/>
              <a:ext cx="3044758" cy="2178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EC8513-30FC-4EAE-9CC9-9FB91A583DE4}"/>
                </a:ext>
              </a:extLst>
            </p:cNvPr>
            <p:cNvGrpSpPr/>
            <p:nvPr/>
          </p:nvGrpSpPr>
          <p:grpSpPr>
            <a:xfrm>
              <a:off x="2101847" y="2037663"/>
              <a:ext cx="2877030" cy="2042880"/>
              <a:chOff x="2101847" y="2072779"/>
              <a:chExt cx="2877030" cy="204288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7357"/>
              <a:stretch/>
            </p:blipFill>
            <p:spPr>
              <a:xfrm>
                <a:off x="4539505" y="2209270"/>
                <a:ext cx="426484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513309" y="2279884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507161" y="2781828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520049" y="330059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61" t="17541" r="17971" b="35395"/>
              <a:stretch/>
            </p:blipFill>
            <p:spPr>
              <a:xfrm>
                <a:off x="2478862" y="2078013"/>
                <a:ext cx="1735404" cy="1750125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2478862" y="3807847"/>
                <a:ext cx="1795411" cy="307812"/>
                <a:chOff x="2128665" y="5218365"/>
                <a:chExt cx="1795411" cy="307812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2101847" y="2072779"/>
                <a:ext cx="447558" cy="1704703"/>
                <a:chOff x="701063" y="2432706"/>
                <a:chExt cx="447558" cy="1704703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843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D3BAA-5E19-4DB8-947C-C9371525321B}"/>
              </a:ext>
            </a:extLst>
          </p:cNvPr>
          <p:cNvGrpSpPr/>
          <p:nvPr/>
        </p:nvGrpSpPr>
        <p:grpSpPr>
          <a:xfrm>
            <a:off x="2101847" y="2037663"/>
            <a:ext cx="3793948" cy="2042880"/>
            <a:chOff x="2101847" y="2037663"/>
            <a:chExt cx="3793948" cy="2042880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991CECB-0ADF-4785-BC2B-DAF6D4415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1" t="17541" r="17971" b="35395"/>
            <a:stretch/>
          </p:blipFill>
          <p:spPr>
            <a:xfrm>
              <a:off x="2478862" y="2042897"/>
              <a:ext cx="1735404" cy="1750125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648B96E-F8A0-41EA-97B8-08A78AB98B5E}"/>
                </a:ext>
              </a:extLst>
            </p:cNvPr>
            <p:cNvGrpSpPr/>
            <p:nvPr/>
          </p:nvGrpSpPr>
          <p:grpSpPr>
            <a:xfrm>
              <a:off x="2478862" y="3772731"/>
              <a:ext cx="1795411" cy="307812"/>
              <a:chOff x="2128665" y="5218365"/>
              <a:chExt cx="1795411" cy="307812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16EDF06-40E8-4F55-8F65-27803E282515}"/>
                  </a:ext>
                </a:extLst>
              </p:cNvPr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j-1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EAE4A1-6A34-483D-8B9E-CF1C13A78547}"/>
                  </a:ext>
                </a:extLst>
              </p:cNvPr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j+1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B71F985-5D1E-400A-9285-4AC3FAD6B6DD}"/>
                  </a:ext>
                </a:extLst>
              </p:cNvPr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9A3A2F0-39B5-4B81-9A17-C9C670F282AF}"/>
                </a:ext>
              </a:extLst>
            </p:cNvPr>
            <p:cNvGrpSpPr/>
            <p:nvPr/>
          </p:nvGrpSpPr>
          <p:grpSpPr>
            <a:xfrm>
              <a:off x="2101847" y="2037663"/>
              <a:ext cx="447558" cy="1704703"/>
              <a:chOff x="701063" y="2432706"/>
              <a:chExt cx="447558" cy="1704703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4DA837-CB4A-4F45-8118-A93E0F04D528}"/>
                  </a:ext>
                </a:extLst>
              </p:cNvPr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543F92C-FB84-4512-9F7D-BA3F1DD22AB1}"/>
                  </a:ext>
                </a:extLst>
              </p:cNvPr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k+1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A34FAFB-7F6E-47C1-A765-C97FAB6FB91E}"/>
                  </a:ext>
                </a:extLst>
              </p:cNvPr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555F87-F94B-4ACB-9DB0-AE855E69044C}"/>
                </a:ext>
              </a:extLst>
            </p:cNvPr>
            <p:cNvGrpSpPr/>
            <p:nvPr/>
          </p:nvGrpSpPr>
          <p:grpSpPr>
            <a:xfrm>
              <a:off x="4567315" y="2233890"/>
              <a:ext cx="544354" cy="400110"/>
              <a:chOff x="6231777" y="2565200"/>
              <a:chExt cx="544354" cy="40011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D77746B-A983-465E-8206-31B353512818}"/>
                  </a:ext>
                </a:extLst>
              </p:cNvPr>
              <p:cNvSpPr/>
              <p:nvPr/>
            </p:nvSpPr>
            <p:spPr>
              <a:xfrm>
                <a:off x="6231777" y="2701545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35CD0CB-FD63-41B6-8EA0-54DDCAAC20EF}"/>
                      </a:ext>
                    </a:extLst>
                  </p:cNvPr>
                  <p:cNvSpPr txBox="1"/>
                  <p:nvPr/>
                </p:nvSpPr>
                <p:spPr>
                  <a:xfrm>
                    <a:off x="6519991" y="2565200"/>
                    <a:ext cx="2561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nb-NO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35CD0CB-FD63-41B6-8EA0-54DDCAAC20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9991" y="2565200"/>
                    <a:ext cx="25614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3810" b="-7576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C2329D-F9D3-4757-B597-B27BE833D0D6}"/>
                </a:ext>
              </a:extLst>
            </p:cNvPr>
            <p:cNvGrpSpPr/>
            <p:nvPr/>
          </p:nvGrpSpPr>
          <p:grpSpPr>
            <a:xfrm>
              <a:off x="4567315" y="2725872"/>
              <a:ext cx="1328480" cy="400110"/>
              <a:chOff x="7860926" y="2565200"/>
              <a:chExt cx="1328480" cy="40011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DEE7E71-8625-46AC-8947-BD927B5722CF}"/>
                  </a:ext>
                </a:extLst>
              </p:cNvPr>
              <p:cNvSpPr/>
              <p:nvPr/>
            </p:nvSpPr>
            <p:spPr>
              <a:xfrm>
                <a:off x="7860926" y="2711800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45B979C-9C3C-47B3-93E2-2F426B1770BA}"/>
                      </a:ext>
                    </a:extLst>
                  </p:cNvPr>
                  <p:cNvSpPr txBox="1"/>
                  <p:nvPr/>
                </p:nvSpPr>
                <p:spPr>
                  <a:xfrm>
                    <a:off x="8158358" y="2565200"/>
                    <a:ext cx="10310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a14:m>
                    <a:r>
                      <a:rPr lang="nb-NO" sz="2000" dirty="0"/>
                      <a:t> or </a:t>
                    </a:r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h𝑢</m:t>
                        </m:r>
                      </m:oMath>
                    </a14:m>
                    <a:endParaRPr lang="nb-NO" sz="20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45B979C-9C3C-47B3-93E2-2F426B177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8358" y="2565200"/>
                    <a:ext cx="103104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A9F8F0-710D-4200-A478-4F0D71AD7007}"/>
                </a:ext>
              </a:extLst>
            </p:cNvPr>
            <p:cNvGrpSpPr/>
            <p:nvPr/>
          </p:nvGrpSpPr>
          <p:grpSpPr>
            <a:xfrm>
              <a:off x="4625449" y="3183552"/>
              <a:ext cx="1251296" cy="400110"/>
              <a:chOff x="9663138" y="2566348"/>
              <a:chExt cx="1251296" cy="4001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C62C792-3FF4-47FF-AF4F-DB2E0A446E49}"/>
                  </a:ext>
                </a:extLst>
              </p:cNvPr>
              <p:cNvSpPr/>
              <p:nvPr/>
            </p:nvSpPr>
            <p:spPr>
              <a:xfrm>
                <a:off x="9663138" y="264912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46E6751-68FE-4FCD-99FF-597AA3BA4C0D}"/>
                      </a:ext>
                    </a:extLst>
                  </p:cNvPr>
                  <p:cNvSpPr txBox="1"/>
                  <p:nvPr/>
                </p:nvSpPr>
                <p:spPr>
                  <a:xfrm>
                    <a:off x="9901035" y="2566348"/>
                    <a:ext cx="101339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a14:m>
                    <a:r>
                      <a:rPr lang="nb-NO" sz="2000" dirty="0"/>
                      <a:t> or </a:t>
                    </a:r>
                    <a14:m>
                      <m:oMath xmlns:m="http://schemas.openxmlformats.org/officeDocument/2006/math"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endParaRPr lang="nb-NO" sz="20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46E6751-68FE-4FCD-99FF-597AA3BA4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1035" y="2566348"/>
                    <a:ext cx="101339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2638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1DFE52-C0ED-4C47-8505-D60E50B17437}"/>
              </a:ext>
            </a:extLst>
          </p:cNvPr>
          <p:cNvGrpSpPr/>
          <p:nvPr/>
        </p:nvGrpSpPr>
        <p:grpSpPr>
          <a:xfrm>
            <a:off x="2023353" y="1964987"/>
            <a:ext cx="3073054" cy="2178996"/>
            <a:chOff x="2023353" y="1964987"/>
            <a:chExt cx="3073054" cy="21789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BE72AE-DD93-4870-B04B-B7FA9A10F535}"/>
                </a:ext>
              </a:extLst>
            </p:cNvPr>
            <p:cNvGrpSpPr/>
            <p:nvPr/>
          </p:nvGrpSpPr>
          <p:grpSpPr>
            <a:xfrm>
              <a:off x="2023353" y="1964987"/>
              <a:ext cx="3044758" cy="2178996"/>
              <a:chOff x="2023353" y="1964987"/>
              <a:chExt cx="3044758" cy="21789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07557A-974C-4AFB-A5E3-71425DDDCB31}"/>
                  </a:ext>
                </a:extLst>
              </p:cNvPr>
              <p:cNvSpPr/>
              <p:nvPr/>
            </p:nvSpPr>
            <p:spPr>
              <a:xfrm>
                <a:off x="2023353" y="1964987"/>
                <a:ext cx="3044758" cy="2178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1EC8513-30FC-4EAE-9CC9-9FB91A583DE4}"/>
                  </a:ext>
                </a:extLst>
              </p:cNvPr>
              <p:cNvGrpSpPr/>
              <p:nvPr/>
            </p:nvGrpSpPr>
            <p:grpSpPr>
              <a:xfrm>
                <a:off x="2101847" y="2037663"/>
                <a:ext cx="2864142" cy="2042880"/>
                <a:chOff x="2101847" y="2072779"/>
                <a:chExt cx="2864142" cy="2042880"/>
              </a:xfrm>
            </p:grpSpPr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838C7286-4252-413B-A46D-BFFFDDB94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7357"/>
                <a:stretch/>
              </p:blipFill>
              <p:spPr>
                <a:xfrm>
                  <a:off x="4539505" y="2209270"/>
                  <a:ext cx="426484" cy="1579007"/>
                </a:xfrm>
                <a:prstGeom prst="rect">
                  <a:avLst/>
                </a:prstGeom>
                <a:effectLst>
                  <a:softEdge rad="0"/>
                </a:effectLst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1991CECB-0ADF-4785-BC2B-DAF6D44151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361" t="17541" r="17971" b="35395"/>
                <a:stretch/>
              </p:blipFill>
              <p:spPr>
                <a:xfrm>
                  <a:off x="2478862" y="2078013"/>
                  <a:ext cx="1735404" cy="1750125"/>
                </a:xfrm>
                <a:prstGeom prst="rect">
                  <a:avLst/>
                </a:prstGeom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F648B96E-F8A0-41EA-97B8-08A78AB98B5E}"/>
                    </a:ext>
                  </a:extLst>
                </p:cNvPr>
                <p:cNvGrpSpPr/>
                <p:nvPr/>
              </p:nvGrpSpPr>
              <p:grpSpPr>
                <a:xfrm>
                  <a:off x="2478862" y="3807847"/>
                  <a:ext cx="1795411" cy="307812"/>
                  <a:chOff x="2128665" y="5218365"/>
                  <a:chExt cx="1795411" cy="307812"/>
                </a:xfrm>
              </p:grpSpPr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316EDF06-40E8-4F55-8F65-27803E282515}"/>
                      </a:ext>
                    </a:extLst>
                  </p:cNvPr>
                  <p:cNvSpPr txBox="1"/>
                  <p:nvPr/>
                </p:nvSpPr>
                <p:spPr>
                  <a:xfrm>
                    <a:off x="2128665" y="5218400"/>
                    <a:ext cx="3738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j-1</a:t>
                    </a: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3EAE4A1-6A34-483D-8B9E-CF1C13A7854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4989" y="5218365"/>
                    <a:ext cx="4090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j+1</a:t>
                    </a: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3B71F985-5D1E-400A-9285-4AC3FAD6B6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8837" y="5218400"/>
                    <a:ext cx="2279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</a:t>
                    </a: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09A3A2F0-39B5-4B81-9A17-C9C670F282AF}"/>
                    </a:ext>
                  </a:extLst>
                </p:cNvPr>
                <p:cNvGrpSpPr/>
                <p:nvPr/>
              </p:nvGrpSpPr>
              <p:grpSpPr>
                <a:xfrm>
                  <a:off x="2101847" y="2072779"/>
                  <a:ext cx="447558" cy="1704703"/>
                  <a:chOff x="701063" y="2432706"/>
                  <a:chExt cx="447558" cy="1704703"/>
                </a:xfrm>
              </p:grpSpPr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64DA837-CB4A-4F45-8118-A93E0F04D528}"/>
                      </a:ext>
                    </a:extLst>
                  </p:cNvPr>
                  <p:cNvSpPr txBox="1"/>
                  <p:nvPr/>
                </p:nvSpPr>
                <p:spPr>
                  <a:xfrm>
                    <a:off x="783362" y="3131169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</a:t>
                    </a:r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2543F92C-FB84-4512-9F7D-BA3F1DD22AB1}"/>
                      </a:ext>
                    </a:extLst>
                  </p:cNvPr>
                  <p:cNvSpPr txBox="1"/>
                  <p:nvPr/>
                </p:nvSpPr>
                <p:spPr>
                  <a:xfrm>
                    <a:off x="701063" y="2432706"/>
                    <a:ext cx="4475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k+1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A34FAFB-7F6E-47C1-A765-C97FAB6FB91E}"/>
                      </a:ext>
                    </a:extLst>
                  </p:cNvPr>
                  <p:cNvSpPr txBox="1"/>
                  <p:nvPr/>
                </p:nvSpPr>
                <p:spPr>
                  <a:xfrm>
                    <a:off x="725029" y="3829632"/>
                    <a:ext cx="4122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k-1</a:t>
                    </a:r>
                  </a:p>
                </p:txBody>
              </p:sp>
            </p:grp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C7DD7F-FD62-4CB5-9B84-682B71B8E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889" y="2235200"/>
              <a:ext cx="419100" cy="419100"/>
            </a:xfrm>
            <a:prstGeom prst="ellips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3EC1DC-FD7B-4D2A-82EE-5A642D0BF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6811" y="2795833"/>
              <a:ext cx="749596" cy="309901"/>
            </a:xfrm>
            <a:prstGeom prst="ellipse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E2EDCE-E95D-4050-9B81-0ADA613F691C}"/>
                </a:ext>
              </a:extLst>
            </p:cNvPr>
            <p:cNvSpPr>
              <a:spLocks/>
            </p:cNvSpPr>
            <p:nvPr/>
          </p:nvSpPr>
          <p:spPr>
            <a:xfrm>
              <a:off x="4570019" y="3139798"/>
              <a:ext cx="338531" cy="748546"/>
            </a:xfrm>
            <a:prstGeom prst="ellipse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6467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9EB666-6D11-4BFE-AAE4-03EF357C49DA}"/>
              </a:ext>
            </a:extLst>
          </p:cNvPr>
          <p:cNvGrpSpPr/>
          <p:nvPr/>
        </p:nvGrpSpPr>
        <p:grpSpPr>
          <a:xfrm>
            <a:off x="6231777" y="2565200"/>
            <a:ext cx="544354" cy="400110"/>
            <a:chOff x="6231777" y="2565200"/>
            <a:chExt cx="544354" cy="400110"/>
          </a:xfrm>
        </p:grpSpPr>
        <p:sp>
          <p:nvSpPr>
            <p:cNvPr id="114" name="Oval 113"/>
            <p:cNvSpPr/>
            <p:nvPr/>
          </p:nvSpPr>
          <p:spPr>
            <a:xfrm>
              <a:off x="6231777" y="2644395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19991" y="2565200"/>
                  <a:ext cx="2561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991" y="2565200"/>
                  <a:ext cx="256140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23810" b="-769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3D429D-8511-456D-B303-418C050EC441}"/>
              </a:ext>
            </a:extLst>
          </p:cNvPr>
          <p:cNvGrpSpPr/>
          <p:nvPr/>
        </p:nvGrpSpPr>
        <p:grpSpPr>
          <a:xfrm>
            <a:off x="7860926" y="2565200"/>
            <a:ext cx="1328480" cy="400110"/>
            <a:chOff x="7860926" y="2565200"/>
            <a:chExt cx="1328480" cy="400110"/>
          </a:xfrm>
        </p:grpSpPr>
        <p:sp>
          <p:nvSpPr>
            <p:cNvPr id="115" name="Oval 114"/>
            <p:cNvSpPr/>
            <p:nvPr/>
          </p:nvSpPr>
          <p:spPr>
            <a:xfrm>
              <a:off x="7860926" y="27118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158358" y="2565200"/>
                  <a:ext cx="10310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nb-NO" sz="2000" dirty="0"/>
                    <a:t> or </a:t>
                  </a:r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h𝑢</m:t>
                      </m:r>
                    </m:oMath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358" y="2565200"/>
                  <a:ext cx="1031048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0A1F7D-8B1E-4C6A-9BBD-C54FB426515F}"/>
              </a:ext>
            </a:extLst>
          </p:cNvPr>
          <p:cNvGrpSpPr/>
          <p:nvPr/>
        </p:nvGrpSpPr>
        <p:grpSpPr>
          <a:xfrm>
            <a:off x="9663138" y="2566348"/>
            <a:ext cx="1251296" cy="400110"/>
            <a:chOff x="9663138" y="2566348"/>
            <a:chExt cx="1251296" cy="400110"/>
          </a:xfrm>
        </p:grpSpPr>
        <p:sp>
          <p:nvSpPr>
            <p:cNvPr id="116" name="Oval 115"/>
            <p:cNvSpPr/>
            <p:nvPr/>
          </p:nvSpPr>
          <p:spPr>
            <a:xfrm>
              <a:off x="9663138" y="264912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9901035" y="2566348"/>
                  <a:ext cx="10133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nb-NO" sz="2000" dirty="0"/>
                    <a:t> or </a:t>
                  </a:r>
                  <a14:m>
                    <m:oMath xmlns:m="http://schemas.openxmlformats.org/officeDocument/2006/math">
                      <m:r>
                        <a:rPr lang="nb-NO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035" y="2566348"/>
                  <a:ext cx="101339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7" cy="3892442"/>
            <a:chOff x="664194" y="1695290"/>
            <a:chExt cx="3990417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9" y="5218365"/>
              <a:ext cx="3253472" cy="369367"/>
              <a:chOff x="1401139" y="5218365"/>
              <a:chExt cx="3253472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9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7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9" y="450385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70" y="379446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25F005-C32D-48E3-A3C5-175DDD50091C}"/>
              </a:ext>
            </a:extLst>
          </p:cNvPr>
          <p:cNvGrpSpPr/>
          <p:nvPr/>
        </p:nvGrpSpPr>
        <p:grpSpPr>
          <a:xfrm>
            <a:off x="9113815" y="4048850"/>
            <a:ext cx="2967937" cy="380451"/>
            <a:chOff x="9113815" y="4048850"/>
            <a:chExt cx="2967937" cy="380451"/>
          </a:xfrm>
        </p:grpSpPr>
        <p:grpSp>
          <p:nvGrpSpPr>
            <p:cNvPr id="103" name="Gruppe 102"/>
            <p:cNvGrpSpPr/>
            <p:nvPr/>
          </p:nvGrpSpPr>
          <p:grpSpPr>
            <a:xfrm>
              <a:off x="9113815" y="4048850"/>
              <a:ext cx="331708" cy="380451"/>
              <a:chOff x="8452038" y="5920026"/>
              <a:chExt cx="331708" cy="380451"/>
            </a:xfrm>
          </p:grpSpPr>
          <p:sp>
            <p:nvSpPr>
              <p:cNvPr id="148" name="Oval 52"/>
              <p:cNvSpPr/>
              <p:nvPr/>
            </p:nvSpPr>
            <p:spPr>
              <a:xfrm>
                <a:off x="8587198" y="611632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Oval 52"/>
              <p:cNvSpPr/>
              <p:nvPr/>
            </p:nvSpPr>
            <p:spPr>
              <a:xfrm>
                <a:off x="8587761" y="5920026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0" name="Oval 99"/>
              <p:cNvSpPr/>
              <p:nvPr/>
            </p:nvSpPr>
            <p:spPr>
              <a:xfrm>
                <a:off x="8452038" y="6070915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Oval 99"/>
              <p:cNvSpPr/>
              <p:nvPr/>
            </p:nvSpPr>
            <p:spPr>
              <a:xfrm>
                <a:off x="8599596" y="6070915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2" name="Oval 27"/>
              <p:cNvSpPr/>
              <p:nvPr/>
            </p:nvSpPr>
            <p:spPr>
              <a:xfrm>
                <a:off x="8527629" y="6021728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16"/>
                <p:cNvSpPr txBox="1"/>
                <p:nvPr/>
              </p:nvSpPr>
              <p:spPr>
                <a:xfrm>
                  <a:off x="9517489" y="4048850"/>
                  <a:ext cx="25642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nb-NO" dirty="0"/>
                    <a:t>, </a:t>
                  </a:r>
                  <a14:m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h𝑢</m:t>
                      </m:r>
                    </m:oMath>
                  </a14:m>
                  <a:r>
                    <a:rPr lang="nb-NO" dirty="0"/>
                    <a:t>, and </a:t>
                  </a:r>
                  <a14:m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nb-NO" dirty="0"/>
                </a:p>
              </p:txBody>
            </p:sp>
          </mc:Choice>
          <mc:Fallback xmlns="">
            <p:sp>
              <p:nvSpPr>
                <p:cNvPr id="153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489" y="4048850"/>
                  <a:ext cx="256426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500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9571051-D20A-4DB0-9565-145AE72E0008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7858" y="1532913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1827858" y="2233991"/>
              <a:ext cx="3041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827858" y="2935069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837927" y="3636147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837927" y="4337225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771944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070866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69788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668710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967632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27175" y="3194439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3628253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4329331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2226097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2927175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3628253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329331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2226097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2927174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362825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2226096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27174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28252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329330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2226096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2984113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3685191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4386269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283035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2984113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685191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386269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2283035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2984112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85190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6268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2283034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2984112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3685190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386268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2283034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2984112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3685190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386268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2283034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2576636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3277714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92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1875558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2576636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3277714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3978792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1875558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2576635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3277713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3978791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1875557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2576635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3277713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91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1875557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666773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685061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685060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5060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750388" y="4537291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70642" y="27514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62694" y="20530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7821" y="13507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82588" y="4159327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91469" y="3449936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k-1</a:t>
              </a:r>
            </a:p>
          </p:txBody>
        </p:sp>
        <p:sp>
          <p:nvSpPr>
            <p:cNvPr id="142" name="Rounded Rectangle 120"/>
            <p:cNvSpPr/>
            <p:nvPr/>
          </p:nvSpPr>
          <p:spPr>
            <a:xfrm>
              <a:off x="2499437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13253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18B745-3C4D-4D24-B4A2-9A6F32A219DC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F3582DAF-C91F-4243-BBC2-FF318683B70B}"/>
                </a:ext>
              </a:extLst>
            </p:cNvPr>
            <p:cNvSpPr/>
            <p:nvPr/>
          </p:nvSpPr>
          <p:spPr>
            <a:xfrm>
              <a:off x="2849296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7273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3CD13-CCF5-4B10-9D10-05BF624C88FB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D102AD23-25B3-44FC-A28E-653E821DD9A0}"/>
                </a:ext>
              </a:extLst>
            </p:cNvPr>
            <p:cNvSpPr/>
            <p:nvPr/>
          </p:nvSpPr>
          <p:spPr>
            <a:xfrm>
              <a:off x="2503657" y="2418142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16468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9571051-D20A-4DB0-9565-145AE72E0008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7858" y="1532913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1827858" y="2233991"/>
              <a:ext cx="3041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827858" y="2935069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837927" y="3636147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837927" y="4337225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771944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070866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69788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668710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967632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27175" y="3194439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628253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4329331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2226097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2927175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3628253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329331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2226097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2927174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362825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2226096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27174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28252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329330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2226096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2984113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3685191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4386269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283035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2984113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685191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386269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2283035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2984112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85190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6268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2283034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2984112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3685190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386268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2283034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2984112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3685190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386268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2283034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2576636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3277714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92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1875558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2576636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3277714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3978792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1875558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2576635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3277713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3978791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1875557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2576635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3277713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91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1875557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666773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685061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685060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5060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750388" y="4537291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70642" y="27514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62694" y="20530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7821" y="13507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82588" y="4159327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91469" y="3449936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k-1</a:t>
              </a:r>
            </a:p>
          </p:txBody>
        </p:sp>
        <p:sp>
          <p:nvSpPr>
            <p:cNvPr id="142" name="Rounded Rectangle 120"/>
            <p:cNvSpPr/>
            <p:nvPr/>
          </p:nvSpPr>
          <p:spPr>
            <a:xfrm>
              <a:off x="2499437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02768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5CD54-2ED6-4DA2-B6C3-4C501A19FA11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0E732E46-80CD-4B1C-80F4-A1C5194F336F}"/>
                </a:ext>
              </a:extLst>
            </p:cNvPr>
            <p:cNvGrpSpPr/>
            <p:nvPr/>
          </p:nvGrpSpPr>
          <p:grpSpPr>
            <a:xfrm rot="5400000">
              <a:off x="2498640" y="2398241"/>
              <a:ext cx="1731910" cy="1752862"/>
              <a:chOff x="2160640" y="2048770"/>
              <a:chExt cx="1731910" cy="1752862"/>
            </a:xfrm>
          </p:grpSpPr>
          <p:sp>
            <p:nvSpPr>
              <p:cNvPr id="95" name="Rounded Rectangle 136">
                <a:extLst>
                  <a:ext uri="{FF2B5EF4-FFF2-40B4-BE49-F238E27FC236}">
                    <a16:creationId xmlns:a16="http://schemas.microsoft.com/office/drawing/2014/main" id="{A1F9D02E-C25A-41BC-8BE6-4007B6C86F5B}"/>
                  </a:ext>
                </a:extLst>
              </p:cNvPr>
              <p:cNvSpPr/>
              <p:nvPr/>
            </p:nvSpPr>
            <p:spPr>
              <a:xfrm>
                <a:off x="2868706" y="2048770"/>
                <a:ext cx="301200" cy="1752862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6" name="Rounded Rectangle 138">
                <a:extLst>
                  <a:ext uri="{FF2B5EF4-FFF2-40B4-BE49-F238E27FC236}">
                    <a16:creationId xmlns:a16="http://schemas.microsoft.com/office/drawing/2014/main" id="{C29BC741-5A46-4458-A0B3-7B53ECF8B1C6}"/>
                  </a:ext>
                </a:extLst>
              </p:cNvPr>
              <p:cNvSpPr/>
              <p:nvPr/>
            </p:nvSpPr>
            <p:spPr>
              <a:xfrm>
                <a:off x="2160640" y="2406650"/>
                <a:ext cx="1731910" cy="1066800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72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84BA43-EB0B-4256-97E0-4B7ED6AC529B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7C23098E-417F-47FF-97DA-47684C2359C8}"/>
                </a:ext>
              </a:extLst>
            </p:cNvPr>
            <p:cNvGrpSpPr/>
            <p:nvPr/>
          </p:nvGrpSpPr>
          <p:grpSpPr>
            <a:xfrm>
              <a:off x="2160640" y="2048770"/>
              <a:ext cx="1731910" cy="1752862"/>
              <a:chOff x="2160640" y="2048770"/>
              <a:chExt cx="1731910" cy="1752862"/>
            </a:xfrm>
          </p:grpSpPr>
          <p:sp>
            <p:nvSpPr>
              <p:cNvPr id="95" name="Rounded Rectangle 136">
                <a:extLst>
                  <a:ext uri="{FF2B5EF4-FFF2-40B4-BE49-F238E27FC236}">
                    <a16:creationId xmlns:a16="http://schemas.microsoft.com/office/drawing/2014/main" id="{8EEC09D6-F666-484D-AF9E-799C17D4B5AD}"/>
                  </a:ext>
                </a:extLst>
              </p:cNvPr>
              <p:cNvSpPr/>
              <p:nvPr/>
            </p:nvSpPr>
            <p:spPr>
              <a:xfrm>
                <a:off x="2868706" y="2048770"/>
                <a:ext cx="301200" cy="1752862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6" name="Rounded Rectangle 138">
                <a:extLst>
                  <a:ext uri="{FF2B5EF4-FFF2-40B4-BE49-F238E27FC236}">
                    <a16:creationId xmlns:a16="http://schemas.microsoft.com/office/drawing/2014/main" id="{337431FE-E363-4370-9C10-E794D30B0F1F}"/>
                  </a:ext>
                </a:extLst>
              </p:cNvPr>
              <p:cNvSpPr/>
              <p:nvPr/>
            </p:nvSpPr>
            <p:spPr>
              <a:xfrm>
                <a:off x="2160640" y="2406650"/>
                <a:ext cx="1731910" cy="1066800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6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This slide-</a:t>
            </a:r>
            <a:r>
              <a:rPr lang="nb-NO" dirty="0" err="1"/>
              <a:t>set</a:t>
            </a:r>
            <a:r>
              <a:rPr lang="nb-NO" dirty="0"/>
              <a:t> covers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r>
              <a:rPr lang="nb-NO" dirty="0" err="1"/>
              <a:t>Background</a:t>
            </a:r>
            <a:r>
              <a:rPr lang="nb-NO" dirty="0"/>
              <a:t> / References</a:t>
            </a:r>
          </a:p>
          <a:p>
            <a:r>
              <a:rPr lang="nb-NO" dirty="0"/>
              <a:t>Original </a:t>
            </a:r>
            <a:r>
              <a:rPr lang="nb-NO" dirty="0" err="1"/>
              <a:t>cell</a:t>
            </a:r>
            <a:r>
              <a:rPr lang="nb-NO" dirty="0"/>
              <a:t> </a:t>
            </a:r>
            <a:r>
              <a:rPr lang="nb-NO" dirty="0" err="1"/>
              <a:t>notation</a:t>
            </a:r>
            <a:endParaRPr lang="nb-NO" dirty="0"/>
          </a:p>
          <a:p>
            <a:pPr lvl="1"/>
            <a:r>
              <a:rPr lang="nb-NO" dirty="0" err="1"/>
              <a:t>Stencil</a:t>
            </a:r>
            <a:r>
              <a:rPr lang="nb-NO" dirty="0"/>
              <a:t> for linear </a:t>
            </a:r>
            <a:r>
              <a:rPr lang="nb-NO" dirty="0" err="1"/>
              <a:t>scheme</a:t>
            </a:r>
            <a:endParaRPr lang="nb-NO" dirty="0"/>
          </a:p>
          <a:p>
            <a:pPr lvl="1"/>
            <a:r>
              <a:rPr lang="nb-NO" dirty="0" err="1"/>
              <a:t>Stencil</a:t>
            </a:r>
            <a:r>
              <a:rPr lang="nb-NO" dirty="0"/>
              <a:t> for non-linear </a:t>
            </a:r>
            <a:r>
              <a:rPr lang="nb-NO" dirty="0" err="1"/>
              <a:t>scheme</a:t>
            </a:r>
            <a:endParaRPr lang="nb-NO" dirty="0"/>
          </a:p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cell</a:t>
            </a:r>
            <a:r>
              <a:rPr lang="nb-NO" dirty="0"/>
              <a:t> </a:t>
            </a:r>
            <a:r>
              <a:rPr lang="nb-NO" dirty="0" err="1"/>
              <a:t>notation</a:t>
            </a:r>
            <a:endParaRPr lang="nb-NO" dirty="0"/>
          </a:p>
          <a:p>
            <a:pPr lvl="1"/>
            <a:r>
              <a:rPr lang="nb-NO" dirty="0" err="1"/>
              <a:t>Shared</a:t>
            </a:r>
            <a:r>
              <a:rPr lang="nb-NO" dirty="0"/>
              <a:t> </a:t>
            </a:r>
            <a:r>
              <a:rPr lang="nb-NO" dirty="0" err="1"/>
              <a:t>memory</a:t>
            </a:r>
            <a:r>
              <a:rPr lang="nb-NO" dirty="0"/>
              <a:t> for linear </a:t>
            </a:r>
            <a:r>
              <a:rPr lang="nb-NO" dirty="0" err="1"/>
              <a:t>scheme</a:t>
            </a:r>
            <a:endParaRPr lang="nb-NO" dirty="0"/>
          </a:p>
          <a:p>
            <a:pPr lvl="1"/>
            <a:r>
              <a:rPr lang="nb-NO" dirty="0" err="1"/>
              <a:t>Shared</a:t>
            </a:r>
            <a:r>
              <a:rPr lang="nb-NO" dirty="0"/>
              <a:t> </a:t>
            </a:r>
            <a:r>
              <a:rPr lang="nb-NO" dirty="0" err="1"/>
              <a:t>memory</a:t>
            </a:r>
            <a:r>
              <a:rPr lang="nb-NO" dirty="0"/>
              <a:t> for non-linear </a:t>
            </a:r>
            <a:r>
              <a:rPr lang="nb-NO" dirty="0" err="1"/>
              <a:t>scheme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eta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45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V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40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42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3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08160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U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28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40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2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9845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KP07 / CDKLM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0E708C-7A12-4ACD-80A3-E2CF27D78D3C}"/>
              </a:ext>
            </a:extLst>
          </p:cNvPr>
          <p:cNvGrpSpPr/>
          <p:nvPr/>
        </p:nvGrpSpPr>
        <p:grpSpPr>
          <a:xfrm>
            <a:off x="664194" y="1424711"/>
            <a:ext cx="4207844" cy="4163021"/>
            <a:chOff x="664194" y="1424711"/>
            <a:chExt cx="4207844" cy="4163021"/>
          </a:xfrm>
        </p:grpSpPr>
        <p:sp>
          <p:nvSpPr>
            <p:cNvPr id="77" name="Oval 52"/>
            <p:cNvSpPr/>
            <p:nvPr/>
          </p:nvSpPr>
          <p:spPr>
            <a:xfrm>
              <a:off x="4388899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52"/>
            <p:cNvSpPr/>
            <p:nvPr/>
          </p:nvSpPr>
          <p:spPr>
            <a:xfrm>
              <a:off x="4389462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99"/>
            <p:cNvSpPr/>
            <p:nvPr/>
          </p:nvSpPr>
          <p:spPr>
            <a:xfrm>
              <a:off x="425373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99"/>
            <p:cNvSpPr/>
            <p:nvPr/>
          </p:nvSpPr>
          <p:spPr>
            <a:xfrm>
              <a:off x="4401297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172116" y="1532913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169289" y="2233991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172116" y="293506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69289" y="3636147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9289" y="433722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69289" y="5038303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921983" y="327749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220905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519827" y="327749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818749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17671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583407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101" name="Oval 52"/>
            <p:cNvSpPr/>
            <p:nvPr/>
          </p:nvSpPr>
          <p:spPr>
            <a:xfrm>
              <a:off x="3704841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52"/>
            <p:cNvSpPr/>
            <p:nvPr/>
          </p:nvSpPr>
          <p:spPr>
            <a:xfrm>
              <a:off x="3705404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99"/>
            <p:cNvSpPr/>
            <p:nvPr/>
          </p:nvSpPr>
          <p:spPr>
            <a:xfrm>
              <a:off x="3569681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99"/>
            <p:cNvSpPr/>
            <p:nvPr/>
          </p:nvSpPr>
          <p:spPr>
            <a:xfrm>
              <a:off x="371723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27"/>
            <p:cNvSpPr/>
            <p:nvPr/>
          </p:nvSpPr>
          <p:spPr>
            <a:xfrm>
              <a:off x="364527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52"/>
            <p:cNvSpPr/>
            <p:nvPr/>
          </p:nvSpPr>
          <p:spPr>
            <a:xfrm>
              <a:off x="2285027" y="18862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52"/>
            <p:cNvSpPr/>
            <p:nvPr/>
          </p:nvSpPr>
          <p:spPr>
            <a:xfrm>
              <a:off x="2285590" y="16899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99"/>
            <p:cNvSpPr/>
            <p:nvPr/>
          </p:nvSpPr>
          <p:spPr>
            <a:xfrm>
              <a:off x="2149867" y="18408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99"/>
            <p:cNvSpPr/>
            <p:nvPr/>
          </p:nvSpPr>
          <p:spPr>
            <a:xfrm>
              <a:off x="2297425" y="18408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27"/>
            <p:cNvSpPr/>
            <p:nvPr/>
          </p:nvSpPr>
          <p:spPr>
            <a:xfrm>
              <a:off x="2225458" y="17916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52"/>
            <p:cNvSpPr/>
            <p:nvPr/>
          </p:nvSpPr>
          <p:spPr>
            <a:xfrm>
              <a:off x="1583949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52"/>
            <p:cNvSpPr/>
            <p:nvPr/>
          </p:nvSpPr>
          <p:spPr>
            <a:xfrm>
              <a:off x="1584512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99"/>
            <p:cNvSpPr/>
            <p:nvPr/>
          </p:nvSpPr>
          <p:spPr>
            <a:xfrm>
              <a:off x="144878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99"/>
            <p:cNvSpPr/>
            <p:nvPr/>
          </p:nvSpPr>
          <p:spPr>
            <a:xfrm>
              <a:off x="1596347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27"/>
            <p:cNvSpPr/>
            <p:nvPr/>
          </p:nvSpPr>
          <p:spPr>
            <a:xfrm>
              <a:off x="152438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52"/>
            <p:cNvSpPr/>
            <p:nvPr/>
          </p:nvSpPr>
          <p:spPr>
            <a:xfrm>
              <a:off x="2987942" y="18833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52"/>
            <p:cNvSpPr/>
            <p:nvPr/>
          </p:nvSpPr>
          <p:spPr>
            <a:xfrm>
              <a:off x="2988505" y="16870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99"/>
            <p:cNvSpPr/>
            <p:nvPr/>
          </p:nvSpPr>
          <p:spPr>
            <a:xfrm>
              <a:off x="2852782" y="18379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99"/>
            <p:cNvSpPr/>
            <p:nvPr/>
          </p:nvSpPr>
          <p:spPr>
            <a:xfrm>
              <a:off x="3000340" y="18379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27"/>
            <p:cNvSpPr/>
            <p:nvPr/>
          </p:nvSpPr>
          <p:spPr>
            <a:xfrm>
              <a:off x="2928373" y="17887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52"/>
            <p:cNvSpPr/>
            <p:nvPr/>
          </p:nvSpPr>
          <p:spPr>
            <a:xfrm>
              <a:off x="4388899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52"/>
            <p:cNvSpPr/>
            <p:nvPr/>
          </p:nvSpPr>
          <p:spPr>
            <a:xfrm>
              <a:off x="4389462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0" name="Oval 99"/>
            <p:cNvSpPr/>
            <p:nvPr/>
          </p:nvSpPr>
          <p:spPr>
            <a:xfrm>
              <a:off x="425373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1" name="Oval 99"/>
            <p:cNvSpPr/>
            <p:nvPr/>
          </p:nvSpPr>
          <p:spPr>
            <a:xfrm>
              <a:off x="4401297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2" name="Oval 27"/>
            <p:cNvSpPr/>
            <p:nvPr/>
          </p:nvSpPr>
          <p:spPr>
            <a:xfrm>
              <a:off x="4329330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3" name="Oval 52"/>
            <p:cNvSpPr/>
            <p:nvPr/>
          </p:nvSpPr>
          <p:spPr>
            <a:xfrm>
              <a:off x="3704841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4" name="Oval 52"/>
            <p:cNvSpPr/>
            <p:nvPr/>
          </p:nvSpPr>
          <p:spPr>
            <a:xfrm>
              <a:off x="3705404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99"/>
            <p:cNvSpPr/>
            <p:nvPr/>
          </p:nvSpPr>
          <p:spPr>
            <a:xfrm>
              <a:off x="3569681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99"/>
            <p:cNvSpPr/>
            <p:nvPr/>
          </p:nvSpPr>
          <p:spPr>
            <a:xfrm>
              <a:off x="371723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27"/>
            <p:cNvSpPr/>
            <p:nvPr/>
          </p:nvSpPr>
          <p:spPr>
            <a:xfrm>
              <a:off x="3645272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52"/>
            <p:cNvSpPr/>
            <p:nvPr/>
          </p:nvSpPr>
          <p:spPr>
            <a:xfrm>
              <a:off x="2285027" y="257061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52"/>
            <p:cNvSpPr/>
            <p:nvPr/>
          </p:nvSpPr>
          <p:spPr>
            <a:xfrm>
              <a:off x="2285590" y="237430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0" name="Oval 99"/>
            <p:cNvSpPr/>
            <p:nvPr/>
          </p:nvSpPr>
          <p:spPr>
            <a:xfrm>
              <a:off x="2149867" y="252519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1" name="Oval 99"/>
            <p:cNvSpPr/>
            <p:nvPr/>
          </p:nvSpPr>
          <p:spPr>
            <a:xfrm>
              <a:off x="2297425" y="252519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2" name="Oval 27"/>
            <p:cNvSpPr/>
            <p:nvPr/>
          </p:nvSpPr>
          <p:spPr>
            <a:xfrm>
              <a:off x="2225458" y="2476011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52"/>
            <p:cNvSpPr/>
            <p:nvPr/>
          </p:nvSpPr>
          <p:spPr>
            <a:xfrm>
              <a:off x="1583949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52"/>
            <p:cNvSpPr/>
            <p:nvPr/>
          </p:nvSpPr>
          <p:spPr>
            <a:xfrm>
              <a:off x="1584512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99"/>
            <p:cNvSpPr/>
            <p:nvPr/>
          </p:nvSpPr>
          <p:spPr>
            <a:xfrm>
              <a:off x="144878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99"/>
            <p:cNvSpPr/>
            <p:nvPr/>
          </p:nvSpPr>
          <p:spPr>
            <a:xfrm>
              <a:off x="1596347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27"/>
            <p:cNvSpPr/>
            <p:nvPr/>
          </p:nvSpPr>
          <p:spPr>
            <a:xfrm>
              <a:off x="1524380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52"/>
            <p:cNvSpPr/>
            <p:nvPr/>
          </p:nvSpPr>
          <p:spPr>
            <a:xfrm>
              <a:off x="2987942" y="256769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52"/>
            <p:cNvSpPr/>
            <p:nvPr/>
          </p:nvSpPr>
          <p:spPr>
            <a:xfrm>
              <a:off x="2988505" y="237139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99"/>
            <p:cNvSpPr/>
            <p:nvPr/>
          </p:nvSpPr>
          <p:spPr>
            <a:xfrm>
              <a:off x="2852782" y="252228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99"/>
            <p:cNvSpPr/>
            <p:nvPr/>
          </p:nvSpPr>
          <p:spPr>
            <a:xfrm>
              <a:off x="3000340" y="252228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27"/>
            <p:cNvSpPr/>
            <p:nvPr/>
          </p:nvSpPr>
          <p:spPr>
            <a:xfrm>
              <a:off x="2928373" y="247309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52"/>
            <p:cNvSpPr/>
            <p:nvPr/>
          </p:nvSpPr>
          <p:spPr>
            <a:xfrm>
              <a:off x="4388899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52"/>
            <p:cNvSpPr/>
            <p:nvPr/>
          </p:nvSpPr>
          <p:spPr>
            <a:xfrm>
              <a:off x="4389462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99"/>
            <p:cNvSpPr/>
            <p:nvPr/>
          </p:nvSpPr>
          <p:spPr>
            <a:xfrm>
              <a:off x="425373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99"/>
            <p:cNvSpPr/>
            <p:nvPr/>
          </p:nvSpPr>
          <p:spPr>
            <a:xfrm>
              <a:off x="4401297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27"/>
            <p:cNvSpPr/>
            <p:nvPr/>
          </p:nvSpPr>
          <p:spPr>
            <a:xfrm>
              <a:off x="4329330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52"/>
            <p:cNvSpPr/>
            <p:nvPr/>
          </p:nvSpPr>
          <p:spPr>
            <a:xfrm>
              <a:off x="3704841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52"/>
            <p:cNvSpPr/>
            <p:nvPr/>
          </p:nvSpPr>
          <p:spPr>
            <a:xfrm>
              <a:off x="3705404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99"/>
            <p:cNvSpPr/>
            <p:nvPr/>
          </p:nvSpPr>
          <p:spPr>
            <a:xfrm>
              <a:off x="3569681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99"/>
            <p:cNvSpPr/>
            <p:nvPr/>
          </p:nvSpPr>
          <p:spPr>
            <a:xfrm>
              <a:off x="371723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27"/>
            <p:cNvSpPr/>
            <p:nvPr/>
          </p:nvSpPr>
          <p:spPr>
            <a:xfrm>
              <a:off x="3645272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52"/>
            <p:cNvSpPr/>
            <p:nvPr/>
          </p:nvSpPr>
          <p:spPr>
            <a:xfrm>
              <a:off x="2285027" y="469588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52"/>
            <p:cNvSpPr/>
            <p:nvPr/>
          </p:nvSpPr>
          <p:spPr>
            <a:xfrm>
              <a:off x="2285590" y="4499586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99"/>
            <p:cNvSpPr/>
            <p:nvPr/>
          </p:nvSpPr>
          <p:spPr>
            <a:xfrm>
              <a:off x="2149867" y="465047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99"/>
            <p:cNvSpPr/>
            <p:nvPr/>
          </p:nvSpPr>
          <p:spPr>
            <a:xfrm>
              <a:off x="2297425" y="465047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27"/>
            <p:cNvSpPr/>
            <p:nvPr/>
          </p:nvSpPr>
          <p:spPr>
            <a:xfrm>
              <a:off x="2225458" y="4601288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52"/>
            <p:cNvSpPr/>
            <p:nvPr/>
          </p:nvSpPr>
          <p:spPr>
            <a:xfrm>
              <a:off x="1583949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52"/>
            <p:cNvSpPr/>
            <p:nvPr/>
          </p:nvSpPr>
          <p:spPr>
            <a:xfrm>
              <a:off x="1584512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99"/>
            <p:cNvSpPr/>
            <p:nvPr/>
          </p:nvSpPr>
          <p:spPr>
            <a:xfrm>
              <a:off x="144878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99"/>
            <p:cNvSpPr/>
            <p:nvPr/>
          </p:nvSpPr>
          <p:spPr>
            <a:xfrm>
              <a:off x="1596347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2" name="Oval 27"/>
            <p:cNvSpPr/>
            <p:nvPr/>
          </p:nvSpPr>
          <p:spPr>
            <a:xfrm>
              <a:off x="1524380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3" name="Oval 52"/>
            <p:cNvSpPr/>
            <p:nvPr/>
          </p:nvSpPr>
          <p:spPr>
            <a:xfrm>
              <a:off x="2987942" y="469296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4" name="Oval 52"/>
            <p:cNvSpPr/>
            <p:nvPr/>
          </p:nvSpPr>
          <p:spPr>
            <a:xfrm>
              <a:off x="2988505" y="449666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5" name="Oval 99"/>
            <p:cNvSpPr/>
            <p:nvPr/>
          </p:nvSpPr>
          <p:spPr>
            <a:xfrm>
              <a:off x="2852782" y="46475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6" name="Oval 99"/>
            <p:cNvSpPr/>
            <p:nvPr/>
          </p:nvSpPr>
          <p:spPr>
            <a:xfrm>
              <a:off x="3000340" y="46475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7" name="Oval 27"/>
            <p:cNvSpPr/>
            <p:nvPr/>
          </p:nvSpPr>
          <p:spPr>
            <a:xfrm>
              <a:off x="2928373" y="459837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8" name="Oval 52"/>
            <p:cNvSpPr/>
            <p:nvPr/>
          </p:nvSpPr>
          <p:spPr>
            <a:xfrm>
              <a:off x="4388899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9" name="Oval 52"/>
            <p:cNvSpPr/>
            <p:nvPr/>
          </p:nvSpPr>
          <p:spPr>
            <a:xfrm>
              <a:off x="4389462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0" name="Oval 99"/>
            <p:cNvSpPr/>
            <p:nvPr/>
          </p:nvSpPr>
          <p:spPr>
            <a:xfrm>
              <a:off x="425373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99"/>
            <p:cNvSpPr/>
            <p:nvPr/>
          </p:nvSpPr>
          <p:spPr>
            <a:xfrm>
              <a:off x="4401297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7"/>
            <p:cNvSpPr/>
            <p:nvPr/>
          </p:nvSpPr>
          <p:spPr>
            <a:xfrm>
              <a:off x="4329330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Oval 52"/>
            <p:cNvSpPr/>
            <p:nvPr/>
          </p:nvSpPr>
          <p:spPr>
            <a:xfrm>
              <a:off x="3704841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4" name="Oval 52"/>
            <p:cNvSpPr/>
            <p:nvPr/>
          </p:nvSpPr>
          <p:spPr>
            <a:xfrm>
              <a:off x="3705404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5" name="Oval 99"/>
            <p:cNvSpPr/>
            <p:nvPr/>
          </p:nvSpPr>
          <p:spPr>
            <a:xfrm>
              <a:off x="3569681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6" name="Oval 99"/>
            <p:cNvSpPr/>
            <p:nvPr/>
          </p:nvSpPr>
          <p:spPr>
            <a:xfrm>
              <a:off x="371723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7" name="Oval 27"/>
            <p:cNvSpPr/>
            <p:nvPr/>
          </p:nvSpPr>
          <p:spPr>
            <a:xfrm>
              <a:off x="3645272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8" name="Oval 52"/>
            <p:cNvSpPr/>
            <p:nvPr/>
          </p:nvSpPr>
          <p:spPr>
            <a:xfrm>
              <a:off x="2285027" y="398482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9" name="Oval 52"/>
            <p:cNvSpPr/>
            <p:nvPr/>
          </p:nvSpPr>
          <p:spPr>
            <a:xfrm>
              <a:off x="2285590" y="378851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0" name="Oval 99"/>
            <p:cNvSpPr/>
            <p:nvPr/>
          </p:nvSpPr>
          <p:spPr>
            <a:xfrm>
              <a:off x="2149867" y="393940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1" name="Oval 99"/>
            <p:cNvSpPr/>
            <p:nvPr/>
          </p:nvSpPr>
          <p:spPr>
            <a:xfrm>
              <a:off x="2297425" y="393940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2" name="Oval 27"/>
            <p:cNvSpPr/>
            <p:nvPr/>
          </p:nvSpPr>
          <p:spPr>
            <a:xfrm>
              <a:off x="2225458" y="3890221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3" name="Oval 52"/>
            <p:cNvSpPr/>
            <p:nvPr/>
          </p:nvSpPr>
          <p:spPr>
            <a:xfrm>
              <a:off x="1583949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4" name="Oval 52"/>
            <p:cNvSpPr/>
            <p:nvPr/>
          </p:nvSpPr>
          <p:spPr>
            <a:xfrm>
              <a:off x="1584512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Oval 99"/>
            <p:cNvSpPr/>
            <p:nvPr/>
          </p:nvSpPr>
          <p:spPr>
            <a:xfrm>
              <a:off x="144878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6" name="Oval 99"/>
            <p:cNvSpPr/>
            <p:nvPr/>
          </p:nvSpPr>
          <p:spPr>
            <a:xfrm>
              <a:off x="1596347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7" name="Oval 27"/>
            <p:cNvSpPr/>
            <p:nvPr/>
          </p:nvSpPr>
          <p:spPr>
            <a:xfrm>
              <a:off x="1524380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8" name="Oval 52"/>
            <p:cNvSpPr/>
            <p:nvPr/>
          </p:nvSpPr>
          <p:spPr>
            <a:xfrm>
              <a:off x="2987942" y="39819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9" name="Oval 52"/>
            <p:cNvSpPr/>
            <p:nvPr/>
          </p:nvSpPr>
          <p:spPr>
            <a:xfrm>
              <a:off x="2988505" y="37856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0" name="Oval 99"/>
            <p:cNvSpPr/>
            <p:nvPr/>
          </p:nvSpPr>
          <p:spPr>
            <a:xfrm>
              <a:off x="2852782" y="39364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1" name="Oval 99"/>
            <p:cNvSpPr/>
            <p:nvPr/>
          </p:nvSpPr>
          <p:spPr>
            <a:xfrm>
              <a:off x="3000340" y="39364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2" name="Oval 27"/>
            <p:cNvSpPr/>
            <p:nvPr/>
          </p:nvSpPr>
          <p:spPr>
            <a:xfrm>
              <a:off x="2928373" y="38873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3" name="Oval 52"/>
            <p:cNvSpPr/>
            <p:nvPr/>
          </p:nvSpPr>
          <p:spPr>
            <a:xfrm>
              <a:off x="4388899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4" name="Oval 52"/>
            <p:cNvSpPr/>
            <p:nvPr/>
          </p:nvSpPr>
          <p:spPr>
            <a:xfrm>
              <a:off x="4389462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5" name="Oval 99"/>
            <p:cNvSpPr/>
            <p:nvPr/>
          </p:nvSpPr>
          <p:spPr>
            <a:xfrm>
              <a:off x="425373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6" name="Oval 99"/>
            <p:cNvSpPr/>
            <p:nvPr/>
          </p:nvSpPr>
          <p:spPr>
            <a:xfrm>
              <a:off x="4401297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7" name="Oval 27"/>
            <p:cNvSpPr/>
            <p:nvPr/>
          </p:nvSpPr>
          <p:spPr>
            <a:xfrm>
              <a:off x="4329330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8" name="Oval 52"/>
            <p:cNvSpPr/>
            <p:nvPr/>
          </p:nvSpPr>
          <p:spPr>
            <a:xfrm>
              <a:off x="3704841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9" name="Oval 52"/>
            <p:cNvSpPr/>
            <p:nvPr/>
          </p:nvSpPr>
          <p:spPr>
            <a:xfrm>
              <a:off x="3705404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0" name="Oval 99"/>
            <p:cNvSpPr/>
            <p:nvPr/>
          </p:nvSpPr>
          <p:spPr>
            <a:xfrm>
              <a:off x="3569681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1" name="Oval 99"/>
            <p:cNvSpPr/>
            <p:nvPr/>
          </p:nvSpPr>
          <p:spPr>
            <a:xfrm>
              <a:off x="371723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2" name="Oval 27"/>
            <p:cNvSpPr/>
            <p:nvPr/>
          </p:nvSpPr>
          <p:spPr>
            <a:xfrm>
              <a:off x="3645272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Oval 52"/>
            <p:cNvSpPr/>
            <p:nvPr/>
          </p:nvSpPr>
          <p:spPr>
            <a:xfrm>
              <a:off x="2285027" y="330526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4" name="Oval 52"/>
            <p:cNvSpPr/>
            <p:nvPr/>
          </p:nvSpPr>
          <p:spPr>
            <a:xfrm>
              <a:off x="2285590" y="310896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5" name="Oval 99"/>
            <p:cNvSpPr/>
            <p:nvPr/>
          </p:nvSpPr>
          <p:spPr>
            <a:xfrm>
              <a:off x="2149867" y="32598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6" name="Oval 99"/>
            <p:cNvSpPr/>
            <p:nvPr/>
          </p:nvSpPr>
          <p:spPr>
            <a:xfrm>
              <a:off x="2297425" y="32598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7" name="Oval 27"/>
            <p:cNvSpPr/>
            <p:nvPr/>
          </p:nvSpPr>
          <p:spPr>
            <a:xfrm>
              <a:off x="2225458" y="321067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8" name="Oval 52"/>
            <p:cNvSpPr/>
            <p:nvPr/>
          </p:nvSpPr>
          <p:spPr>
            <a:xfrm>
              <a:off x="1583949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9" name="Oval 52"/>
            <p:cNvSpPr/>
            <p:nvPr/>
          </p:nvSpPr>
          <p:spPr>
            <a:xfrm>
              <a:off x="1584512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0" name="Oval 99"/>
            <p:cNvSpPr/>
            <p:nvPr/>
          </p:nvSpPr>
          <p:spPr>
            <a:xfrm>
              <a:off x="144878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1" name="Oval 99"/>
            <p:cNvSpPr/>
            <p:nvPr/>
          </p:nvSpPr>
          <p:spPr>
            <a:xfrm>
              <a:off x="1596347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2" name="Oval 27"/>
            <p:cNvSpPr/>
            <p:nvPr/>
          </p:nvSpPr>
          <p:spPr>
            <a:xfrm>
              <a:off x="1524380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3" name="Oval 52"/>
            <p:cNvSpPr/>
            <p:nvPr/>
          </p:nvSpPr>
          <p:spPr>
            <a:xfrm>
              <a:off x="2987942" y="330235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4" name="Oval 52"/>
            <p:cNvSpPr/>
            <p:nvPr/>
          </p:nvSpPr>
          <p:spPr>
            <a:xfrm>
              <a:off x="2988505" y="3106050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5" name="Oval 99"/>
            <p:cNvSpPr/>
            <p:nvPr/>
          </p:nvSpPr>
          <p:spPr>
            <a:xfrm>
              <a:off x="2852782" y="3256939"/>
              <a:ext cx="184150" cy="761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6" name="Oval 99"/>
            <p:cNvSpPr/>
            <p:nvPr/>
          </p:nvSpPr>
          <p:spPr>
            <a:xfrm>
              <a:off x="3000340" y="3256939"/>
              <a:ext cx="184150" cy="761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7" name="Oval 27"/>
            <p:cNvSpPr/>
            <p:nvPr/>
          </p:nvSpPr>
          <p:spPr>
            <a:xfrm>
              <a:off x="2928373" y="3207752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8" name="Rounded Rectangle 136"/>
            <p:cNvSpPr/>
            <p:nvPr/>
          </p:nvSpPr>
          <p:spPr>
            <a:xfrm rot="5400000">
              <a:off x="2792579" y="1641286"/>
              <a:ext cx="453342" cy="3310858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49" name="Rounded Rectangle 136"/>
            <p:cNvSpPr/>
            <p:nvPr/>
          </p:nvSpPr>
          <p:spPr>
            <a:xfrm>
              <a:off x="2802302" y="1634771"/>
              <a:ext cx="453342" cy="3310858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36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Background</a:t>
            </a:r>
            <a:r>
              <a:rPr lang="nb-NO" dirty="0"/>
              <a:t> /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This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slides </a:t>
            </a:r>
            <a:r>
              <a:rPr lang="nb-NO" dirty="0" err="1"/>
              <a:t>includes</a:t>
            </a:r>
            <a:r>
              <a:rPr lang="nb-NO" dirty="0"/>
              <a:t> a </a:t>
            </a:r>
            <a:r>
              <a:rPr lang="nb-NO" dirty="0" err="1"/>
              <a:t>set</a:t>
            </a:r>
            <a:r>
              <a:rPr lang="nb-NO" dirty="0"/>
              <a:t> or </a:t>
            </a:r>
            <a:r>
              <a:rPr lang="nb-NO" dirty="0" err="1"/>
              <a:t>interpretations</a:t>
            </a:r>
            <a:r>
              <a:rPr lang="nb-NO" dirty="0"/>
              <a:t> to make it </a:t>
            </a:r>
            <a:r>
              <a:rPr lang="nb-NO" dirty="0" err="1"/>
              <a:t>easier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schemes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SWEs. It is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L. P. Røed, </a:t>
            </a:r>
            <a:r>
              <a:rPr lang="nb-NO" dirty="0" err="1"/>
              <a:t>Documentation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simple </a:t>
            </a:r>
            <a:r>
              <a:rPr lang="nb-NO" dirty="0" err="1"/>
              <a:t>ocean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in ensemble </a:t>
            </a:r>
            <a:r>
              <a:rPr lang="nb-NO" dirty="0" err="1"/>
              <a:t>predictions</a:t>
            </a:r>
            <a:r>
              <a:rPr lang="nb-NO" dirty="0"/>
              <a:t> Part I: </a:t>
            </a:r>
            <a:r>
              <a:rPr lang="nb-NO" dirty="0" err="1"/>
              <a:t>Theory</a:t>
            </a:r>
            <a:r>
              <a:rPr lang="nb-NO" dirty="0"/>
              <a:t> and Part II: </a:t>
            </a:r>
            <a:r>
              <a:rPr lang="nb-NO" dirty="0" err="1"/>
              <a:t>Benchmark</a:t>
            </a:r>
            <a:r>
              <a:rPr lang="nb-NO" dirty="0"/>
              <a:t> cases, met.no report 5/2012</a:t>
            </a:r>
          </a:p>
          <a:p>
            <a:r>
              <a:rPr lang="nb-NO" dirty="0"/>
              <a:t>A. R. Brodtkorb, T. R. Hagen. L. P. Røed, </a:t>
            </a:r>
            <a:r>
              <a:rPr lang="en-US" dirty="0"/>
              <a:t>One-Layer Shallow Water Models on the 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64162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Nonlinear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Nonlinear term</a:t>
            </a:r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: </a:t>
            </a:r>
            <a:r>
              <a:rPr lang="nb-NO" dirty="0" err="1"/>
              <a:t>should</a:t>
            </a:r>
            <a:r>
              <a:rPr lang="nb-NO" dirty="0"/>
              <a:t> be</a:t>
            </a:r>
          </a:p>
          <a:p>
            <a:r>
              <a:rPr lang="nb-NO" dirty="0"/>
              <a:t>H_j-1, k + eta_j-1, k</a:t>
            </a:r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1/5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2/5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3/5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4/5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/>
              <a:t>1-layer model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5/5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N^x</a:t>
            </a:r>
            <a:r>
              <a:rPr lang="nb-NO" dirty="0"/>
              <a:t> 1/1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Pressure</a:t>
            </a:r>
            <a:r>
              <a:rPr lang="nb-NO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 1/2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Wrong</a:t>
            </a:r>
            <a:r>
              <a:rPr lang="nb-NO" dirty="0"/>
              <a:t>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term!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Should</a:t>
            </a:r>
            <a:r>
              <a:rPr lang="nb-NO" dirty="0"/>
              <a:t> not P hat </a:t>
            </a:r>
            <a:r>
              <a:rPr lang="nb-NO" dirty="0" err="1"/>
              <a:t>also</a:t>
            </a:r>
            <a:r>
              <a:rPr lang="nb-NO" dirty="0"/>
              <a:t> be dependent </a:t>
            </a:r>
            <a:r>
              <a:rPr lang="nb-NO" dirty="0" err="1"/>
              <a:t>on</a:t>
            </a:r>
            <a:r>
              <a:rPr lang="nb-NO" dirty="0"/>
              <a:t> g?</a:t>
            </a:r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 2/2</a:t>
            </a:r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Pressure</a:t>
            </a:r>
            <a:r>
              <a:rPr lang="nb-NO" dirty="0"/>
              <a:t> term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term is </a:t>
            </a:r>
            <a:r>
              <a:rPr lang="nb-NO" dirty="0" err="1"/>
              <a:t>correct</a:t>
            </a:r>
            <a:r>
              <a:rPr lang="nb-NO" dirty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Atmospheric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= </a:t>
            </a:r>
            <a:r>
              <a:rPr lang="nb-NO" dirty="0" err="1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Eddy </a:t>
            </a:r>
            <a:r>
              <a:rPr lang="nb-NO" dirty="0" err="1"/>
              <a:t>viscosity</a:t>
            </a:r>
            <a:r>
              <a:rPr lang="nb-NO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 is 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timestep</a:t>
            </a:r>
            <a:r>
              <a:rPr lang="nb-NO" dirty="0"/>
              <a:t> (n-1)!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 1/2</a:t>
            </a:r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 is 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timestep</a:t>
            </a:r>
            <a:r>
              <a:rPr lang="nb-NO" dirty="0"/>
              <a:t> (n-1)!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 2/2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Difference</a:t>
            </a:r>
            <a:r>
              <a:rPr lang="nb-NO" dirty="0"/>
              <a:t> from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sea</a:t>
            </a:r>
            <a:r>
              <a:rPr lang="nb-NO" dirty="0"/>
              <a:t> </a:t>
            </a:r>
            <a:r>
              <a:rPr lang="nb-NO" dirty="0" err="1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/>
              <a:t>2-layer non-linear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1 </a:t>
            </a:r>
            <a:r>
              <a:rPr lang="nb-NO" dirty="0" err="1"/>
              <a:t>layer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extendible</a:t>
            </a:r>
            <a:r>
              <a:rPr lang="nb-NO" dirty="0"/>
              <a:t> to more </a:t>
            </a:r>
            <a:r>
              <a:rPr lang="nb-NO" dirty="0" err="1"/>
              <a:t>layers</a:t>
            </a:r>
            <a:endParaRPr lang="nb-N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Ocean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modeled</a:t>
            </a:r>
            <a:r>
              <a:rPr lang="nb-NO" dirty="0"/>
              <a:t> as a </a:t>
            </a:r>
            <a:r>
              <a:rPr lang="nb-NO" dirty="0" err="1"/>
              <a:t>stratisfied</a:t>
            </a:r>
            <a:r>
              <a:rPr lang="nb-NO" dirty="0"/>
              <a:t> medium </a:t>
            </a:r>
            <a:r>
              <a:rPr lang="nb-NO" dirty="0" err="1"/>
              <a:t>with</a:t>
            </a:r>
            <a:r>
              <a:rPr lang="nb-NO" dirty="0"/>
              <a:t> multiple </a:t>
            </a:r>
            <a:r>
              <a:rPr lang="nb-NO" dirty="0" err="1"/>
              <a:t>homogeneous</a:t>
            </a:r>
            <a:r>
              <a:rPr lang="nb-NO" dirty="0"/>
              <a:t> </a:t>
            </a:r>
            <a:r>
              <a:rPr lang="nb-NO" dirty="0" err="1"/>
              <a:t>layers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Multiple </a:t>
            </a:r>
            <a:r>
              <a:rPr lang="nb-NO" dirty="0" err="1"/>
              <a:t>layers</a:t>
            </a:r>
            <a:r>
              <a:rPr lang="nb-NO" dirty="0"/>
              <a:t> </a:t>
            </a:r>
            <a:r>
              <a:rPr lang="nb-NO" dirty="0" err="1"/>
              <a:t>enables</a:t>
            </a:r>
            <a:r>
              <a:rPr lang="nb-NO" dirty="0"/>
              <a:t> </a:t>
            </a:r>
            <a:r>
              <a:rPr lang="nb-NO" dirty="0" err="1"/>
              <a:t>baroclinic</a:t>
            </a:r>
            <a:r>
              <a:rPr lang="nb-NO" dirty="0"/>
              <a:t> </a:t>
            </a:r>
            <a:r>
              <a:rPr lang="nb-NO" dirty="0" err="1"/>
              <a:t>response</a:t>
            </a:r>
            <a:r>
              <a:rPr lang="nb-NO" dirty="0"/>
              <a:t> from </a:t>
            </a:r>
            <a:r>
              <a:rPr lang="nb-NO" dirty="0" err="1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 1/1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Momentum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y-</a:t>
            </a:r>
            <a:r>
              <a:rPr lang="nb-NO" dirty="0" err="1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1/7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2/7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3/7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4/7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5/7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6/7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7/7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Momentum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x-</a:t>
            </a:r>
            <a:r>
              <a:rPr lang="nb-NO" dirty="0" err="1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Original 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 1/1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U 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2</a:t>
            </a:r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/>
          </a:p>
          <a:p>
            <a:r>
              <a:rPr lang="nb-NO" dirty="0"/>
              <a:t>Eta: (</a:t>
            </a:r>
            <a:r>
              <a:rPr lang="nb-NO" dirty="0" err="1"/>
              <a:t>nx</a:t>
            </a:r>
            <a:r>
              <a:rPr lang="nb-NO" dirty="0"/>
              <a:t>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</a:t>
            </a:r>
            <a:r>
              <a:rPr lang="nb-NO" dirty="0" err="1"/>
              <a:t>nx</a:t>
            </a:r>
            <a:r>
              <a:rPr lang="nb-NO" dirty="0"/>
              <a:t>)*(ny+1)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V 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3</a:t>
            </a:r>
          </a:p>
          <a:p>
            <a:r>
              <a:rPr lang="nb-NO" dirty="0" err="1"/>
              <a:t>Block_height</a:t>
            </a:r>
            <a:r>
              <a:rPr lang="nb-NO" dirty="0"/>
              <a:t> = 2</a:t>
            </a:r>
          </a:p>
          <a:p>
            <a:endParaRPr lang="nb-NO" dirty="0"/>
          </a:p>
          <a:p>
            <a:r>
              <a:rPr lang="nb-NO" dirty="0"/>
              <a:t>Eta: (nx+2)*(ny)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(nx+2)*(ny+1)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- 	</a:t>
            </a:r>
            <a:r>
              <a:rPr lang="nb-NO" dirty="0" err="1"/>
              <a:t>nx</a:t>
            </a:r>
            <a:r>
              <a:rPr lang="nb-NO" dirty="0"/>
              <a:t> * ny</a:t>
            </a:r>
          </a:p>
          <a:p>
            <a:r>
              <a:rPr lang="nb-NO" dirty="0"/>
              <a:t>U: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except</a:t>
            </a:r>
            <a:r>
              <a:rPr lang="nb-NO" dirty="0"/>
              <a:t> last </a:t>
            </a:r>
            <a:r>
              <a:rPr lang="nb-NO" dirty="0" err="1"/>
              <a:t>column</a:t>
            </a:r>
            <a:r>
              <a:rPr lang="nb-NO" dirty="0"/>
              <a:t> - 	(nx-1) * ny</a:t>
            </a:r>
          </a:p>
          <a:p>
            <a:r>
              <a:rPr lang="nb-NO" dirty="0"/>
              <a:t>V: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except</a:t>
            </a:r>
            <a:r>
              <a:rPr lang="nb-NO" dirty="0"/>
              <a:t> last </a:t>
            </a:r>
            <a:r>
              <a:rPr lang="nb-NO" dirty="0" err="1"/>
              <a:t>row</a:t>
            </a:r>
            <a:r>
              <a:rPr lang="nb-NO" dirty="0"/>
              <a:t> - 	</a:t>
            </a:r>
            <a:r>
              <a:rPr lang="nb-NO" dirty="0" err="1"/>
              <a:t>nx</a:t>
            </a:r>
            <a:r>
              <a:rPr lang="nb-NO" dirty="0"/>
              <a:t> * (ny-1)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Eta: (nx+2)*(ny+2)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(nx+2)*(nx+1)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538665"/>
            <a:ext cx="10515600" cy="1500188"/>
          </a:xfrm>
        </p:spPr>
        <p:txBody>
          <a:bodyPr>
            <a:normAutofit/>
          </a:bodyPr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cell</a:t>
            </a:r>
            <a:r>
              <a:rPr lang="nb-NO" dirty="0"/>
              <a:t>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038853"/>
            <a:ext cx="10515600" cy="405079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3600" dirty="0"/>
              <a:t>Optimizing </a:t>
            </a:r>
            <a:r>
              <a:rPr lang="nb-NO" sz="3600" dirty="0" err="1"/>
              <a:t>computational</a:t>
            </a:r>
            <a:r>
              <a:rPr lang="nb-NO" sz="3600" dirty="0"/>
              <a:t> </a:t>
            </a:r>
            <a:r>
              <a:rPr lang="nb-NO" sz="3600" dirty="0" err="1"/>
              <a:t>performance</a:t>
            </a:r>
            <a:endParaRPr lang="nb-NO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b-NO" sz="3200" dirty="0" err="1"/>
              <a:t>Requires</a:t>
            </a:r>
            <a:r>
              <a:rPr lang="nb-NO" sz="3200" dirty="0"/>
              <a:t> more </a:t>
            </a:r>
            <a:r>
              <a:rPr lang="nb-NO" sz="3200" dirty="0" err="1"/>
              <a:t>ghost</a:t>
            </a:r>
            <a:r>
              <a:rPr lang="nb-NO" sz="3200" dirty="0"/>
              <a:t> </a:t>
            </a:r>
            <a:r>
              <a:rPr lang="nb-NO" sz="3200" dirty="0" err="1"/>
              <a:t>cells</a:t>
            </a:r>
            <a:r>
              <a:rPr lang="nb-NO" sz="3200" dirty="0"/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b-NO" sz="3200" dirty="0" err="1"/>
              <a:t>Results</a:t>
            </a:r>
            <a:r>
              <a:rPr lang="nb-NO" sz="3200" dirty="0"/>
              <a:t> in </a:t>
            </a:r>
            <a:r>
              <a:rPr lang="nb-NO" sz="3200" dirty="0" err="1"/>
              <a:t>new</a:t>
            </a:r>
            <a:r>
              <a:rPr lang="nb-NO" sz="3200" dirty="0"/>
              <a:t> </a:t>
            </a:r>
            <a:r>
              <a:rPr lang="nb-NO" sz="3200" dirty="0" err="1"/>
              <a:t>cell</a:t>
            </a:r>
            <a:r>
              <a:rPr lang="nb-NO" sz="3200" dirty="0"/>
              <a:t> </a:t>
            </a:r>
            <a:r>
              <a:rPr lang="nb-NO" sz="3200" dirty="0" err="1"/>
              <a:t>notation</a:t>
            </a:r>
            <a:endParaRPr lang="nb-NO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3600" dirty="0" err="1"/>
              <a:t>Investigate</a:t>
            </a:r>
            <a:r>
              <a:rPr lang="nb-NO" sz="3600" dirty="0"/>
              <a:t> in terms </a:t>
            </a:r>
            <a:r>
              <a:rPr lang="nb-NO" sz="3600" dirty="0" err="1"/>
              <a:t>of</a:t>
            </a:r>
            <a:r>
              <a:rPr lang="nb-NO" sz="3600" dirty="0"/>
              <a:t> </a:t>
            </a:r>
            <a:r>
              <a:rPr lang="nb-NO" sz="3600" dirty="0" err="1"/>
              <a:t>required</a:t>
            </a:r>
            <a:r>
              <a:rPr lang="nb-NO" sz="3600" dirty="0"/>
              <a:t> </a:t>
            </a:r>
            <a:r>
              <a:rPr lang="nb-NO" sz="3600" dirty="0" err="1"/>
              <a:t>shared</a:t>
            </a:r>
            <a:r>
              <a:rPr lang="nb-NO" sz="3600" dirty="0"/>
              <a:t> </a:t>
            </a:r>
            <a:r>
              <a:rPr lang="nb-NO" sz="3600" dirty="0" err="1"/>
              <a:t>memory</a:t>
            </a:r>
            <a:endParaRPr lang="nb-N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3600" dirty="0"/>
              <a:t>Goal: </a:t>
            </a:r>
            <a:r>
              <a:rPr lang="nb-NO" sz="3600" dirty="0" err="1"/>
              <a:t>Each</a:t>
            </a:r>
            <a:r>
              <a:rPr lang="nb-NO" sz="3600" dirty="0"/>
              <a:t> </a:t>
            </a:r>
            <a:r>
              <a:rPr lang="nb-NO" sz="3600" dirty="0" err="1"/>
              <a:t>thread</a:t>
            </a:r>
            <a:r>
              <a:rPr lang="nb-NO" sz="3600" dirty="0"/>
              <a:t> </a:t>
            </a:r>
            <a:r>
              <a:rPr lang="nb-NO" sz="3600" dirty="0" err="1"/>
              <a:t>should</a:t>
            </a:r>
            <a:r>
              <a:rPr lang="nb-NO" sz="3600" dirty="0"/>
              <a:t> </a:t>
            </a:r>
            <a:r>
              <a:rPr lang="nb-NO" sz="3600" dirty="0" err="1"/>
              <a:t>write</a:t>
            </a:r>
            <a:r>
              <a:rPr lang="nb-NO" sz="3600" dirty="0"/>
              <a:t> </a:t>
            </a:r>
            <a:r>
              <a:rPr lang="nb-NO" sz="3600" dirty="0" err="1"/>
              <a:t>one</a:t>
            </a:r>
            <a:r>
              <a:rPr lang="nb-NO" sz="3600" dirty="0"/>
              <a:t> </a:t>
            </a:r>
            <a:r>
              <a:rPr lang="nb-NO" sz="3600" dirty="0" err="1"/>
              <a:t>value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eta, U and 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3600" dirty="0"/>
              <a:t>Global </a:t>
            </a:r>
            <a:r>
              <a:rPr lang="nb-NO" sz="3600" dirty="0" err="1"/>
              <a:t>ghost</a:t>
            </a:r>
            <a:r>
              <a:rPr lang="nb-NO" sz="3600" dirty="0"/>
              <a:t> </a:t>
            </a:r>
            <a:r>
              <a:rPr lang="nb-NO" sz="3600" dirty="0" err="1"/>
              <a:t>cells</a:t>
            </a:r>
            <a:r>
              <a:rPr lang="nb-NO" sz="3600" dirty="0"/>
              <a:t> </a:t>
            </a:r>
            <a:r>
              <a:rPr lang="nb-NO" sz="3600" dirty="0" err="1"/>
              <a:t>determined</a:t>
            </a:r>
            <a:r>
              <a:rPr lang="nb-NO" sz="3600" dirty="0"/>
              <a:t> by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requirement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</a:t>
            </a:r>
            <a:r>
              <a:rPr lang="nb-NO" sz="3600" dirty="0" err="1"/>
              <a:t>shared</a:t>
            </a:r>
            <a:r>
              <a:rPr lang="nb-NO" sz="3600" dirty="0"/>
              <a:t> </a:t>
            </a:r>
            <a:r>
              <a:rPr lang="nb-NO" sz="3600" dirty="0" err="1"/>
              <a:t>memory</a:t>
            </a:r>
            <a:r>
              <a:rPr lang="nb-NO" sz="3600" dirty="0"/>
              <a:t> </a:t>
            </a:r>
            <a:r>
              <a:rPr lang="nb-NO" sz="3600" dirty="0" err="1"/>
              <a:t>ghost</a:t>
            </a:r>
            <a:r>
              <a:rPr lang="nb-NO" sz="3600" dirty="0"/>
              <a:t> </a:t>
            </a:r>
            <a:r>
              <a:rPr lang="nb-NO" sz="3600" dirty="0" err="1"/>
              <a:t>cells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1076094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D8B-1DB2-4DBF-94FC-618030AA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linear </a:t>
            </a:r>
            <a:r>
              <a:rPr lang="nb-NO" dirty="0" err="1"/>
              <a:t>scheme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EC2FCF-A353-40CE-987E-CA7F0DB9B5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EC2FCF-A353-40CE-987E-CA7F0DB9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569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210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07062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pPr/>
                <a:r>
                  <a:rPr lang="nb-NO" dirty="0"/>
                  <a:t>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070626" cy="1477328"/>
              </a:xfrm>
              <a:prstGeom prst="rect">
                <a:avLst/>
              </a:prstGeom>
              <a:blipFill>
                <a:blip r:embed="rId3"/>
                <a:stretch>
                  <a:fillRect l="-1789" b="-57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232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07062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nb-NO" dirty="0"/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070626" cy="1754326"/>
              </a:xfrm>
              <a:prstGeom prst="rect">
                <a:avLst/>
              </a:prstGeom>
              <a:blipFill>
                <a:blip r:embed="rId3"/>
                <a:stretch>
                  <a:fillRect l="-1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28575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07062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/>
                <a:endParaRPr lang="nb-NO" dirty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070626" cy="1477328"/>
              </a:xfrm>
              <a:prstGeom prst="rect">
                <a:avLst/>
              </a:prstGeom>
              <a:blipFill>
                <a:blip r:embed="rId3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859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172116" y="1532913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69289" y="2233991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72116" y="2935069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69289" y="3636147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9289" y="4337225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9289" y="5038303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921983" y="3277498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20905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519827" y="3277498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18749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7671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583407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0" name="Group 119"/>
          <p:cNvGrpSpPr/>
          <p:nvPr/>
        </p:nvGrpSpPr>
        <p:grpSpPr>
          <a:xfrm>
            <a:off x="1427587" y="5218365"/>
            <a:ext cx="3195766" cy="307812"/>
            <a:chOff x="1427587" y="5218365"/>
            <a:chExt cx="3195766" cy="307812"/>
          </a:xfrm>
        </p:grpSpPr>
        <p:sp>
          <p:nvSpPr>
            <p:cNvPr id="129" name="TextBox 128"/>
            <p:cNvSpPr txBox="1"/>
            <p:nvPr/>
          </p:nvSpPr>
          <p:spPr>
            <a:xfrm>
              <a:off x="1427587" y="521840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j-2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28665" y="521840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j-1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14989" y="5218365"/>
              <a:ext cx="40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j+1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14266" y="5218365"/>
              <a:ext cx="40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j+2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08837" y="5218400"/>
              <a:ext cx="227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1063" y="1730462"/>
            <a:ext cx="462685" cy="3116338"/>
            <a:chOff x="701063" y="1730462"/>
            <a:chExt cx="462685" cy="3116338"/>
          </a:xfrm>
        </p:grpSpPr>
        <p:sp>
          <p:nvSpPr>
            <p:cNvPr id="134" name="TextBox 133"/>
            <p:cNvSpPr txBox="1"/>
            <p:nvPr/>
          </p:nvSpPr>
          <p:spPr>
            <a:xfrm>
              <a:off x="783362" y="313116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1063" y="2432706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16190" y="1730462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6148" y="4539023"/>
              <a:ext cx="41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5029" y="3829632"/>
              <a:ext cx="41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67963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two</a:t>
                </a:r>
                <a:r>
                  <a:rPr lang="nb-NO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679630" cy="1477328"/>
              </a:xfrm>
              <a:prstGeom prst="rect">
                <a:avLst/>
              </a:prstGeom>
              <a:blipFill>
                <a:blip r:embed="rId3"/>
                <a:stretch>
                  <a:fillRect l="-1493" b="-57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Rounded Rectangle 120">
            <a:extLst>
              <a:ext uri="{FF2B5EF4-FFF2-40B4-BE49-F238E27FC236}">
                <a16:creationId xmlns:a16="http://schemas.microsoft.com/office/drawing/2014/main" id="{9286DDEF-90F3-42E2-9AB4-F1D5BC43AD83}"/>
              </a:ext>
            </a:extLst>
          </p:cNvPr>
          <p:cNvSpPr/>
          <p:nvPr/>
        </p:nvSpPr>
        <p:spPr>
          <a:xfrm>
            <a:off x="2468677" y="3094288"/>
            <a:ext cx="1063221" cy="1786976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8669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679630" cy="1519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/>
                <a:endParaRPr lang="nb-NO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679630" cy="1519070"/>
              </a:xfrm>
              <a:prstGeom prst="rect">
                <a:avLst/>
              </a:prstGeom>
              <a:blipFill>
                <a:blip r:embed="rId3"/>
                <a:stretch>
                  <a:fillRect b="-28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Rounded Rectangle 120">
            <a:extLst>
              <a:ext uri="{FF2B5EF4-FFF2-40B4-BE49-F238E27FC236}">
                <a16:creationId xmlns:a16="http://schemas.microsoft.com/office/drawing/2014/main" id="{9286DDEF-90F3-42E2-9AB4-F1D5BC43AD83}"/>
              </a:ext>
            </a:extLst>
          </p:cNvPr>
          <p:cNvSpPr/>
          <p:nvPr/>
        </p:nvSpPr>
        <p:spPr>
          <a:xfrm>
            <a:off x="2468677" y="3094288"/>
            <a:ext cx="1063221" cy="1786976"/>
          </a:xfrm>
          <a:prstGeom prst="round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3398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679630" cy="1519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six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679630" cy="1519070"/>
              </a:xfrm>
              <a:prstGeom prst="rect">
                <a:avLst/>
              </a:prstGeom>
              <a:blipFill>
                <a:blip r:embed="rId3"/>
                <a:stretch>
                  <a:fillRect l="-1493" b="-28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Rounded Rectangle 120">
            <a:extLst>
              <a:ext uri="{FF2B5EF4-FFF2-40B4-BE49-F238E27FC236}">
                <a16:creationId xmlns:a16="http://schemas.microsoft.com/office/drawing/2014/main" id="{9286DDEF-90F3-42E2-9AB4-F1D5BC43AD83}"/>
              </a:ext>
            </a:extLst>
          </p:cNvPr>
          <p:cNvSpPr/>
          <p:nvPr/>
        </p:nvSpPr>
        <p:spPr>
          <a:xfrm>
            <a:off x="2468677" y="3094288"/>
            <a:ext cx="1063221" cy="1786976"/>
          </a:xfrm>
          <a:prstGeom prst="round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2" name="Rounded Rectangle 120">
            <a:extLst>
              <a:ext uri="{FF2B5EF4-FFF2-40B4-BE49-F238E27FC236}">
                <a16:creationId xmlns:a16="http://schemas.microsoft.com/office/drawing/2014/main" id="{70783931-409C-4751-A745-F8817F2413D3}"/>
              </a:ext>
            </a:extLst>
          </p:cNvPr>
          <p:cNvSpPr/>
          <p:nvPr/>
        </p:nvSpPr>
        <p:spPr>
          <a:xfrm>
            <a:off x="2116783" y="2772227"/>
            <a:ext cx="1789345" cy="2462451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927C654-38B2-4D75-8ACB-C13C77535B22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800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499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calculated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499257"/>
              </a:xfrm>
              <a:prstGeom prst="rect">
                <a:avLst/>
              </a:prstGeom>
              <a:blipFill>
                <a:blip r:embed="rId3"/>
                <a:stretch>
                  <a:fillRect b="-447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952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776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776255"/>
              </a:xfrm>
              <a:prstGeom prst="rect">
                <a:avLst/>
              </a:prstGeom>
              <a:blipFill>
                <a:blip r:embed="rId3"/>
                <a:stretch>
                  <a:fillRect l="-1461" b="-48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65692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776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endParaRPr lang="nb-NO" dirty="0"/>
              </a:p>
              <a:p>
                <a:r>
                  <a:rPr lang="nb-NO" dirty="0"/>
                  <a:t>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776255"/>
              </a:xfrm>
              <a:prstGeom prst="rect">
                <a:avLst/>
              </a:prstGeom>
              <a:blipFill>
                <a:blip r:embed="rId3"/>
                <a:stretch>
                  <a:fillRect l="-1461" b="-37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9346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2053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2053254"/>
              </a:xfrm>
              <a:prstGeom prst="rect">
                <a:avLst/>
              </a:prstGeom>
              <a:blipFill>
                <a:blip r:embed="rId3"/>
                <a:stretch>
                  <a:fillRect l="-1461" b="-385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699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2053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,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2053254"/>
              </a:xfrm>
              <a:prstGeom prst="rect">
                <a:avLst/>
              </a:prstGeom>
              <a:blipFill>
                <a:blip r:embed="rId3"/>
                <a:stretch>
                  <a:fillRect b="-29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26994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2330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r>
                  <a:rPr lang="nb-NO" b="0" dirty="0"/>
                  <a:t>Data </a:t>
                </a:r>
                <a:r>
                  <a:rPr lang="nb-NO" b="0" dirty="0" err="1"/>
                  <a:t>dependency</a:t>
                </a:r>
                <a:r>
                  <a:rPr lang="nb-NO" b="0" dirty="0"/>
                  <a:t> for </a:t>
                </a:r>
                <a:r>
                  <a:rPr lang="nb-NO" b="0" dirty="0" err="1"/>
                  <a:t>the</a:t>
                </a:r>
                <a:r>
                  <a:rPr lang="nb-NO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,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,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2330253"/>
              </a:xfrm>
              <a:prstGeom prst="rect">
                <a:avLst/>
              </a:prstGeom>
              <a:blipFill>
                <a:blip r:embed="rId3"/>
                <a:stretch>
                  <a:fillRect l="-1461" b="-340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33011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ounded Rectangle 120">
                <a:extLst>
                  <a:ext uri="{FF2B5EF4-FFF2-40B4-BE49-F238E27FC236}">
                    <a16:creationId xmlns:a16="http://schemas.microsoft.com/office/drawing/2014/main" id="{2B028E3D-0AAE-4BE6-9FF9-2C3CB2D2CB41}"/>
                  </a:ext>
                </a:extLst>
              </p:cNvPr>
              <p:cNvSpPr/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points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read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Rounded Rectangle 120">
                <a:extLst>
                  <a:ext uri="{FF2B5EF4-FFF2-40B4-BE49-F238E27FC236}">
                    <a16:creationId xmlns:a16="http://schemas.microsoft.com/office/drawing/2014/main" id="{2B028E3D-0AAE-4BE6-9FF9-2C3CB2D2C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2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0E824-C083-4111-88ED-9CA5B5FBF375}"/>
              </a:ext>
            </a:extLst>
          </p:cNvPr>
          <p:cNvGrpSpPr/>
          <p:nvPr/>
        </p:nvGrpSpPr>
        <p:grpSpPr>
          <a:xfrm>
            <a:off x="1358780" y="1984443"/>
            <a:ext cx="6744360" cy="2928025"/>
            <a:chOff x="1358780" y="1984443"/>
            <a:chExt cx="6744360" cy="29280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5AD906-D3A6-4FEA-BA02-8813509F05FC}"/>
                </a:ext>
              </a:extLst>
            </p:cNvPr>
            <p:cNvSpPr/>
            <p:nvPr/>
          </p:nvSpPr>
          <p:spPr>
            <a:xfrm>
              <a:off x="1358780" y="1984443"/>
              <a:ext cx="6744360" cy="292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C41FD3-0389-4A07-B1A5-73C1B7B8BD6D}"/>
                </a:ext>
              </a:extLst>
            </p:cNvPr>
            <p:cNvGrpSpPr/>
            <p:nvPr/>
          </p:nvGrpSpPr>
          <p:grpSpPr>
            <a:xfrm>
              <a:off x="1440366" y="2072779"/>
              <a:ext cx="6579477" cy="2753004"/>
              <a:chOff x="1440366" y="2072779"/>
              <a:chExt cx="6579477" cy="275300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6511" y="2608105"/>
                <a:ext cx="3373332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620315" y="2678719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167" y="316120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607599" y="3679976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3" t="17540" r="17971" b="16279"/>
              <a:stretch/>
            </p:blipFill>
            <p:spPr>
              <a:xfrm>
                <a:off x="1801408" y="2078013"/>
                <a:ext cx="2412858" cy="2461010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1777784" y="4517971"/>
                <a:ext cx="2496489" cy="307812"/>
                <a:chOff x="1427587" y="5218365"/>
                <a:chExt cx="2496489" cy="30781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7EE1725-0183-4820-9F0B-CFFA0F00DEE3}"/>
                    </a:ext>
                  </a:extLst>
                </p:cNvPr>
                <p:cNvSpPr txBox="1"/>
                <p:nvPr/>
              </p:nvSpPr>
              <p:spPr>
                <a:xfrm>
                  <a:off x="1427587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j-2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1440366" y="2072779"/>
                <a:ext cx="447558" cy="2414094"/>
                <a:chOff x="701063" y="2432706"/>
                <a:chExt cx="447558" cy="24140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96A093-7CA4-4905-827B-3C77A3F7628E}"/>
                    </a:ext>
                  </a:extLst>
                </p:cNvPr>
                <p:cNvSpPr txBox="1"/>
                <p:nvPr/>
              </p:nvSpPr>
              <p:spPr>
                <a:xfrm>
                  <a:off x="716148" y="4539023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k-2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18231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3" name="Rounded Rectangle 120">
            <a:extLst>
              <a:ext uri="{FF2B5EF4-FFF2-40B4-BE49-F238E27FC236}">
                <a16:creationId xmlns:a16="http://schemas.microsoft.com/office/drawing/2014/main" id="{4C0273A8-4B0D-4220-A4BB-D241ABA41255}"/>
              </a:ext>
            </a:extLst>
          </p:cNvPr>
          <p:cNvSpPr/>
          <p:nvPr/>
        </p:nvSpPr>
        <p:spPr>
          <a:xfrm>
            <a:off x="1822611" y="2387635"/>
            <a:ext cx="2780345" cy="2830996"/>
          </a:xfrm>
          <a:prstGeom prst="roundRect">
            <a:avLst>
              <a:gd name="adj" fmla="val 7128"/>
            </a:avLst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ounded Rectangle 120">
                <a:extLst>
                  <a:ext uri="{FF2B5EF4-FFF2-40B4-BE49-F238E27FC236}">
                    <a16:creationId xmlns:a16="http://schemas.microsoft.com/office/drawing/2014/main" id="{881E7538-2152-4E39-87C7-3CAC8936D498}"/>
                  </a:ext>
                </a:extLst>
              </p:cNvPr>
              <p:cNvSpPr/>
              <p:nvPr/>
            </p:nvSpPr>
            <p:spPr>
              <a:xfrm>
                <a:off x="6240639" y="4480245"/>
                <a:ext cx="4890033" cy="722212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points </a:t>
                </a:r>
                <a:r>
                  <a:rPr lang="nb-NO" dirty="0" err="1">
                    <a:solidFill>
                      <a:schemeClr val="tx1"/>
                    </a:solidFill>
                  </a:rPr>
                  <a:t>written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ounded Rectangle 120">
                <a:extLst>
                  <a:ext uri="{FF2B5EF4-FFF2-40B4-BE49-F238E27FC236}">
                    <a16:creationId xmlns:a16="http://schemas.microsoft.com/office/drawing/2014/main" id="{881E7538-2152-4E39-87C7-3CAC8936D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39" y="4480245"/>
                <a:ext cx="4890033" cy="722212"/>
              </a:xfrm>
              <a:prstGeom prst="roundRect">
                <a:avLst>
                  <a:gd name="adj" fmla="val 7128"/>
                </a:avLst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ounded Rectangle 120">
                <a:extLst>
                  <a:ext uri="{FF2B5EF4-FFF2-40B4-BE49-F238E27FC236}">
                    <a16:creationId xmlns:a16="http://schemas.microsoft.com/office/drawing/2014/main" id="{864E3E8F-D1FD-469E-B7F6-74F5621D4325}"/>
                  </a:ext>
                </a:extLst>
              </p:cNvPr>
              <p:cNvSpPr/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points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read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5" name="Rounded Rectangle 120">
                <a:extLst>
                  <a:ext uri="{FF2B5EF4-FFF2-40B4-BE49-F238E27FC236}">
                    <a16:creationId xmlns:a16="http://schemas.microsoft.com/office/drawing/2014/main" id="{864E3E8F-D1FD-469E-B7F6-74F5621D4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blipFill>
                <a:blip r:embed="rId5"/>
                <a:stretch>
                  <a:fillRect/>
                </a:stretch>
              </a:blipFill>
              <a:ln w="476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206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3" name="Rounded Rectangle 120">
            <a:extLst>
              <a:ext uri="{FF2B5EF4-FFF2-40B4-BE49-F238E27FC236}">
                <a16:creationId xmlns:a16="http://schemas.microsoft.com/office/drawing/2014/main" id="{4C0273A8-4B0D-4220-A4BB-D241ABA41255}"/>
              </a:ext>
            </a:extLst>
          </p:cNvPr>
          <p:cNvSpPr/>
          <p:nvPr/>
        </p:nvSpPr>
        <p:spPr>
          <a:xfrm>
            <a:off x="1822611" y="2387635"/>
            <a:ext cx="2780345" cy="2830996"/>
          </a:xfrm>
          <a:prstGeom prst="roundRect">
            <a:avLst>
              <a:gd name="adj" fmla="val 7128"/>
            </a:avLst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ACC62AC-54F6-4FA4-8B1C-F7C1BFE8EBAD}"/>
              </a:ext>
            </a:extLst>
          </p:cNvPr>
          <p:cNvGrpSpPr/>
          <p:nvPr/>
        </p:nvGrpSpPr>
        <p:grpSpPr>
          <a:xfrm>
            <a:off x="1494144" y="6014900"/>
            <a:ext cx="3119430" cy="307812"/>
            <a:chOff x="1476479" y="5218365"/>
            <a:chExt cx="3119430" cy="3078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01C999-3B27-46C8-803C-19C3F36872E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52760E1-7452-47BC-AA7B-9B4F6E8F6DAA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D53738-318B-4E33-9CED-79B84B386A8D}"/>
                </a:ext>
              </a:extLst>
            </p:cNvPr>
            <p:cNvSpPr txBox="1"/>
            <p:nvPr/>
          </p:nvSpPr>
          <p:spPr>
            <a:xfrm>
              <a:off x="3429423" y="5218365"/>
              <a:ext cx="58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r>
                <a:rPr lang="nb-NO" sz="1400" dirty="0"/>
                <a:t> - 1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C9FD535-B81B-4982-AC88-AB85E0C81187}"/>
                </a:ext>
              </a:extLst>
            </p:cNvPr>
            <p:cNvSpPr txBox="1"/>
            <p:nvPr/>
          </p:nvSpPr>
          <p:spPr>
            <a:xfrm>
              <a:off x="4241709" y="5218365"/>
              <a:ext cx="354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endParaRPr lang="nb-NO" sz="14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6B52642-EED1-4C5A-816B-D2D3261F99A2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C88A86-87FF-453B-8036-BAFE1A5F4E40}"/>
              </a:ext>
            </a:extLst>
          </p:cNvPr>
          <p:cNvGrpSpPr/>
          <p:nvPr/>
        </p:nvGrpSpPr>
        <p:grpSpPr>
          <a:xfrm>
            <a:off x="863088" y="2434888"/>
            <a:ext cx="360099" cy="3116338"/>
            <a:chOff x="845423" y="1638353"/>
            <a:chExt cx="360099" cy="311633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EFD9524-55B4-4B95-AD99-6276CC52064B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0C30810-D722-4D13-B860-410F698E8442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7CA8AAC-6F56-4E48-A3B8-F6056659D104}"/>
                </a:ext>
              </a:extLst>
            </p:cNvPr>
            <p:cNvSpPr txBox="1"/>
            <p:nvPr/>
          </p:nvSpPr>
          <p:spPr>
            <a:xfrm>
              <a:off x="845423" y="1638353"/>
              <a:ext cx="360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by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492C0DB-8C18-4C83-A41B-000B2D33F1B2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FFA8E7-5426-415E-99E1-D4BF9BB187CC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8D972EC-FFA3-497D-AA19-ADE32F999719}"/>
              </a:ext>
            </a:extLst>
          </p:cNvPr>
          <p:cNvSpPr txBox="1"/>
          <p:nvPr/>
        </p:nvSpPr>
        <p:spPr>
          <a:xfrm>
            <a:off x="744858" y="1692031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A27372-E0BD-484D-A5BE-55D20443EB5D}"/>
              </a:ext>
            </a:extLst>
          </p:cNvPr>
          <p:cNvSpPr txBox="1"/>
          <p:nvPr/>
        </p:nvSpPr>
        <p:spPr>
          <a:xfrm>
            <a:off x="4805311" y="6011420"/>
            <a:ext cx="61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bx</a:t>
            </a:r>
            <a:r>
              <a:rPr lang="nb-NO" sz="1400" dirty="0"/>
              <a:t> + 1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1207A14-7AEB-430F-BEF2-18FEE15CFD4F}"/>
              </a:ext>
            </a:extLst>
          </p:cNvPr>
          <p:cNvGrpSpPr/>
          <p:nvPr/>
        </p:nvGrpSpPr>
        <p:grpSpPr>
          <a:xfrm>
            <a:off x="1805205" y="6253523"/>
            <a:ext cx="3119430" cy="307812"/>
            <a:chOff x="1476479" y="5218365"/>
            <a:chExt cx="3119430" cy="307812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29CBD09-CE95-4D49-A5FC-8C6E4A73B240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49DE105-F2B2-486E-AC2A-9FEF11397963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9ACBD11-FA6D-4C74-AB37-367809E705B5}"/>
                </a:ext>
              </a:extLst>
            </p:cNvPr>
            <p:cNvSpPr txBox="1"/>
            <p:nvPr/>
          </p:nvSpPr>
          <p:spPr>
            <a:xfrm>
              <a:off x="3429423" y="5218365"/>
              <a:ext cx="58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r>
                <a:rPr lang="nb-NO" sz="1400" dirty="0"/>
                <a:t> - 1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770FBAA-7779-470B-A437-50E8A42DEE17}"/>
                </a:ext>
              </a:extLst>
            </p:cNvPr>
            <p:cNvSpPr txBox="1"/>
            <p:nvPr/>
          </p:nvSpPr>
          <p:spPr>
            <a:xfrm>
              <a:off x="4241709" y="5218365"/>
              <a:ext cx="354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endParaRPr lang="nb-NO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A3268-969E-4030-A131-34ABEF252350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2349D99-CF48-44A7-9020-F356DA1679A9}"/>
              </a:ext>
            </a:extLst>
          </p:cNvPr>
          <p:cNvGrpSpPr/>
          <p:nvPr/>
        </p:nvGrpSpPr>
        <p:grpSpPr>
          <a:xfrm>
            <a:off x="521853" y="2802593"/>
            <a:ext cx="360099" cy="3116338"/>
            <a:chOff x="845423" y="1638353"/>
            <a:chExt cx="360099" cy="311633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567104F-9E3E-44F3-9480-8D482978B786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50A0D9-AD7E-4AF9-889E-FEBEFCDB7975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0998439-5525-4B39-8F95-2452BD2CA4AE}"/>
                </a:ext>
              </a:extLst>
            </p:cNvPr>
            <p:cNvSpPr txBox="1"/>
            <p:nvPr/>
          </p:nvSpPr>
          <p:spPr>
            <a:xfrm>
              <a:off x="845423" y="1638353"/>
              <a:ext cx="360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by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25140E4-F496-4C7D-B65C-C34ACE102B81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85C28E-5F31-4122-B4EE-A39E43A3B108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015D0DA-07E4-47BC-9910-DCA0D0D6B35D}"/>
              </a:ext>
            </a:extLst>
          </p:cNvPr>
          <p:cNvSpPr txBox="1"/>
          <p:nvPr/>
        </p:nvSpPr>
        <p:spPr>
          <a:xfrm>
            <a:off x="403623" y="2059736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223D14-AB7D-432F-AC75-86EB14937EBF}"/>
              </a:ext>
            </a:extLst>
          </p:cNvPr>
          <p:cNvSpPr txBox="1"/>
          <p:nvPr/>
        </p:nvSpPr>
        <p:spPr>
          <a:xfrm>
            <a:off x="406899" y="1360008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ounded Rectangle 120">
                <a:extLst>
                  <a:ext uri="{FF2B5EF4-FFF2-40B4-BE49-F238E27FC236}">
                    <a16:creationId xmlns:a16="http://schemas.microsoft.com/office/drawing/2014/main" id="{997EDD3C-289B-4040-A089-B3AE11C71351}"/>
                  </a:ext>
                </a:extLst>
              </p:cNvPr>
              <p:cNvSpPr/>
              <p:nvPr/>
            </p:nvSpPr>
            <p:spPr>
              <a:xfrm>
                <a:off x="6240639" y="4480245"/>
                <a:ext cx="4890033" cy="722212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points </a:t>
                </a:r>
                <a:r>
                  <a:rPr lang="nb-NO" dirty="0" err="1">
                    <a:solidFill>
                      <a:schemeClr val="tx1"/>
                    </a:solidFill>
                  </a:rPr>
                  <a:t>written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7" name="Rounded Rectangle 120">
                <a:extLst>
                  <a:ext uri="{FF2B5EF4-FFF2-40B4-BE49-F238E27FC236}">
                    <a16:creationId xmlns:a16="http://schemas.microsoft.com/office/drawing/2014/main" id="{997EDD3C-289B-4040-A089-B3AE11C7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39" y="4480245"/>
                <a:ext cx="4890033" cy="722212"/>
              </a:xfrm>
              <a:prstGeom prst="roundRect">
                <a:avLst>
                  <a:gd name="adj" fmla="val 7128"/>
                </a:avLst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ounded Rectangle 120">
                <a:extLst>
                  <a:ext uri="{FF2B5EF4-FFF2-40B4-BE49-F238E27FC236}">
                    <a16:creationId xmlns:a16="http://schemas.microsoft.com/office/drawing/2014/main" id="{CC84DF73-7280-4307-B214-B6DDC85C1E05}"/>
                  </a:ext>
                </a:extLst>
              </p:cNvPr>
              <p:cNvSpPr/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points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read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8" name="Rounded Rectangle 120">
                <a:extLst>
                  <a:ext uri="{FF2B5EF4-FFF2-40B4-BE49-F238E27FC236}">
                    <a16:creationId xmlns:a16="http://schemas.microsoft.com/office/drawing/2014/main" id="{CC84DF73-7280-4307-B214-B6DDC85C1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blipFill>
                <a:blip r:embed="rId5"/>
                <a:stretch>
                  <a:fillRect/>
                </a:stretch>
              </a:blipFill>
              <a:ln w="476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F82937A-E2B3-4F52-A7D1-B4B3C4084443}"/>
              </a:ext>
            </a:extLst>
          </p:cNvPr>
          <p:cNvSpPr txBox="1"/>
          <p:nvPr/>
        </p:nvSpPr>
        <p:spPr>
          <a:xfrm>
            <a:off x="5543713" y="6114212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thread</a:t>
            </a:r>
            <a:r>
              <a:rPr lang="nb-NO" dirty="0"/>
              <a:t> </a:t>
            </a:r>
            <a:r>
              <a:rPr lang="nb-NO" dirty="0" err="1"/>
              <a:t>indices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block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3867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133325"/>
                <a:ext cx="37584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133325"/>
                <a:ext cx="375849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3" name="Rounded Rectangle 120">
            <a:extLst>
              <a:ext uri="{FF2B5EF4-FFF2-40B4-BE49-F238E27FC236}">
                <a16:creationId xmlns:a16="http://schemas.microsoft.com/office/drawing/2014/main" id="{4C0273A8-4B0D-4220-A4BB-D241ABA41255}"/>
              </a:ext>
            </a:extLst>
          </p:cNvPr>
          <p:cNvSpPr/>
          <p:nvPr/>
        </p:nvSpPr>
        <p:spPr>
          <a:xfrm>
            <a:off x="1822611" y="2387635"/>
            <a:ext cx="2780345" cy="2830996"/>
          </a:xfrm>
          <a:prstGeom prst="roundRect">
            <a:avLst>
              <a:gd name="adj" fmla="val 7128"/>
            </a:avLst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ACC62AC-54F6-4FA4-8B1C-F7C1BFE8EBAD}"/>
              </a:ext>
            </a:extLst>
          </p:cNvPr>
          <p:cNvGrpSpPr/>
          <p:nvPr/>
        </p:nvGrpSpPr>
        <p:grpSpPr>
          <a:xfrm>
            <a:off x="1494144" y="6014900"/>
            <a:ext cx="3119430" cy="307812"/>
            <a:chOff x="1476479" y="5218365"/>
            <a:chExt cx="3119430" cy="3078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01C999-3B27-46C8-803C-19C3F36872E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52760E1-7452-47BC-AA7B-9B4F6E8F6DAA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D53738-318B-4E33-9CED-79B84B386A8D}"/>
                </a:ext>
              </a:extLst>
            </p:cNvPr>
            <p:cNvSpPr txBox="1"/>
            <p:nvPr/>
          </p:nvSpPr>
          <p:spPr>
            <a:xfrm>
              <a:off x="3429423" y="5218365"/>
              <a:ext cx="58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r>
                <a:rPr lang="nb-NO" sz="1400" dirty="0"/>
                <a:t> - 1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C9FD535-B81B-4982-AC88-AB85E0C81187}"/>
                </a:ext>
              </a:extLst>
            </p:cNvPr>
            <p:cNvSpPr txBox="1"/>
            <p:nvPr/>
          </p:nvSpPr>
          <p:spPr>
            <a:xfrm>
              <a:off x="4241709" y="5218365"/>
              <a:ext cx="354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endParaRPr lang="nb-NO" sz="14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6B52642-EED1-4C5A-816B-D2D3261F99A2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C88A86-87FF-453B-8036-BAFE1A5F4E40}"/>
              </a:ext>
            </a:extLst>
          </p:cNvPr>
          <p:cNvGrpSpPr/>
          <p:nvPr/>
        </p:nvGrpSpPr>
        <p:grpSpPr>
          <a:xfrm>
            <a:off x="863088" y="2434888"/>
            <a:ext cx="360099" cy="3116338"/>
            <a:chOff x="845423" y="1638353"/>
            <a:chExt cx="360099" cy="311633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EFD9524-55B4-4B95-AD99-6276CC52064B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0C30810-D722-4D13-B860-410F698E8442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7CA8AAC-6F56-4E48-A3B8-F6056659D104}"/>
                </a:ext>
              </a:extLst>
            </p:cNvPr>
            <p:cNvSpPr txBox="1"/>
            <p:nvPr/>
          </p:nvSpPr>
          <p:spPr>
            <a:xfrm>
              <a:off x="845423" y="1638353"/>
              <a:ext cx="360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by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492C0DB-8C18-4C83-A41B-000B2D33F1B2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FFA8E7-5426-415E-99E1-D4BF9BB187CC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8D972EC-FFA3-497D-AA19-ADE32F999719}"/>
              </a:ext>
            </a:extLst>
          </p:cNvPr>
          <p:cNvSpPr txBox="1"/>
          <p:nvPr/>
        </p:nvSpPr>
        <p:spPr>
          <a:xfrm>
            <a:off x="744858" y="1692031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A27372-E0BD-484D-A5BE-55D20443EB5D}"/>
              </a:ext>
            </a:extLst>
          </p:cNvPr>
          <p:cNvSpPr txBox="1"/>
          <p:nvPr/>
        </p:nvSpPr>
        <p:spPr>
          <a:xfrm>
            <a:off x="4805311" y="6011420"/>
            <a:ext cx="61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bx</a:t>
            </a:r>
            <a:r>
              <a:rPr lang="nb-NO" sz="1400" dirty="0"/>
              <a:t> + 1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1207A14-7AEB-430F-BEF2-18FEE15CFD4F}"/>
              </a:ext>
            </a:extLst>
          </p:cNvPr>
          <p:cNvGrpSpPr/>
          <p:nvPr/>
        </p:nvGrpSpPr>
        <p:grpSpPr>
          <a:xfrm>
            <a:off x="1805205" y="6253523"/>
            <a:ext cx="3119430" cy="307812"/>
            <a:chOff x="1476479" y="5218365"/>
            <a:chExt cx="3119430" cy="307812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29CBD09-CE95-4D49-A5FC-8C6E4A73B240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49DE105-F2B2-486E-AC2A-9FEF11397963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9ACBD11-FA6D-4C74-AB37-367809E705B5}"/>
                </a:ext>
              </a:extLst>
            </p:cNvPr>
            <p:cNvSpPr txBox="1"/>
            <p:nvPr/>
          </p:nvSpPr>
          <p:spPr>
            <a:xfrm>
              <a:off x="3429423" y="5218365"/>
              <a:ext cx="58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r>
                <a:rPr lang="nb-NO" sz="1400" dirty="0"/>
                <a:t> - 1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770FBAA-7779-470B-A437-50E8A42DEE17}"/>
                </a:ext>
              </a:extLst>
            </p:cNvPr>
            <p:cNvSpPr txBox="1"/>
            <p:nvPr/>
          </p:nvSpPr>
          <p:spPr>
            <a:xfrm>
              <a:off x="4241709" y="5218365"/>
              <a:ext cx="354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endParaRPr lang="nb-NO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A3268-969E-4030-A131-34ABEF252350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2349D99-CF48-44A7-9020-F356DA1679A9}"/>
              </a:ext>
            </a:extLst>
          </p:cNvPr>
          <p:cNvGrpSpPr/>
          <p:nvPr/>
        </p:nvGrpSpPr>
        <p:grpSpPr>
          <a:xfrm>
            <a:off x="521853" y="2802593"/>
            <a:ext cx="360099" cy="3116338"/>
            <a:chOff x="845423" y="1638353"/>
            <a:chExt cx="360099" cy="311633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567104F-9E3E-44F3-9480-8D482978B786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50A0D9-AD7E-4AF9-889E-FEBEFCDB7975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0998439-5525-4B39-8F95-2452BD2CA4AE}"/>
                </a:ext>
              </a:extLst>
            </p:cNvPr>
            <p:cNvSpPr txBox="1"/>
            <p:nvPr/>
          </p:nvSpPr>
          <p:spPr>
            <a:xfrm>
              <a:off x="845423" y="1638353"/>
              <a:ext cx="360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by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25140E4-F496-4C7D-B65C-C34ACE102B81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85C28E-5F31-4122-B4EE-A39E43A3B108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015D0DA-07E4-47BC-9910-DCA0D0D6B35D}"/>
              </a:ext>
            </a:extLst>
          </p:cNvPr>
          <p:cNvSpPr txBox="1"/>
          <p:nvPr/>
        </p:nvSpPr>
        <p:spPr>
          <a:xfrm>
            <a:off x="403623" y="2059736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223D14-AB7D-432F-AC75-86EB14937EBF}"/>
              </a:ext>
            </a:extLst>
          </p:cNvPr>
          <p:cNvSpPr txBox="1"/>
          <p:nvPr/>
        </p:nvSpPr>
        <p:spPr>
          <a:xfrm>
            <a:off x="406899" y="1360008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ounded Rectangle 120">
                <a:extLst>
                  <a:ext uri="{FF2B5EF4-FFF2-40B4-BE49-F238E27FC236}">
                    <a16:creationId xmlns:a16="http://schemas.microsoft.com/office/drawing/2014/main" id="{997EDD3C-289B-4040-A089-B3AE11C71351}"/>
                  </a:ext>
                </a:extLst>
              </p:cNvPr>
              <p:cNvSpPr/>
              <p:nvPr/>
            </p:nvSpPr>
            <p:spPr>
              <a:xfrm>
                <a:off x="6240639" y="3980174"/>
                <a:ext cx="4890033" cy="722212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points </a:t>
                </a:r>
                <a:r>
                  <a:rPr lang="nb-NO" dirty="0" err="1">
                    <a:solidFill>
                      <a:schemeClr val="tx1"/>
                    </a:solidFill>
                  </a:rPr>
                  <a:t>written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7" name="Rounded Rectangle 120">
                <a:extLst>
                  <a:ext uri="{FF2B5EF4-FFF2-40B4-BE49-F238E27FC236}">
                    <a16:creationId xmlns:a16="http://schemas.microsoft.com/office/drawing/2014/main" id="{997EDD3C-289B-4040-A089-B3AE11C7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39" y="3980174"/>
                <a:ext cx="4890033" cy="722212"/>
              </a:xfrm>
              <a:prstGeom prst="roundRect">
                <a:avLst>
                  <a:gd name="adj" fmla="val 7128"/>
                </a:avLst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ounded Rectangle 120">
                <a:extLst>
                  <a:ext uri="{FF2B5EF4-FFF2-40B4-BE49-F238E27FC236}">
                    <a16:creationId xmlns:a16="http://schemas.microsoft.com/office/drawing/2014/main" id="{CC84DF73-7280-4307-B214-B6DDC85C1E05}"/>
                  </a:ext>
                </a:extLst>
              </p:cNvPr>
              <p:cNvSpPr/>
              <p:nvPr/>
            </p:nvSpPr>
            <p:spPr>
              <a:xfrm>
                <a:off x="6231821" y="3110593"/>
                <a:ext cx="4890033" cy="726674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points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read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8" name="Rounded Rectangle 120">
                <a:extLst>
                  <a:ext uri="{FF2B5EF4-FFF2-40B4-BE49-F238E27FC236}">
                    <a16:creationId xmlns:a16="http://schemas.microsoft.com/office/drawing/2014/main" id="{CC84DF73-7280-4307-B214-B6DDC85C1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21" y="3110593"/>
                <a:ext cx="4890033" cy="726674"/>
              </a:xfrm>
              <a:prstGeom prst="roundRect">
                <a:avLst>
                  <a:gd name="adj" fmla="val 7128"/>
                </a:avLst>
              </a:prstGeom>
              <a:blipFill>
                <a:blip r:embed="rId5"/>
                <a:stretch>
                  <a:fillRect/>
                </a:stretch>
              </a:blipFill>
              <a:ln w="476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20">
            <a:extLst>
              <a:ext uri="{FF2B5EF4-FFF2-40B4-BE49-F238E27FC236}">
                <a16:creationId xmlns:a16="http://schemas.microsoft.com/office/drawing/2014/main" id="{663C2DCD-EE27-45E9-986B-7531D99C6969}"/>
              </a:ext>
            </a:extLst>
          </p:cNvPr>
          <p:cNvSpPr/>
          <p:nvPr/>
        </p:nvSpPr>
        <p:spPr>
          <a:xfrm>
            <a:off x="2172657" y="4521375"/>
            <a:ext cx="311834" cy="308539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20">
            <a:extLst>
              <a:ext uri="{FF2B5EF4-FFF2-40B4-BE49-F238E27FC236}">
                <a16:creationId xmlns:a16="http://schemas.microsoft.com/office/drawing/2014/main" id="{AA148A97-130F-46AC-A76B-A1A15B96BD4B}"/>
              </a:ext>
            </a:extLst>
          </p:cNvPr>
          <p:cNvSpPr/>
          <p:nvPr/>
        </p:nvSpPr>
        <p:spPr>
          <a:xfrm>
            <a:off x="2520738" y="4533541"/>
            <a:ext cx="311834" cy="30853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20">
            <a:extLst>
              <a:ext uri="{FF2B5EF4-FFF2-40B4-BE49-F238E27FC236}">
                <a16:creationId xmlns:a16="http://schemas.microsoft.com/office/drawing/2014/main" id="{7C3D379D-B9DD-41BA-ADEC-973DFFD91A62}"/>
              </a:ext>
            </a:extLst>
          </p:cNvPr>
          <p:cNvSpPr/>
          <p:nvPr/>
        </p:nvSpPr>
        <p:spPr>
          <a:xfrm>
            <a:off x="2174756" y="4872861"/>
            <a:ext cx="311834" cy="308539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F559F3C-7715-4864-9B17-6067D624D057}"/>
              </a:ext>
            </a:extLst>
          </p:cNvPr>
          <p:cNvSpPr/>
          <p:nvPr/>
        </p:nvSpPr>
        <p:spPr>
          <a:xfrm>
            <a:off x="6377782" y="488849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D104C4C-9DD4-41E4-8AA0-DF58E160788F}"/>
              </a:ext>
            </a:extLst>
          </p:cNvPr>
          <p:cNvSpPr/>
          <p:nvPr/>
        </p:nvSpPr>
        <p:spPr>
          <a:xfrm>
            <a:off x="6434720" y="5234199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3A43D3A-B4E7-4E45-8D1B-E7A101E87866}"/>
              </a:ext>
            </a:extLst>
          </p:cNvPr>
          <p:cNvSpPr/>
          <p:nvPr/>
        </p:nvSpPr>
        <p:spPr>
          <a:xfrm>
            <a:off x="6728321" y="493676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9" name="Rounded Rectangle 120">
            <a:extLst>
              <a:ext uri="{FF2B5EF4-FFF2-40B4-BE49-F238E27FC236}">
                <a16:creationId xmlns:a16="http://schemas.microsoft.com/office/drawing/2014/main" id="{A382C3EF-5F2C-4D45-9884-462355E5EDA0}"/>
              </a:ext>
            </a:extLst>
          </p:cNvPr>
          <p:cNvSpPr/>
          <p:nvPr/>
        </p:nvSpPr>
        <p:spPr>
          <a:xfrm>
            <a:off x="6324343" y="4815091"/>
            <a:ext cx="311834" cy="308539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1" name="Rounded Rectangle 120">
            <a:extLst>
              <a:ext uri="{FF2B5EF4-FFF2-40B4-BE49-F238E27FC236}">
                <a16:creationId xmlns:a16="http://schemas.microsoft.com/office/drawing/2014/main" id="{BAEB1D0A-B356-4D05-9251-22815102FB6C}"/>
              </a:ext>
            </a:extLst>
          </p:cNvPr>
          <p:cNvSpPr/>
          <p:nvPr/>
        </p:nvSpPr>
        <p:spPr>
          <a:xfrm>
            <a:off x="6672424" y="4827257"/>
            <a:ext cx="311834" cy="30853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2" name="Rounded Rectangle 120">
            <a:extLst>
              <a:ext uri="{FF2B5EF4-FFF2-40B4-BE49-F238E27FC236}">
                <a16:creationId xmlns:a16="http://schemas.microsoft.com/office/drawing/2014/main" id="{EC12B31E-49B7-406A-AB07-B2AFC768066B}"/>
              </a:ext>
            </a:extLst>
          </p:cNvPr>
          <p:cNvSpPr/>
          <p:nvPr/>
        </p:nvSpPr>
        <p:spPr>
          <a:xfrm>
            <a:off x="6326442" y="5166577"/>
            <a:ext cx="311834" cy="308539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59C61FF-5B6F-4AC1-A5AB-A3DBE62524EA}"/>
              </a:ext>
            </a:extLst>
          </p:cNvPr>
          <p:cNvSpPr txBox="1"/>
          <p:nvPr/>
        </p:nvSpPr>
        <p:spPr>
          <a:xfrm>
            <a:off x="6937979" y="5042857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Points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indices</a:t>
            </a:r>
            <a:endParaRPr lang="nb-NO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77085F6-5279-4BBE-84BB-EA1ACC2D439A}"/>
              </a:ext>
            </a:extLst>
          </p:cNvPr>
          <p:cNvSpPr/>
          <p:nvPr/>
        </p:nvSpPr>
        <p:spPr>
          <a:xfrm>
            <a:off x="6360020" y="563536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C8E9072-5BAE-4B14-9D8C-90DA61AFB581}"/>
              </a:ext>
            </a:extLst>
          </p:cNvPr>
          <p:cNvSpPr/>
          <p:nvPr/>
        </p:nvSpPr>
        <p:spPr>
          <a:xfrm>
            <a:off x="6416958" y="592269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09EFEE0-E284-47E0-B370-7C004BBF27E4}"/>
              </a:ext>
            </a:extLst>
          </p:cNvPr>
          <p:cNvSpPr/>
          <p:nvPr/>
        </p:nvSpPr>
        <p:spPr>
          <a:xfrm>
            <a:off x="6652192" y="568362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BD1CF5E-D699-4302-A6F1-FA005DAE4FBB}"/>
              </a:ext>
            </a:extLst>
          </p:cNvPr>
          <p:cNvSpPr/>
          <p:nvPr/>
        </p:nvSpPr>
        <p:spPr>
          <a:xfrm>
            <a:off x="6371462" y="6275267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15C4D9A-C43B-4824-B484-FC0A60CEFE3C}"/>
              </a:ext>
            </a:extLst>
          </p:cNvPr>
          <p:cNvSpPr/>
          <p:nvPr/>
        </p:nvSpPr>
        <p:spPr>
          <a:xfrm>
            <a:off x="6428400" y="656259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665E8E-7415-44AB-AE63-40733931B31D}"/>
              </a:ext>
            </a:extLst>
          </p:cNvPr>
          <p:cNvSpPr txBox="1"/>
          <p:nvPr/>
        </p:nvSpPr>
        <p:spPr>
          <a:xfrm>
            <a:off x="6984258" y="5683625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Points </a:t>
            </a:r>
            <a:r>
              <a:rPr lang="nb-NO" dirty="0" err="1"/>
              <a:t>read</a:t>
            </a:r>
            <a:r>
              <a:rPr lang="nb-NO" dirty="0"/>
              <a:t> and </a:t>
            </a:r>
            <a:r>
              <a:rPr lang="nb-NO" dirty="0" err="1"/>
              <a:t>written</a:t>
            </a:r>
            <a:endParaRPr lang="nb-NO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F152E8-6BCE-43E8-A348-4BAB0C613987}"/>
              </a:ext>
            </a:extLst>
          </p:cNvPr>
          <p:cNvSpPr txBox="1"/>
          <p:nvPr/>
        </p:nvSpPr>
        <p:spPr>
          <a:xfrm>
            <a:off x="6984257" y="6274751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Points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only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14074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20">
            <a:extLst>
              <a:ext uri="{FF2B5EF4-FFF2-40B4-BE49-F238E27FC236}">
                <a16:creationId xmlns:a16="http://schemas.microsoft.com/office/drawing/2014/main" id="{4C0273A8-4B0D-4220-A4BB-D241ABA41255}"/>
              </a:ext>
            </a:extLst>
          </p:cNvPr>
          <p:cNvSpPr/>
          <p:nvPr/>
        </p:nvSpPr>
        <p:spPr>
          <a:xfrm>
            <a:off x="1953101" y="2222494"/>
            <a:ext cx="2852209" cy="2815808"/>
          </a:xfrm>
          <a:prstGeom prst="roundRect">
            <a:avLst>
              <a:gd name="adj" fmla="val 0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ACC62AC-54F6-4FA4-8B1C-F7C1BFE8EBAD}"/>
              </a:ext>
            </a:extLst>
          </p:cNvPr>
          <p:cNvGrpSpPr/>
          <p:nvPr/>
        </p:nvGrpSpPr>
        <p:grpSpPr>
          <a:xfrm>
            <a:off x="1494144" y="6014900"/>
            <a:ext cx="3120392" cy="307812"/>
            <a:chOff x="1476479" y="5218365"/>
            <a:chExt cx="3120392" cy="3078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01C999-3B27-46C8-803C-19C3F36872E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52760E1-7452-47BC-AA7B-9B4F6E8F6DAA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D53738-318B-4E33-9CED-79B84B386A8D}"/>
                </a:ext>
              </a:extLst>
            </p:cNvPr>
            <p:cNvSpPr txBox="1"/>
            <p:nvPr/>
          </p:nvSpPr>
          <p:spPr>
            <a:xfrm>
              <a:off x="3428461" y="5218365"/>
              <a:ext cx="582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r>
                <a:rPr lang="nb-NO" sz="1400" dirty="0"/>
                <a:t> - 1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C9FD535-B81B-4982-AC88-AB85E0C81187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6B52642-EED1-4C5A-816B-D2D3261F99A2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C88A86-87FF-453B-8036-BAFE1A5F4E40}"/>
              </a:ext>
            </a:extLst>
          </p:cNvPr>
          <p:cNvGrpSpPr/>
          <p:nvPr/>
        </p:nvGrpSpPr>
        <p:grpSpPr>
          <a:xfrm>
            <a:off x="864306" y="2434888"/>
            <a:ext cx="357663" cy="3116338"/>
            <a:chOff x="846641" y="1638353"/>
            <a:chExt cx="357663" cy="311633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EFD9524-55B4-4B95-AD99-6276CC52064B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0C30810-D722-4D13-B860-410F698E8442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7CA8AAC-6F56-4E48-A3B8-F6056659D104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492C0DB-8C18-4C83-A41B-000B2D33F1B2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FFA8E7-5426-415E-99E1-D4BF9BB187CC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8D972EC-FFA3-497D-AA19-ADE32F999719}"/>
              </a:ext>
            </a:extLst>
          </p:cNvPr>
          <p:cNvSpPr txBox="1"/>
          <p:nvPr/>
        </p:nvSpPr>
        <p:spPr>
          <a:xfrm>
            <a:off x="746077" y="169203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A27372-E0BD-484D-A5BE-55D20443EB5D}"/>
              </a:ext>
            </a:extLst>
          </p:cNvPr>
          <p:cNvSpPr txBox="1"/>
          <p:nvPr/>
        </p:nvSpPr>
        <p:spPr>
          <a:xfrm>
            <a:off x="4804349" y="6011420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1207A14-7AEB-430F-BEF2-18FEE15CFD4F}"/>
              </a:ext>
            </a:extLst>
          </p:cNvPr>
          <p:cNvGrpSpPr/>
          <p:nvPr/>
        </p:nvGrpSpPr>
        <p:grpSpPr>
          <a:xfrm>
            <a:off x="1805205" y="6253523"/>
            <a:ext cx="3120392" cy="307812"/>
            <a:chOff x="1476479" y="5218365"/>
            <a:chExt cx="3120392" cy="307812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29CBD09-CE95-4D49-A5FC-8C6E4A73B240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49DE105-F2B2-486E-AC2A-9FEF11397963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9ACBD11-FA6D-4C74-AB37-367809E705B5}"/>
                </a:ext>
              </a:extLst>
            </p:cNvPr>
            <p:cNvSpPr txBox="1"/>
            <p:nvPr/>
          </p:nvSpPr>
          <p:spPr>
            <a:xfrm>
              <a:off x="3428461" y="5218365"/>
              <a:ext cx="582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r>
                <a:rPr lang="nb-NO" sz="1400" dirty="0"/>
                <a:t> - 1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770FBAA-7779-470B-A437-50E8A42DEE17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A3268-969E-4030-A131-34ABEF252350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2349D99-CF48-44A7-9020-F356DA1679A9}"/>
              </a:ext>
            </a:extLst>
          </p:cNvPr>
          <p:cNvGrpSpPr/>
          <p:nvPr/>
        </p:nvGrpSpPr>
        <p:grpSpPr>
          <a:xfrm>
            <a:off x="523071" y="2802593"/>
            <a:ext cx="357663" cy="3116338"/>
            <a:chOff x="846641" y="1638353"/>
            <a:chExt cx="357663" cy="311633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567104F-9E3E-44F3-9480-8D482978B786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50A0D9-AD7E-4AF9-889E-FEBEFCDB7975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0998439-5525-4B39-8F95-2452BD2CA4AE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25140E4-F496-4C7D-B65C-C34ACE102B81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85C28E-5F31-4122-B4EE-A39E43A3B108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015D0DA-07E4-47BC-9910-DCA0D0D6B35D}"/>
              </a:ext>
            </a:extLst>
          </p:cNvPr>
          <p:cNvSpPr txBox="1"/>
          <p:nvPr/>
        </p:nvSpPr>
        <p:spPr>
          <a:xfrm>
            <a:off x="404842" y="2059736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223D14-AB7D-432F-AC75-86EB14937EBF}"/>
              </a:ext>
            </a:extLst>
          </p:cNvPr>
          <p:cNvSpPr txBox="1"/>
          <p:nvPr/>
        </p:nvSpPr>
        <p:spPr>
          <a:xfrm>
            <a:off x="408118" y="1360008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2937A-E2B3-4F52-A7D1-B4B3C4084443}"/>
              </a:ext>
            </a:extLst>
          </p:cNvPr>
          <p:cNvSpPr txBox="1"/>
          <p:nvPr/>
        </p:nvSpPr>
        <p:spPr>
          <a:xfrm>
            <a:off x="5611575" y="6096401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</a:t>
            </a:r>
            <a:r>
              <a:rPr lang="nb-NO" dirty="0"/>
              <a:t>Global </a:t>
            </a:r>
            <a:r>
              <a:rPr lang="nb-NO" dirty="0" err="1"/>
              <a:t>thread</a:t>
            </a:r>
            <a:r>
              <a:rPr lang="nb-NO" dirty="0"/>
              <a:t> </a:t>
            </a:r>
            <a:r>
              <a:rPr lang="nb-NO" dirty="0" err="1"/>
              <a:t>indices</a:t>
            </a:r>
            <a:endParaRPr lang="nb-NO" dirty="0"/>
          </a:p>
        </p:txBody>
      </p:sp>
      <p:sp>
        <p:nvSpPr>
          <p:cNvPr id="169" name="Rounded Rectangle 120">
            <a:extLst>
              <a:ext uri="{FF2B5EF4-FFF2-40B4-BE49-F238E27FC236}">
                <a16:creationId xmlns:a16="http://schemas.microsoft.com/office/drawing/2014/main" id="{92EBCA26-F129-48F1-B602-10753271E471}"/>
              </a:ext>
            </a:extLst>
          </p:cNvPr>
          <p:cNvSpPr/>
          <p:nvPr/>
        </p:nvSpPr>
        <p:spPr>
          <a:xfrm>
            <a:off x="2172657" y="4521375"/>
            <a:ext cx="311834" cy="308539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20">
            <a:extLst>
              <a:ext uri="{FF2B5EF4-FFF2-40B4-BE49-F238E27FC236}">
                <a16:creationId xmlns:a16="http://schemas.microsoft.com/office/drawing/2014/main" id="{925C20EF-947D-47D2-901C-951DF26C0CAC}"/>
              </a:ext>
            </a:extLst>
          </p:cNvPr>
          <p:cNvSpPr/>
          <p:nvPr/>
        </p:nvSpPr>
        <p:spPr>
          <a:xfrm>
            <a:off x="2520738" y="4533541"/>
            <a:ext cx="311834" cy="30853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20">
            <a:extLst>
              <a:ext uri="{FF2B5EF4-FFF2-40B4-BE49-F238E27FC236}">
                <a16:creationId xmlns:a16="http://schemas.microsoft.com/office/drawing/2014/main" id="{A564065A-B6E9-4F87-874C-916D9D3F46B9}"/>
              </a:ext>
            </a:extLst>
          </p:cNvPr>
          <p:cNvSpPr/>
          <p:nvPr/>
        </p:nvSpPr>
        <p:spPr>
          <a:xfrm>
            <a:off x="2174756" y="4872861"/>
            <a:ext cx="311834" cy="308539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65B807-9842-4655-AA5B-05F0C6B8F3B4}"/>
                  </a:ext>
                </a:extLst>
              </p:cNvPr>
              <p:cNvSpPr txBox="1"/>
              <p:nvPr/>
            </p:nvSpPr>
            <p:spPr>
              <a:xfrm>
                <a:off x="6484776" y="1790472"/>
                <a:ext cx="3083450" cy="337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/>
                  <a:t>Global </a:t>
                </a:r>
                <a:r>
                  <a:rPr lang="nb-NO" dirty="0" err="1"/>
                  <a:t>domain</a:t>
                </a:r>
                <a:r>
                  <a:rPr lang="nb-NO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 err="1"/>
                  <a:t>Computational</a:t>
                </a:r>
                <a:r>
                  <a:rPr lang="nb-NO" dirty="0"/>
                  <a:t> </a:t>
                </a:r>
                <a:r>
                  <a:rPr lang="nb-NO" dirty="0" err="1"/>
                  <a:t>domain</a:t>
                </a:r>
                <a:r>
                  <a:rPr lang="nb-NO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:[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nb-NO" b="0" dirty="0"/>
              </a:p>
              <a:p>
                <a:endParaRPr lang="nb-NO" b="0" dirty="0"/>
              </a:p>
              <a:p>
                <a:r>
                  <a:rPr lang="nb-NO" b="0" dirty="0" err="1"/>
                  <a:t>Including</a:t>
                </a:r>
                <a:r>
                  <a:rPr lang="nb-NO" b="0" dirty="0"/>
                  <a:t> </a:t>
                </a:r>
                <a:r>
                  <a:rPr lang="nb-NO" b="0" dirty="0" err="1"/>
                  <a:t>ghost</a:t>
                </a:r>
                <a:r>
                  <a:rPr lang="nb-NO" b="0" dirty="0"/>
                  <a:t> </a:t>
                </a:r>
                <a:r>
                  <a:rPr lang="nb-NO" b="0" dirty="0" err="1"/>
                  <a:t>cells</a:t>
                </a:r>
                <a:r>
                  <a:rPr lang="nb-NO" b="0" dirty="0"/>
                  <a:t>:</a:t>
                </a:r>
                <a:br>
                  <a:rPr lang="nb-NO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+2, 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:[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+2, 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+3]</m:t>
                      </m:r>
                    </m:oMath>
                  </m:oMathPara>
                </a14:m>
                <a:endParaRPr lang="nb-NO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65B807-9842-4655-AA5B-05F0C6B8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76" y="1790472"/>
                <a:ext cx="3083450" cy="3371820"/>
              </a:xfrm>
              <a:prstGeom prst="rect">
                <a:avLst/>
              </a:prstGeom>
              <a:blipFill>
                <a:blip r:embed="rId3"/>
                <a:stretch>
                  <a:fillRect l="-1779" t="-904" b="-36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7000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D8B-1DB2-4DBF-94FC-618030AA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non-linear </a:t>
            </a:r>
            <a:r>
              <a:rPr lang="nb-NO" dirty="0" err="1"/>
              <a:t>scheme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EC2FCF-A353-40CE-987E-CA7F0DB9B5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b-NO" dirty="0"/>
                  <a:t>No </a:t>
                </a:r>
                <a:r>
                  <a:rPr lang="nb-NO" dirty="0" err="1"/>
                  <a:t>blocking</a:t>
                </a:r>
                <a:r>
                  <a:rPr lang="nb-NO" dirty="0"/>
                  <a:t> data </a:t>
                </a:r>
                <a:r>
                  <a:rPr lang="nb-NO" dirty="0" err="1"/>
                  <a:t>dependency</a:t>
                </a:r>
                <a:r>
                  <a:rPr lang="nb-NO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EC2FCF-A353-40CE-987E-CA7F0DB9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569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3556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798189" y="4162569"/>
            <a:ext cx="1027329" cy="1033856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2888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288842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839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809768" y="416213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2888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b-NO" dirty="0">
                    <a:solidFill>
                      <a:schemeClr val="accent2"/>
                    </a:solidFill>
                  </a:rPr>
                  <a:t>-</a:t>
                </a:r>
                <a:r>
                  <a:rPr lang="nb-NO" dirty="0" err="1">
                    <a:solidFill>
                      <a:schemeClr val="accent2"/>
                    </a:solidFill>
                  </a:rPr>
                  <a:t>stencil</a:t>
                </a:r>
                <a:endParaRPr lang="nb-NO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2888423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2">
            <a:extLst>
              <a:ext uri="{FF2B5EF4-FFF2-40B4-BE49-F238E27FC236}">
                <a16:creationId xmlns:a16="http://schemas.microsoft.com/office/drawing/2014/main" id="{9B314D3C-BB63-45C0-AEFA-5906BAFCC5CA}"/>
              </a:ext>
            </a:extLst>
          </p:cNvPr>
          <p:cNvGrpSpPr/>
          <p:nvPr/>
        </p:nvGrpSpPr>
        <p:grpSpPr>
          <a:xfrm rot="5400000">
            <a:off x="1109769" y="3815267"/>
            <a:ext cx="1731910" cy="1752862"/>
            <a:chOff x="2160640" y="2048770"/>
            <a:chExt cx="1731910" cy="1752862"/>
          </a:xfrm>
        </p:grpSpPr>
        <p:sp>
          <p:nvSpPr>
            <p:cNvPr id="147" name="Rounded Rectangle 136">
              <a:extLst>
                <a:ext uri="{FF2B5EF4-FFF2-40B4-BE49-F238E27FC236}">
                  <a16:creationId xmlns:a16="http://schemas.microsoft.com/office/drawing/2014/main" id="{67E06672-8977-4E6A-98A6-DF8DEF061863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8" name="Rounded Rectangle 138">
              <a:extLst>
                <a:ext uri="{FF2B5EF4-FFF2-40B4-BE49-F238E27FC236}">
                  <a16:creationId xmlns:a16="http://schemas.microsoft.com/office/drawing/2014/main" id="{F6F7D6D1-B081-4A72-8453-4877320E8430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8279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809768" y="416213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28884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b-NO" dirty="0">
                    <a:solidFill>
                      <a:schemeClr val="accent2"/>
                    </a:solidFill>
                  </a:rPr>
                  <a:t>-</a:t>
                </a:r>
                <a:r>
                  <a:rPr lang="nb-NO" dirty="0" err="1">
                    <a:solidFill>
                      <a:schemeClr val="accent2"/>
                    </a:solidFill>
                  </a:rPr>
                  <a:t>stencil</a:t>
                </a:r>
                <a:endParaRPr lang="nb-NO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>
                    <a:solidFill>
                      <a:schemeClr val="accent6">
                        <a:lumMod val="75000"/>
                      </a:schemeClr>
                    </a:solidFill>
                  </a:rPr>
                  <a:t>-</a:t>
                </a:r>
                <a:r>
                  <a:rPr lang="nb-NO" dirty="0" err="1">
                    <a:solidFill>
                      <a:schemeClr val="accent6">
                        <a:lumMod val="75000"/>
                      </a:schemeClr>
                    </a:solidFill>
                  </a:rPr>
                  <a:t>stencil</a:t>
                </a:r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2888423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2">
            <a:extLst>
              <a:ext uri="{FF2B5EF4-FFF2-40B4-BE49-F238E27FC236}">
                <a16:creationId xmlns:a16="http://schemas.microsoft.com/office/drawing/2014/main" id="{9B314D3C-BB63-45C0-AEFA-5906BAFCC5CA}"/>
              </a:ext>
            </a:extLst>
          </p:cNvPr>
          <p:cNvGrpSpPr/>
          <p:nvPr/>
        </p:nvGrpSpPr>
        <p:grpSpPr>
          <a:xfrm rot="5400000">
            <a:off x="1109769" y="3815267"/>
            <a:ext cx="1731910" cy="1752862"/>
            <a:chOff x="2160640" y="2048770"/>
            <a:chExt cx="1731910" cy="1752862"/>
          </a:xfrm>
        </p:grpSpPr>
        <p:sp>
          <p:nvSpPr>
            <p:cNvPr id="147" name="Rounded Rectangle 136">
              <a:extLst>
                <a:ext uri="{FF2B5EF4-FFF2-40B4-BE49-F238E27FC236}">
                  <a16:creationId xmlns:a16="http://schemas.microsoft.com/office/drawing/2014/main" id="{67E06672-8977-4E6A-98A6-DF8DEF061863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8" name="Rounded Rectangle 138">
              <a:extLst>
                <a:ext uri="{FF2B5EF4-FFF2-40B4-BE49-F238E27FC236}">
                  <a16:creationId xmlns:a16="http://schemas.microsoft.com/office/drawing/2014/main" id="{F6F7D6D1-B081-4A72-8453-4877320E8430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2">
            <a:extLst>
              <a:ext uri="{FF2B5EF4-FFF2-40B4-BE49-F238E27FC236}">
                <a16:creationId xmlns:a16="http://schemas.microsoft.com/office/drawing/2014/main" id="{9179F117-C191-4C14-959F-42A852292CB3}"/>
              </a:ext>
            </a:extLst>
          </p:cNvPr>
          <p:cNvGrpSpPr/>
          <p:nvPr/>
        </p:nvGrpSpPr>
        <p:grpSpPr>
          <a:xfrm>
            <a:off x="1451511" y="4157497"/>
            <a:ext cx="1731910" cy="1752862"/>
            <a:chOff x="2160640" y="2048770"/>
            <a:chExt cx="1731910" cy="1752862"/>
          </a:xfrm>
        </p:grpSpPr>
        <p:sp>
          <p:nvSpPr>
            <p:cNvPr id="150" name="Rounded Rectangle 136">
              <a:extLst>
                <a:ext uri="{FF2B5EF4-FFF2-40B4-BE49-F238E27FC236}">
                  <a16:creationId xmlns:a16="http://schemas.microsoft.com/office/drawing/2014/main" id="{FA423F8F-BD51-4428-B838-FF00615A14C5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51" name="Rounded Rectangle 138">
              <a:extLst>
                <a:ext uri="{FF2B5EF4-FFF2-40B4-BE49-F238E27FC236}">
                  <a16:creationId xmlns:a16="http://schemas.microsoft.com/office/drawing/2014/main" id="{8B16DB68-F994-448C-AA62-D946139F720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2837428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20">
            <a:extLst>
              <a:ext uri="{FF2B5EF4-FFF2-40B4-BE49-F238E27FC236}">
                <a16:creationId xmlns:a16="http://schemas.microsoft.com/office/drawing/2014/main" id="{4AA00127-7B64-4792-BBB2-A1503BE481D3}"/>
              </a:ext>
            </a:extLst>
          </p:cNvPr>
          <p:cNvSpPr/>
          <p:nvPr/>
        </p:nvSpPr>
        <p:spPr>
          <a:xfrm>
            <a:off x="1962572" y="2210348"/>
            <a:ext cx="2810572" cy="2830996"/>
          </a:xfrm>
          <a:prstGeom prst="roundRect">
            <a:avLst>
              <a:gd name="adj" fmla="val 0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809768" y="416213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42640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b-NO" dirty="0">
                    <a:solidFill>
                      <a:schemeClr val="accent2"/>
                    </a:solidFill>
                  </a:rPr>
                  <a:t>-</a:t>
                </a:r>
                <a:r>
                  <a:rPr lang="nb-NO" dirty="0" err="1">
                    <a:solidFill>
                      <a:schemeClr val="accent2"/>
                    </a:solidFill>
                  </a:rPr>
                  <a:t>stencil</a:t>
                </a:r>
                <a:endParaRPr lang="nb-NO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>
                    <a:solidFill>
                      <a:schemeClr val="accent6">
                        <a:lumMod val="75000"/>
                      </a:schemeClr>
                    </a:solidFill>
                  </a:rPr>
                  <a:t>-</a:t>
                </a:r>
                <a:r>
                  <a:rPr lang="nb-NO" dirty="0" err="1">
                    <a:solidFill>
                      <a:schemeClr val="accent6">
                        <a:lumMod val="75000"/>
                      </a:schemeClr>
                    </a:solidFill>
                  </a:rPr>
                  <a:t>stencil</a:t>
                </a:r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nb-NO" dirty="0" err="1"/>
                  <a:t>Ghost</a:t>
                </a:r>
                <a:r>
                  <a:rPr lang="nb-NO" dirty="0"/>
                  <a:t> </a:t>
                </a:r>
                <a:r>
                  <a:rPr lang="nb-NO" dirty="0" err="1"/>
                  <a:t>cells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global </a:t>
                </a:r>
                <a:r>
                  <a:rPr lang="nb-NO" dirty="0" err="1"/>
                  <a:t>computational</a:t>
                </a:r>
                <a:r>
                  <a:rPr lang="nb-NO" dirty="0"/>
                  <a:t> </a:t>
                </a:r>
                <a:r>
                  <a:rPr lang="nb-NO" dirty="0" err="1"/>
                  <a:t>domain</a:t>
                </a:r>
                <a:r>
                  <a:rPr lang="nb-NO" dirty="0"/>
                  <a:t> is </a:t>
                </a:r>
                <a:r>
                  <a:rPr lang="nb-NO" dirty="0" err="1"/>
                  <a:t>the</a:t>
                </a:r>
                <a:r>
                  <a:rPr lang="nb-NO" dirty="0"/>
                  <a:t> same as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local</a:t>
                </a:r>
                <a:r>
                  <a:rPr lang="nb-NO" dirty="0"/>
                  <a:t> </a:t>
                </a:r>
                <a:r>
                  <a:rPr lang="nb-NO" dirty="0" err="1"/>
                  <a:t>block</a:t>
                </a:r>
                <a:r>
                  <a:rPr lang="nb-NO" dirty="0"/>
                  <a:t> </a:t>
                </a:r>
                <a:r>
                  <a:rPr lang="nb-NO" dirty="0" err="1"/>
                  <a:t>domain</a:t>
                </a:r>
                <a:endParaRPr lang="nb-NO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4264036" cy="2031325"/>
              </a:xfrm>
              <a:prstGeom prst="rect">
                <a:avLst/>
              </a:prstGeom>
              <a:blipFill>
                <a:blip r:embed="rId3"/>
                <a:stretch>
                  <a:fillRect l="-1143" t="-1502" b="-390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2">
            <a:extLst>
              <a:ext uri="{FF2B5EF4-FFF2-40B4-BE49-F238E27FC236}">
                <a16:creationId xmlns:a16="http://schemas.microsoft.com/office/drawing/2014/main" id="{9B314D3C-BB63-45C0-AEFA-5906BAFCC5CA}"/>
              </a:ext>
            </a:extLst>
          </p:cNvPr>
          <p:cNvGrpSpPr/>
          <p:nvPr/>
        </p:nvGrpSpPr>
        <p:grpSpPr>
          <a:xfrm rot="5400000">
            <a:off x="1109769" y="3815267"/>
            <a:ext cx="1731910" cy="1752862"/>
            <a:chOff x="2160640" y="2048770"/>
            <a:chExt cx="1731910" cy="1752862"/>
          </a:xfrm>
        </p:grpSpPr>
        <p:sp>
          <p:nvSpPr>
            <p:cNvPr id="147" name="Rounded Rectangle 136">
              <a:extLst>
                <a:ext uri="{FF2B5EF4-FFF2-40B4-BE49-F238E27FC236}">
                  <a16:creationId xmlns:a16="http://schemas.microsoft.com/office/drawing/2014/main" id="{67E06672-8977-4E6A-98A6-DF8DEF061863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8" name="Rounded Rectangle 138">
              <a:extLst>
                <a:ext uri="{FF2B5EF4-FFF2-40B4-BE49-F238E27FC236}">
                  <a16:creationId xmlns:a16="http://schemas.microsoft.com/office/drawing/2014/main" id="{F6F7D6D1-B081-4A72-8453-4877320E8430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2">
            <a:extLst>
              <a:ext uri="{FF2B5EF4-FFF2-40B4-BE49-F238E27FC236}">
                <a16:creationId xmlns:a16="http://schemas.microsoft.com/office/drawing/2014/main" id="{9179F117-C191-4C14-959F-42A852292CB3}"/>
              </a:ext>
            </a:extLst>
          </p:cNvPr>
          <p:cNvGrpSpPr/>
          <p:nvPr/>
        </p:nvGrpSpPr>
        <p:grpSpPr>
          <a:xfrm>
            <a:off x="1451511" y="4157497"/>
            <a:ext cx="1731910" cy="1752862"/>
            <a:chOff x="2160640" y="2048770"/>
            <a:chExt cx="1731910" cy="1752862"/>
          </a:xfrm>
        </p:grpSpPr>
        <p:sp>
          <p:nvSpPr>
            <p:cNvPr id="150" name="Rounded Rectangle 136">
              <a:extLst>
                <a:ext uri="{FF2B5EF4-FFF2-40B4-BE49-F238E27FC236}">
                  <a16:creationId xmlns:a16="http://schemas.microsoft.com/office/drawing/2014/main" id="{FA423F8F-BD51-4428-B838-FF00615A14C5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51" name="Rounded Rectangle 138">
              <a:extLst>
                <a:ext uri="{FF2B5EF4-FFF2-40B4-BE49-F238E27FC236}">
                  <a16:creationId xmlns:a16="http://schemas.microsoft.com/office/drawing/2014/main" id="{8B16DB68-F994-448C-AA62-D946139F720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53" name="Rounded Rectangle 120">
            <a:extLst>
              <a:ext uri="{FF2B5EF4-FFF2-40B4-BE49-F238E27FC236}">
                <a16:creationId xmlns:a16="http://schemas.microsoft.com/office/drawing/2014/main" id="{1F134D9F-A80B-4775-B3F0-B1EA11B4C96E}"/>
              </a:ext>
            </a:extLst>
          </p:cNvPr>
          <p:cNvSpPr/>
          <p:nvPr/>
        </p:nvSpPr>
        <p:spPr>
          <a:xfrm>
            <a:off x="3912204" y="417420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20">
            <a:extLst>
              <a:ext uri="{FF2B5EF4-FFF2-40B4-BE49-F238E27FC236}">
                <a16:creationId xmlns:a16="http://schemas.microsoft.com/office/drawing/2014/main" id="{DC526A54-06D4-41B8-B1ED-1F427C5A0D64}"/>
              </a:ext>
            </a:extLst>
          </p:cNvPr>
          <p:cNvSpPr/>
          <p:nvPr/>
        </p:nvSpPr>
        <p:spPr>
          <a:xfrm>
            <a:off x="3903248" y="206423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Rounded Rectangle 120">
            <a:extLst>
              <a:ext uri="{FF2B5EF4-FFF2-40B4-BE49-F238E27FC236}">
                <a16:creationId xmlns:a16="http://schemas.microsoft.com/office/drawing/2014/main" id="{C9D2B304-8C89-457D-B12F-59C80877EF98}"/>
              </a:ext>
            </a:extLst>
          </p:cNvPr>
          <p:cNvSpPr/>
          <p:nvPr/>
        </p:nvSpPr>
        <p:spPr>
          <a:xfrm>
            <a:off x="1794294" y="2055218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56" name="Group 2">
            <a:extLst>
              <a:ext uri="{FF2B5EF4-FFF2-40B4-BE49-F238E27FC236}">
                <a16:creationId xmlns:a16="http://schemas.microsoft.com/office/drawing/2014/main" id="{CCB936AA-811E-479C-80A0-4444EC9C4FBA}"/>
              </a:ext>
            </a:extLst>
          </p:cNvPr>
          <p:cNvGrpSpPr/>
          <p:nvPr/>
        </p:nvGrpSpPr>
        <p:grpSpPr>
          <a:xfrm>
            <a:off x="3554050" y="4181686"/>
            <a:ext cx="1731910" cy="1752862"/>
            <a:chOff x="2160640" y="2048770"/>
            <a:chExt cx="1731910" cy="1752862"/>
          </a:xfrm>
        </p:grpSpPr>
        <p:sp>
          <p:nvSpPr>
            <p:cNvPr id="157" name="Rounded Rectangle 136">
              <a:extLst>
                <a:ext uri="{FF2B5EF4-FFF2-40B4-BE49-F238E27FC236}">
                  <a16:creationId xmlns:a16="http://schemas.microsoft.com/office/drawing/2014/main" id="{FED09B96-52AD-43CD-B219-36E21DE1C6C9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0" name="Rounded Rectangle 138">
              <a:extLst>
                <a:ext uri="{FF2B5EF4-FFF2-40B4-BE49-F238E27FC236}">
                  <a16:creationId xmlns:a16="http://schemas.microsoft.com/office/drawing/2014/main" id="{1AA9BA6E-ECE6-43C4-80C3-C9EB64565F15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4" name="Group 2">
            <a:extLst>
              <a:ext uri="{FF2B5EF4-FFF2-40B4-BE49-F238E27FC236}">
                <a16:creationId xmlns:a16="http://schemas.microsoft.com/office/drawing/2014/main" id="{32839BF5-C803-4BAB-9F59-F087E71899A8}"/>
              </a:ext>
            </a:extLst>
          </p:cNvPr>
          <p:cNvGrpSpPr/>
          <p:nvPr/>
        </p:nvGrpSpPr>
        <p:grpSpPr>
          <a:xfrm>
            <a:off x="3546591" y="1324803"/>
            <a:ext cx="1731910" cy="1752862"/>
            <a:chOff x="2160640" y="2048770"/>
            <a:chExt cx="1731910" cy="1752862"/>
          </a:xfrm>
        </p:grpSpPr>
        <p:sp>
          <p:nvSpPr>
            <p:cNvPr id="165" name="Rounded Rectangle 136">
              <a:extLst>
                <a:ext uri="{FF2B5EF4-FFF2-40B4-BE49-F238E27FC236}">
                  <a16:creationId xmlns:a16="http://schemas.microsoft.com/office/drawing/2014/main" id="{0476E488-63BD-4A3E-94BF-8162EA0AD8B0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6" name="Rounded Rectangle 138">
              <a:extLst>
                <a:ext uri="{FF2B5EF4-FFF2-40B4-BE49-F238E27FC236}">
                  <a16:creationId xmlns:a16="http://schemas.microsoft.com/office/drawing/2014/main" id="{E16A7695-8361-48F5-AF13-C234070D4FC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7" name="Group 2">
            <a:extLst>
              <a:ext uri="{FF2B5EF4-FFF2-40B4-BE49-F238E27FC236}">
                <a16:creationId xmlns:a16="http://schemas.microsoft.com/office/drawing/2014/main" id="{A9DCC3FE-E855-4DC3-8F6C-49DAAA53C9CB}"/>
              </a:ext>
            </a:extLst>
          </p:cNvPr>
          <p:cNvGrpSpPr/>
          <p:nvPr/>
        </p:nvGrpSpPr>
        <p:grpSpPr>
          <a:xfrm>
            <a:off x="1446307" y="1352316"/>
            <a:ext cx="1731910" cy="1752862"/>
            <a:chOff x="2160640" y="2048770"/>
            <a:chExt cx="1731910" cy="1752862"/>
          </a:xfrm>
        </p:grpSpPr>
        <p:sp>
          <p:nvSpPr>
            <p:cNvPr id="168" name="Rounded Rectangle 136">
              <a:extLst>
                <a:ext uri="{FF2B5EF4-FFF2-40B4-BE49-F238E27FC236}">
                  <a16:creationId xmlns:a16="http://schemas.microsoft.com/office/drawing/2014/main" id="{E7E4B812-B09A-4610-A080-34FF4F35946B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9" name="Rounded Rectangle 138">
              <a:extLst>
                <a:ext uri="{FF2B5EF4-FFF2-40B4-BE49-F238E27FC236}">
                  <a16:creationId xmlns:a16="http://schemas.microsoft.com/office/drawing/2014/main" id="{2EC24719-7185-4DEA-8D44-D9B0ECB9A56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70" name="Group 2">
            <a:extLst>
              <a:ext uri="{FF2B5EF4-FFF2-40B4-BE49-F238E27FC236}">
                <a16:creationId xmlns:a16="http://schemas.microsoft.com/office/drawing/2014/main" id="{68F172C9-CB44-4D8B-9591-E16620D8C190}"/>
              </a:ext>
            </a:extLst>
          </p:cNvPr>
          <p:cNvGrpSpPr/>
          <p:nvPr/>
        </p:nvGrpSpPr>
        <p:grpSpPr>
          <a:xfrm rot="5400000">
            <a:off x="1091268" y="1723805"/>
            <a:ext cx="1731910" cy="1752862"/>
            <a:chOff x="2160640" y="2048770"/>
            <a:chExt cx="1731910" cy="1752862"/>
          </a:xfrm>
        </p:grpSpPr>
        <p:sp>
          <p:nvSpPr>
            <p:cNvPr id="206" name="Rounded Rectangle 136">
              <a:extLst>
                <a:ext uri="{FF2B5EF4-FFF2-40B4-BE49-F238E27FC236}">
                  <a16:creationId xmlns:a16="http://schemas.microsoft.com/office/drawing/2014/main" id="{B13FFAD8-B98B-4CC0-8305-B848173364E0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07" name="Rounded Rectangle 138">
              <a:extLst>
                <a:ext uri="{FF2B5EF4-FFF2-40B4-BE49-F238E27FC236}">
                  <a16:creationId xmlns:a16="http://schemas.microsoft.com/office/drawing/2014/main" id="{E443414F-CB0F-48D3-A84C-808E97AB359C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8" name="Group 2">
            <a:extLst>
              <a:ext uri="{FF2B5EF4-FFF2-40B4-BE49-F238E27FC236}">
                <a16:creationId xmlns:a16="http://schemas.microsoft.com/office/drawing/2014/main" id="{54FC21F7-E748-44A3-91FD-35F5177590B0}"/>
              </a:ext>
            </a:extLst>
          </p:cNvPr>
          <p:cNvGrpSpPr/>
          <p:nvPr/>
        </p:nvGrpSpPr>
        <p:grpSpPr>
          <a:xfrm rot="5400000">
            <a:off x="3912249" y="1707864"/>
            <a:ext cx="1731910" cy="1752862"/>
            <a:chOff x="2160640" y="2048770"/>
            <a:chExt cx="1731910" cy="1752862"/>
          </a:xfrm>
        </p:grpSpPr>
        <p:sp>
          <p:nvSpPr>
            <p:cNvPr id="209" name="Rounded Rectangle 136">
              <a:extLst>
                <a:ext uri="{FF2B5EF4-FFF2-40B4-BE49-F238E27FC236}">
                  <a16:creationId xmlns:a16="http://schemas.microsoft.com/office/drawing/2014/main" id="{FA43193C-AC3D-4331-B813-9E617BA52435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10" name="Rounded Rectangle 138">
              <a:extLst>
                <a:ext uri="{FF2B5EF4-FFF2-40B4-BE49-F238E27FC236}">
                  <a16:creationId xmlns:a16="http://schemas.microsoft.com/office/drawing/2014/main" id="{BAFADF64-F6C2-4C1A-8F4B-E22B374B7289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1" name="Group 2">
            <a:extLst>
              <a:ext uri="{FF2B5EF4-FFF2-40B4-BE49-F238E27FC236}">
                <a16:creationId xmlns:a16="http://schemas.microsoft.com/office/drawing/2014/main" id="{872CA0D7-AA4C-401A-81E2-BB6B1734BD3D}"/>
              </a:ext>
            </a:extLst>
          </p:cNvPr>
          <p:cNvGrpSpPr/>
          <p:nvPr/>
        </p:nvGrpSpPr>
        <p:grpSpPr>
          <a:xfrm rot="5400000">
            <a:off x="3924982" y="3829927"/>
            <a:ext cx="1731910" cy="1752862"/>
            <a:chOff x="2160640" y="2048770"/>
            <a:chExt cx="1731910" cy="1752862"/>
          </a:xfrm>
        </p:grpSpPr>
        <p:sp>
          <p:nvSpPr>
            <p:cNvPr id="212" name="Rounded Rectangle 136">
              <a:extLst>
                <a:ext uri="{FF2B5EF4-FFF2-40B4-BE49-F238E27FC236}">
                  <a16:creationId xmlns:a16="http://schemas.microsoft.com/office/drawing/2014/main" id="{0B55C02B-4461-4DC2-8050-751CADF3E94A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13" name="Rounded Rectangle 138">
              <a:extLst>
                <a:ext uri="{FF2B5EF4-FFF2-40B4-BE49-F238E27FC236}">
                  <a16:creationId xmlns:a16="http://schemas.microsoft.com/office/drawing/2014/main" id="{785A9381-D567-4865-BD1A-715F3597FFF3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2EC1232-C010-43C3-AF38-8A3C51B730EF}"/>
              </a:ext>
            </a:extLst>
          </p:cNvPr>
          <p:cNvGrpSpPr/>
          <p:nvPr/>
        </p:nvGrpSpPr>
        <p:grpSpPr>
          <a:xfrm>
            <a:off x="1139575" y="5921590"/>
            <a:ext cx="3120392" cy="307812"/>
            <a:chOff x="1476479" y="5218365"/>
            <a:chExt cx="3120392" cy="307812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D873D7D-2DDE-4D2C-84F7-978D32D11D5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E951D35-186F-4463-88BA-A4AD971126FE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FBADE1-E5F9-41E8-ACC4-6EFCE8831BC3}"/>
                </a:ext>
              </a:extLst>
            </p:cNvPr>
            <p:cNvSpPr txBox="1"/>
            <p:nvPr/>
          </p:nvSpPr>
          <p:spPr>
            <a:xfrm>
              <a:off x="3559875" y="5218365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C15CCA7-04AF-48A5-84E6-EDF8F8103640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F7A8581-1354-4589-945A-8433640A0E75}"/>
                </a:ext>
              </a:extLst>
            </p:cNvPr>
            <p:cNvSpPr txBox="1"/>
            <p:nvPr/>
          </p:nvSpPr>
          <p:spPr>
            <a:xfrm>
              <a:off x="2884792" y="5218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9C552D51-52E2-4D9C-A34F-12E483681447}"/>
              </a:ext>
            </a:extLst>
          </p:cNvPr>
          <p:cNvSpPr txBox="1"/>
          <p:nvPr/>
        </p:nvSpPr>
        <p:spPr>
          <a:xfrm>
            <a:off x="4449780" y="5918110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+ 1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6F0E883-CCA4-479A-A8B4-E9AF7BFDD4A6}"/>
              </a:ext>
            </a:extLst>
          </p:cNvPr>
          <p:cNvGrpSpPr/>
          <p:nvPr/>
        </p:nvGrpSpPr>
        <p:grpSpPr>
          <a:xfrm>
            <a:off x="1450636" y="6160213"/>
            <a:ext cx="3120392" cy="307812"/>
            <a:chOff x="1476479" y="5218365"/>
            <a:chExt cx="3120392" cy="307812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B2D9BFE-753A-4AEA-93B2-0595495D9632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F59A2E8-BB62-48CC-B35B-BF48E0F42990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86013AF-4FB6-460B-A6DB-9467DE65240A}"/>
                </a:ext>
              </a:extLst>
            </p:cNvPr>
            <p:cNvSpPr txBox="1"/>
            <p:nvPr/>
          </p:nvSpPr>
          <p:spPr>
            <a:xfrm>
              <a:off x="3559875" y="5218365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C0C7221-3DCC-41C5-9269-F3304CF3400D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55825F2-1625-46E0-B7DF-4EE174AF7973}"/>
                </a:ext>
              </a:extLst>
            </p:cNvPr>
            <p:cNvSpPr txBox="1"/>
            <p:nvPr/>
          </p:nvSpPr>
          <p:spPr>
            <a:xfrm>
              <a:off x="2884792" y="5218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4E543F73-F734-4FBF-AF2B-82C836C20574}"/>
              </a:ext>
            </a:extLst>
          </p:cNvPr>
          <p:cNvSpPr txBox="1"/>
          <p:nvPr/>
        </p:nvSpPr>
        <p:spPr>
          <a:xfrm>
            <a:off x="4806400" y="6171984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AA8D43-A329-413A-A987-D4CA188357F9}"/>
              </a:ext>
            </a:extLst>
          </p:cNvPr>
          <p:cNvSpPr txBox="1"/>
          <p:nvPr/>
        </p:nvSpPr>
        <p:spPr>
          <a:xfrm>
            <a:off x="5181011" y="5923112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+ 2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5626A37-608C-49B7-94E9-7CA97A5467C2}"/>
              </a:ext>
            </a:extLst>
          </p:cNvPr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CA05FDB-BA44-4C06-9A32-FAAE8500C055}"/>
              </a:ext>
            </a:extLst>
          </p:cNvPr>
          <p:cNvGrpSpPr/>
          <p:nvPr/>
        </p:nvGrpSpPr>
        <p:grpSpPr>
          <a:xfrm>
            <a:off x="743003" y="2481543"/>
            <a:ext cx="357663" cy="3116338"/>
            <a:chOff x="846641" y="1638353"/>
            <a:chExt cx="357663" cy="3116338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4C4FABA-05B9-48A1-BBFA-4205947A4B34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8A75E1B-D9F6-4534-9034-53C4D36754EB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41BA6DE-B2E9-4482-B36C-27E83371B303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0F10241-7940-4CDC-8B39-B7D9E173D998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47B7888-6BCF-401C-BECB-04C297438CDE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A5B24708-CDCE-4713-B607-EA8FE569D039}"/>
              </a:ext>
            </a:extLst>
          </p:cNvPr>
          <p:cNvSpPr txBox="1"/>
          <p:nvPr/>
        </p:nvSpPr>
        <p:spPr>
          <a:xfrm>
            <a:off x="624774" y="1738686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80E5177-C444-4D0C-BC41-1259C83A1725}"/>
              </a:ext>
            </a:extLst>
          </p:cNvPr>
          <p:cNvGrpSpPr/>
          <p:nvPr/>
        </p:nvGrpSpPr>
        <p:grpSpPr>
          <a:xfrm>
            <a:off x="401768" y="2849248"/>
            <a:ext cx="357663" cy="3116338"/>
            <a:chOff x="846641" y="1638353"/>
            <a:chExt cx="357663" cy="311633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2F87209-9BF2-4536-9BD7-B428E48A11E7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3CA44EF-A2D1-4F0F-BE12-C5450526EBC1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C99577A-D346-4DB6-BEFF-A597B2230D37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1F06B4A-82AA-4597-92F3-8CC95CCEAE3C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C221FC-8A21-4FD6-B453-0FF867BC9F14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7216D97B-12D2-491D-9808-DAE79333D36B}"/>
              </a:ext>
            </a:extLst>
          </p:cNvPr>
          <p:cNvSpPr txBox="1"/>
          <p:nvPr/>
        </p:nvSpPr>
        <p:spPr>
          <a:xfrm>
            <a:off x="283539" y="210639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A413234-FB11-4143-9CCE-2B071F744C49}"/>
              </a:ext>
            </a:extLst>
          </p:cNvPr>
          <p:cNvSpPr txBox="1"/>
          <p:nvPr/>
        </p:nvSpPr>
        <p:spPr>
          <a:xfrm>
            <a:off x="286815" y="1406663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+ 2</a:t>
            </a:r>
          </a:p>
        </p:txBody>
      </p:sp>
    </p:spTree>
    <p:extLst>
      <p:ext uri="{BB962C8B-B14F-4D97-AF65-F5344CB8AC3E}">
        <p14:creationId xmlns:p14="http://schemas.microsoft.com/office/powerpoint/2010/main" val="42918085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11F9-992B-4C4A-98FB-DF42131B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155D-29D8-4FAC-98E1-60AFE0838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20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0E824-C083-4111-88ED-9CA5B5FBF375}"/>
              </a:ext>
            </a:extLst>
          </p:cNvPr>
          <p:cNvGrpSpPr/>
          <p:nvPr/>
        </p:nvGrpSpPr>
        <p:grpSpPr>
          <a:xfrm>
            <a:off x="1358780" y="1984443"/>
            <a:ext cx="3894156" cy="2928025"/>
            <a:chOff x="1358780" y="1984443"/>
            <a:chExt cx="3894156" cy="29280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5AD906-D3A6-4FEA-BA02-8813509F05FC}"/>
                </a:ext>
              </a:extLst>
            </p:cNvPr>
            <p:cNvSpPr/>
            <p:nvPr/>
          </p:nvSpPr>
          <p:spPr>
            <a:xfrm>
              <a:off x="1358780" y="1984443"/>
              <a:ext cx="3894156" cy="292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C41FD3-0389-4A07-B1A5-73C1B7B8BD6D}"/>
                </a:ext>
              </a:extLst>
            </p:cNvPr>
            <p:cNvGrpSpPr/>
            <p:nvPr/>
          </p:nvGrpSpPr>
          <p:grpSpPr>
            <a:xfrm>
              <a:off x="1440366" y="2072779"/>
              <a:ext cx="3638777" cy="2753004"/>
              <a:chOff x="1440366" y="2072779"/>
              <a:chExt cx="3638777" cy="275300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7357"/>
              <a:stretch/>
            </p:blipFill>
            <p:spPr>
              <a:xfrm>
                <a:off x="4646511" y="2608105"/>
                <a:ext cx="426484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620315" y="2678719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167" y="316120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607599" y="3679976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3" t="17540" r="17971" b="16279"/>
              <a:stretch/>
            </p:blipFill>
            <p:spPr>
              <a:xfrm>
                <a:off x="1801408" y="2078013"/>
                <a:ext cx="2412858" cy="2461010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1777784" y="4517971"/>
                <a:ext cx="2496489" cy="307812"/>
                <a:chOff x="1427587" y="5218365"/>
                <a:chExt cx="2496489" cy="30781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7EE1725-0183-4820-9F0B-CFFA0F00DEE3}"/>
                    </a:ext>
                  </a:extLst>
                </p:cNvPr>
                <p:cNvSpPr txBox="1"/>
                <p:nvPr/>
              </p:nvSpPr>
              <p:spPr>
                <a:xfrm>
                  <a:off x="1427587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j-2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1440366" y="2072779"/>
                <a:ext cx="447558" cy="2414094"/>
                <a:chOff x="701063" y="2432706"/>
                <a:chExt cx="447558" cy="24140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96A093-7CA4-4905-827B-3C77A3F7628E}"/>
                    </a:ext>
                  </a:extLst>
                </p:cNvPr>
                <p:cNvSpPr txBox="1"/>
                <p:nvPr/>
              </p:nvSpPr>
              <p:spPr>
                <a:xfrm>
                  <a:off x="716148" y="4539023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k-2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5726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9223</TotalTime>
  <Words>2906</Words>
  <Application>Microsoft Office PowerPoint</Application>
  <PresentationFormat>Widescreen</PresentationFormat>
  <Paragraphs>1046</Paragraphs>
  <Slides>89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Wingdings</vt:lpstr>
      <vt:lpstr>Office Theme</vt:lpstr>
      <vt:lpstr>Notes for OpenCL-implementation of Forward Backward Linear and Centered in Time Centered in Space numerical schemes for the SWEs</vt:lpstr>
      <vt:lpstr>Table of Content</vt:lpstr>
      <vt:lpstr>Background / References</vt:lpstr>
      <vt:lpstr>PowerPoint Presentation</vt:lpstr>
      <vt:lpstr>PowerPoint Presentation</vt:lpstr>
      <vt:lpstr>Original Cell Notation</vt:lpstr>
      <vt:lpstr>Cell notation</vt:lpstr>
      <vt:lpstr>Cell notation</vt:lpstr>
      <vt:lpstr>Cell notation</vt:lpstr>
      <vt:lpstr>Cell notation</vt:lpstr>
      <vt:lpstr>Cell notation (FIGURE)</vt:lpstr>
      <vt:lpstr>Cell notation</vt:lpstr>
      <vt:lpstr>Cell notation (FIGURE)</vt:lpstr>
      <vt:lpstr>FBL eta (FIGURE)</vt:lpstr>
      <vt:lpstr>FBL U (FIGURE)</vt:lpstr>
      <vt:lpstr>FBL V (FIGURE)</vt:lpstr>
      <vt:lpstr>CTCS eta (FIGURE)</vt:lpstr>
      <vt:lpstr>CTCS U (FIGURE)</vt:lpstr>
      <vt:lpstr>CTCS V (FIGURE)</vt:lpstr>
      <vt:lpstr>CTCS 2 eta</vt:lpstr>
      <vt:lpstr>CTCS 2 V</vt:lpstr>
      <vt:lpstr>CTCS 2 U</vt:lpstr>
      <vt:lpstr>KP07 / CDKLM (FIGURE)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  <vt:lpstr>One-kernel cell notation</vt:lpstr>
      <vt:lpstr>One-kernel linear scheme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One-kernel non-linear scheme</vt:lpstr>
      <vt:lpstr>One-kernel CTCS</vt:lpstr>
      <vt:lpstr>One-kernel CTCS</vt:lpstr>
      <vt:lpstr>One-kernel CTCS</vt:lpstr>
      <vt:lpstr>One-kernel CTCS</vt:lpstr>
      <vt:lpstr>PowerPoint Presentation</vt:lpstr>
    </vt:vector>
  </TitlesOfParts>
  <Company>SINTEF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Håvard Heitlo Holm</cp:lastModifiedBy>
  <cp:revision>123</cp:revision>
  <cp:lastPrinted>2016-05-25T09:18:27Z</cp:lastPrinted>
  <dcterms:created xsi:type="dcterms:W3CDTF">2016-05-20T14:08:03Z</dcterms:created>
  <dcterms:modified xsi:type="dcterms:W3CDTF">2018-10-17T12:03:30Z</dcterms:modified>
</cp:coreProperties>
</file>