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97" r:id="rId2"/>
    <p:sldId id="298" r:id="rId3"/>
    <p:sldId id="326" r:id="rId4"/>
    <p:sldId id="300" r:id="rId5"/>
    <p:sldId id="301" r:id="rId6"/>
    <p:sldId id="277" r:id="rId7"/>
    <p:sldId id="304" r:id="rId8"/>
    <p:sldId id="314" r:id="rId9"/>
    <p:sldId id="315" r:id="rId10"/>
    <p:sldId id="316" r:id="rId11"/>
    <p:sldId id="323" r:id="rId12"/>
    <p:sldId id="322" r:id="rId13"/>
    <p:sldId id="313" r:id="rId14"/>
    <p:sldId id="305" r:id="rId15"/>
    <p:sldId id="318" r:id="rId16"/>
    <p:sldId id="317" r:id="rId17"/>
    <p:sldId id="319" r:id="rId18"/>
    <p:sldId id="320" r:id="rId19"/>
    <p:sldId id="321" r:id="rId20"/>
    <p:sldId id="306" r:id="rId21"/>
    <p:sldId id="312" r:id="rId22"/>
    <p:sldId id="311" r:id="rId23"/>
    <p:sldId id="307" r:id="rId24"/>
    <p:sldId id="284" r:id="rId25"/>
    <p:sldId id="285" r:id="rId26"/>
    <p:sldId id="286" r:id="rId27"/>
    <p:sldId id="287" r:id="rId28"/>
    <p:sldId id="303" r:id="rId29"/>
    <p:sldId id="302" r:id="rId30"/>
    <p:sldId id="288" r:id="rId31"/>
    <p:sldId id="290" r:id="rId32"/>
    <p:sldId id="291" r:id="rId33"/>
    <p:sldId id="292" r:id="rId34"/>
    <p:sldId id="289" r:id="rId35"/>
    <p:sldId id="278" r:id="rId36"/>
    <p:sldId id="256" r:id="rId37"/>
    <p:sldId id="257" r:id="rId38"/>
    <p:sldId id="258" r:id="rId39"/>
    <p:sldId id="259" r:id="rId40"/>
    <p:sldId id="266" r:id="rId41"/>
    <p:sldId id="268" r:id="rId42"/>
    <p:sldId id="279" r:id="rId43"/>
    <p:sldId id="260" r:id="rId44"/>
    <p:sldId id="261" r:id="rId45"/>
    <p:sldId id="299" r:id="rId46"/>
    <p:sldId id="280" r:id="rId47"/>
    <p:sldId id="262" r:id="rId48"/>
    <p:sldId id="263" r:id="rId49"/>
    <p:sldId id="281" r:id="rId50"/>
    <p:sldId id="265" r:id="rId51"/>
    <p:sldId id="282" r:id="rId52"/>
    <p:sldId id="269" r:id="rId53"/>
    <p:sldId id="270" r:id="rId54"/>
    <p:sldId id="271" r:id="rId55"/>
    <p:sldId id="272" r:id="rId56"/>
    <p:sldId id="273" r:id="rId57"/>
    <p:sldId id="274" r:id="rId58"/>
    <p:sldId id="275" r:id="rId59"/>
    <p:sldId id="283" r:id="rId60"/>
    <p:sldId id="276" r:id="rId61"/>
    <p:sldId id="293" r:id="rId62"/>
    <p:sldId id="296" r:id="rId63"/>
    <p:sldId id="295" r:id="rId64"/>
    <p:sldId id="294" r:id="rId65"/>
    <p:sldId id="324" r:id="rId66"/>
    <p:sldId id="327" r:id="rId67"/>
    <p:sldId id="329" r:id="rId68"/>
    <p:sldId id="333" r:id="rId69"/>
    <p:sldId id="334" r:id="rId70"/>
    <p:sldId id="335" r:id="rId71"/>
    <p:sldId id="336" r:id="rId72"/>
    <p:sldId id="337" r:id="rId73"/>
    <p:sldId id="339" r:id="rId74"/>
    <p:sldId id="340" r:id="rId75"/>
    <p:sldId id="341" r:id="rId76"/>
    <p:sldId id="342" r:id="rId77"/>
    <p:sldId id="343" r:id="rId78"/>
    <p:sldId id="344" r:id="rId79"/>
    <p:sldId id="351" r:id="rId80"/>
    <p:sldId id="345" r:id="rId81"/>
    <p:sldId id="346" r:id="rId82"/>
    <p:sldId id="350" r:id="rId83"/>
    <p:sldId id="348" r:id="rId84"/>
    <p:sldId id="353" r:id="rId85"/>
    <p:sldId id="332" r:id="rId86"/>
    <p:sldId id="360" r:id="rId87"/>
    <p:sldId id="363" r:id="rId88"/>
    <p:sldId id="364" r:id="rId89"/>
    <p:sldId id="365" r:id="rId90"/>
    <p:sldId id="328" r:id="rId9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964A0-D117-4CB3-8E08-A75F857E89C8}">
          <p14:sldIdLst>
            <p14:sldId id="297"/>
            <p14:sldId id="298"/>
            <p14:sldId id="326"/>
            <p14:sldId id="300"/>
            <p14:sldId id="301"/>
            <p14:sldId id="277"/>
            <p14:sldId id="304"/>
            <p14:sldId id="314"/>
            <p14:sldId id="315"/>
            <p14:sldId id="316"/>
            <p14:sldId id="323"/>
            <p14:sldId id="322"/>
            <p14:sldId id="313"/>
            <p14:sldId id="305"/>
            <p14:sldId id="318"/>
            <p14:sldId id="317"/>
            <p14:sldId id="319"/>
            <p14:sldId id="320"/>
            <p14:sldId id="321"/>
            <p14:sldId id="306"/>
            <p14:sldId id="312"/>
            <p14:sldId id="311"/>
            <p14:sldId id="307"/>
            <p14:sldId id="284"/>
            <p14:sldId id="285"/>
            <p14:sldId id="286"/>
            <p14:sldId id="287"/>
            <p14:sldId id="303"/>
            <p14:sldId id="302"/>
            <p14:sldId id="288"/>
            <p14:sldId id="290"/>
            <p14:sldId id="291"/>
            <p14:sldId id="292"/>
            <p14:sldId id="289"/>
          </p14:sldIdLst>
        </p14:section>
        <p14:section name="N" id="{52D34CA5-F7B8-4FD4-B906-23D94EDD40DE}">
          <p14:sldIdLst>
            <p14:sldId id="278"/>
            <p14:sldId id="256"/>
            <p14:sldId id="257"/>
            <p14:sldId id="258"/>
            <p14:sldId id="259"/>
            <p14:sldId id="266"/>
            <p14:sldId id="268"/>
          </p14:sldIdLst>
        </p14:section>
        <p14:section name="P" id="{D3B5FCB6-8DF9-4A0F-9307-D5850669C622}">
          <p14:sldIdLst>
            <p14:sldId id="279"/>
            <p14:sldId id="260"/>
            <p14:sldId id="261"/>
            <p14:sldId id="299"/>
          </p14:sldIdLst>
        </p14:section>
        <p14:section name="E" id="{610FDB1F-3964-4D56-A0F1-5DCB08D27B1D}">
          <p14:sldIdLst>
            <p14:sldId id="280"/>
            <p14:sldId id="262"/>
            <p14:sldId id="263"/>
          </p14:sldIdLst>
        </p14:section>
        <p14:section name="Full scheme" id="{3138D328-4EA6-43B3-9015-39E6B86072E3}">
          <p14:sldIdLst>
            <p14:sldId id="281"/>
            <p14:sldId id="265"/>
            <p14:sldId id="282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93"/>
            <p14:sldId id="296"/>
            <p14:sldId id="295"/>
            <p14:sldId id="294"/>
            <p14:sldId id="324"/>
            <p14:sldId id="327"/>
            <p14:sldId id="329"/>
            <p14:sldId id="333"/>
            <p14:sldId id="334"/>
            <p14:sldId id="335"/>
            <p14:sldId id="336"/>
            <p14:sldId id="337"/>
            <p14:sldId id="339"/>
            <p14:sldId id="340"/>
            <p14:sldId id="341"/>
            <p14:sldId id="342"/>
            <p14:sldId id="343"/>
            <p14:sldId id="344"/>
            <p14:sldId id="351"/>
            <p14:sldId id="345"/>
            <p14:sldId id="346"/>
            <p14:sldId id="350"/>
            <p14:sldId id="348"/>
            <p14:sldId id="353"/>
            <p14:sldId id="332"/>
            <p14:sldId id="360"/>
            <p14:sldId id="363"/>
            <p14:sldId id="364"/>
            <p14:sldId id="365"/>
            <p14:sldId id="3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50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7109-5CCD-4815-99BD-EDFB2B2A3EE9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7808-98D0-4A5F-855F-58C30CF39A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80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98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80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023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3647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2983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778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3155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02259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6861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400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2564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4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58805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3865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93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573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4443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597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7780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311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5419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8419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6771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975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65398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394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06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29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273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510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1786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7175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807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522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05654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284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9028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7678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695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839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5684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2461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1481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39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81729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9858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4616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1327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6152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1925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7920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9615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8363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231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20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018680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2640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3502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70706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21445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65575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34580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86681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94377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23807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814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01536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01953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543565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49628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77621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83884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85096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52996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03885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150347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257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960455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757395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44630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423634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077154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153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60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0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0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289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76211" y="1142984"/>
            <a:ext cx="11239579" cy="642942"/>
          </a:xfrm>
        </p:spPr>
        <p:txBody>
          <a:bodyPr wrap="square" lIns="0" tIns="46800" anchor="t" anchorCtr="0">
            <a:noAutofit/>
          </a:bodyPr>
          <a:lstStyle>
            <a:lvl1pPr marL="0" indent="0">
              <a:buNone/>
              <a:defRPr sz="2800" b="0">
                <a:solidFill>
                  <a:srgbClr val="00447C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/>
              <a:t>Click to insert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30F691-6A83-45B9-823E-A859D46F11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75200" y="1916832"/>
            <a:ext cx="11241600" cy="4104456"/>
          </a:xfrm>
        </p:spPr>
        <p:txBody>
          <a:bodyPr lIns="0"/>
          <a:lstStyle>
            <a:lvl1pPr>
              <a:buFont typeface="Arial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en-GB" noProof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7404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59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4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7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6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8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1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F3AD-3D93-4D43-91A1-12F0336C11E1}" type="datetimeFigureOut">
              <a:rPr lang="nb-NO" smtClean="0"/>
              <a:t>17.10.2018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9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10" Type="http://schemas.openxmlformats.org/officeDocument/2006/relationships/image" Target="../media/image37.png"/><Relationship Id="rId4" Type="http://schemas.openxmlformats.org/officeDocument/2006/relationships/image" Target="../media/image5.png"/><Relationship Id="rId9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Notes for </a:t>
            </a:r>
            <a:r>
              <a:rPr lang="nb-NO" dirty="0" err="1"/>
              <a:t>OpenCL-implementation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Forward </a:t>
            </a:r>
            <a:r>
              <a:rPr lang="nb-NO" dirty="0" err="1"/>
              <a:t>Backward</a:t>
            </a:r>
            <a:r>
              <a:rPr lang="nb-NO" dirty="0"/>
              <a:t> Linear and </a:t>
            </a:r>
            <a:r>
              <a:rPr lang="nb-NO" dirty="0" err="1"/>
              <a:t>Centered</a:t>
            </a:r>
            <a:r>
              <a:rPr lang="nb-NO" dirty="0"/>
              <a:t> in Time </a:t>
            </a:r>
            <a:r>
              <a:rPr lang="nb-NO" dirty="0" err="1"/>
              <a:t>Centered</a:t>
            </a:r>
            <a:r>
              <a:rPr lang="nb-NO" dirty="0"/>
              <a:t> in Space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schemes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SWEs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André R. Brodtkorb, 2016-05-30</a:t>
            </a:r>
          </a:p>
          <a:p>
            <a:r>
              <a:rPr lang="nb-NO" dirty="0"/>
              <a:t>Håvard H. Holm, 2018-10-17 (</a:t>
            </a:r>
            <a:r>
              <a:rPr lang="nb-NO" dirty="0" err="1"/>
              <a:t>updates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one-</a:t>
            </a:r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implementations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509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BE72AE-DD93-4870-B04B-B7FA9A10F535}"/>
              </a:ext>
            </a:extLst>
          </p:cNvPr>
          <p:cNvGrpSpPr/>
          <p:nvPr/>
        </p:nvGrpSpPr>
        <p:grpSpPr>
          <a:xfrm>
            <a:off x="2023353" y="1964987"/>
            <a:ext cx="3044758" cy="2178996"/>
            <a:chOff x="2023353" y="1964987"/>
            <a:chExt cx="3044758" cy="21789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07557A-974C-4AFB-A5E3-71425DDDCB31}"/>
                </a:ext>
              </a:extLst>
            </p:cNvPr>
            <p:cNvSpPr/>
            <p:nvPr/>
          </p:nvSpPr>
          <p:spPr>
            <a:xfrm>
              <a:off x="2023353" y="1964987"/>
              <a:ext cx="3044758" cy="21789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EC8513-30FC-4EAE-9CC9-9FB91A583DE4}"/>
                </a:ext>
              </a:extLst>
            </p:cNvPr>
            <p:cNvGrpSpPr/>
            <p:nvPr/>
          </p:nvGrpSpPr>
          <p:grpSpPr>
            <a:xfrm>
              <a:off x="2101847" y="2037663"/>
              <a:ext cx="2877030" cy="2042880"/>
              <a:chOff x="2101847" y="2072779"/>
              <a:chExt cx="2877030" cy="2042880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38C7286-4252-413B-A46D-BFFFDDB945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7357"/>
              <a:stretch/>
            </p:blipFill>
            <p:spPr>
              <a:xfrm>
                <a:off x="4539505" y="2209270"/>
                <a:ext cx="426484" cy="1579007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23" name="Rounded Rectangle 122"/>
              <p:cNvSpPr/>
              <p:nvPr/>
            </p:nvSpPr>
            <p:spPr>
              <a:xfrm>
                <a:off x="4513309" y="2279884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507161" y="2781828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4520049" y="3300597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991CECB-0ADF-4785-BC2B-DAF6D4415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361" t="17541" r="17971" b="35395"/>
              <a:stretch/>
            </p:blipFill>
            <p:spPr>
              <a:xfrm>
                <a:off x="2478862" y="2078013"/>
                <a:ext cx="1735404" cy="1750125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648B96E-F8A0-41EA-97B8-08A78AB98B5E}"/>
                  </a:ext>
                </a:extLst>
              </p:cNvPr>
              <p:cNvGrpSpPr/>
              <p:nvPr/>
            </p:nvGrpSpPr>
            <p:grpSpPr>
              <a:xfrm>
                <a:off x="2478862" y="3807847"/>
                <a:ext cx="1795411" cy="307812"/>
                <a:chOff x="2128665" y="5218365"/>
                <a:chExt cx="1795411" cy="307812"/>
              </a:xfrm>
            </p:grpSpPr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6EDF06-40E8-4F55-8F65-27803E282515}"/>
                    </a:ext>
                  </a:extLst>
                </p:cNvPr>
                <p:cNvSpPr txBox="1"/>
                <p:nvPr/>
              </p:nvSpPr>
              <p:spPr>
                <a:xfrm>
                  <a:off x="2128665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3EAE4A1-6A34-483D-8B9E-CF1C13A78547}"/>
                    </a:ext>
                  </a:extLst>
                </p:cNvPr>
                <p:cNvSpPr txBox="1"/>
                <p:nvPr/>
              </p:nvSpPr>
              <p:spPr>
                <a:xfrm>
                  <a:off x="3514989" y="5218365"/>
                  <a:ext cx="409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j+1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71F985-5D1E-400A-9285-4AC3FAD6B6DD}"/>
                    </a:ext>
                  </a:extLst>
                </p:cNvPr>
                <p:cNvSpPr txBox="1"/>
                <p:nvPr/>
              </p:nvSpPr>
              <p:spPr>
                <a:xfrm>
                  <a:off x="2908837" y="5218400"/>
                  <a:ext cx="2279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A3A2F0-39B5-4B81-9A17-C9C670F282AF}"/>
                  </a:ext>
                </a:extLst>
              </p:cNvPr>
              <p:cNvGrpSpPr/>
              <p:nvPr/>
            </p:nvGrpSpPr>
            <p:grpSpPr>
              <a:xfrm>
                <a:off x="2101847" y="2072779"/>
                <a:ext cx="447558" cy="1704703"/>
                <a:chOff x="701063" y="2432706"/>
                <a:chExt cx="447558" cy="1704703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64DA837-CB4A-4F45-8118-A93E0F04D528}"/>
                    </a:ext>
                  </a:extLst>
                </p:cNvPr>
                <p:cNvSpPr txBox="1"/>
                <p:nvPr/>
              </p:nvSpPr>
              <p:spPr>
                <a:xfrm>
                  <a:off x="783362" y="3131169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543F92C-FB84-4512-9F7D-BA3F1DD22AB1}"/>
                    </a:ext>
                  </a:extLst>
                </p:cNvPr>
                <p:cNvSpPr txBox="1"/>
                <p:nvPr/>
              </p:nvSpPr>
              <p:spPr>
                <a:xfrm>
                  <a:off x="701063" y="2432706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k+1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A34FAFB-7F6E-47C1-A765-C97FAB6FB91E}"/>
                    </a:ext>
                  </a:extLst>
                </p:cNvPr>
                <p:cNvSpPr txBox="1"/>
                <p:nvPr/>
              </p:nvSpPr>
              <p:spPr>
                <a:xfrm>
                  <a:off x="725029" y="3829632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843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r>
              <a:rPr lang="nb-NO" dirty="0"/>
              <a:t> (FIGURE)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3D3BAA-5E19-4DB8-947C-C9371525321B}"/>
              </a:ext>
            </a:extLst>
          </p:cNvPr>
          <p:cNvGrpSpPr/>
          <p:nvPr/>
        </p:nvGrpSpPr>
        <p:grpSpPr>
          <a:xfrm>
            <a:off x="2101847" y="2037663"/>
            <a:ext cx="3793948" cy="2042880"/>
            <a:chOff x="2101847" y="2037663"/>
            <a:chExt cx="3793948" cy="2042880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991CECB-0ADF-4785-BC2B-DAF6D44151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61" t="17541" r="17971" b="35395"/>
            <a:stretch/>
          </p:blipFill>
          <p:spPr>
            <a:xfrm>
              <a:off x="2478862" y="2042897"/>
              <a:ext cx="1735404" cy="1750125"/>
            </a:xfrm>
            <a:prstGeom prst="rect">
              <a:avLst/>
            </a:prstGeom>
          </p:spPr>
        </p:pic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648B96E-F8A0-41EA-97B8-08A78AB98B5E}"/>
                </a:ext>
              </a:extLst>
            </p:cNvPr>
            <p:cNvGrpSpPr/>
            <p:nvPr/>
          </p:nvGrpSpPr>
          <p:grpSpPr>
            <a:xfrm>
              <a:off x="2478862" y="3772731"/>
              <a:ext cx="1795411" cy="307812"/>
              <a:chOff x="2128665" y="5218365"/>
              <a:chExt cx="1795411" cy="307812"/>
            </a:xfrm>
          </p:grpSpPr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316EDF06-40E8-4F55-8F65-27803E282515}"/>
                  </a:ext>
                </a:extLst>
              </p:cNvPr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j-1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A3EAE4A1-6A34-483D-8B9E-CF1C13A78547}"/>
                  </a:ext>
                </a:extLst>
              </p:cNvPr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j+1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3B71F985-5D1E-400A-9285-4AC3FAD6B6DD}"/>
                  </a:ext>
                </a:extLst>
              </p:cNvPr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9A3A2F0-39B5-4B81-9A17-C9C670F282AF}"/>
                </a:ext>
              </a:extLst>
            </p:cNvPr>
            <p:cNvGrpSpPr/>
            <p:nvPr/>
          </p:nvGrpSpPr>
          <p:grpSpPr>
            <a:xfrm>
              <a:off x="2101847" y="2037663"/>
              <a:ext cx="447558" cy="1704703"/>
              <a:chOff x="701063" y="2432706"/>
              <a:chExt cx="447558" cy="1704703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64DA837-CB4A-4F45-8118-A93E0F04D528}"/>
                  </a:ext>
                </a:extLst>
              </p:cNvPr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543F92C-FB84-4512-9F7D-BA3F1DD22AB1}"/>
                  </a:ext>
                </a:extLst>
              </p:cNvPr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k+1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A34FAFB-7F6E-47C1-A765-C97FAB6FB91E}"/>
                  </a:ext>
                </a:extLst>
              </p:cNvPr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k-1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5555F87-F94B-4ACB-9DB0-AE855E69044C}"/>
                </a:ext>
              </a:extLst>
            </p:cNvPr>
            <p:cNvGrpSpPr/>
            <p:nvPr/>
          </p:nvGrpSpPr>
          <p:grpSpPr>
            <a:xfrm>
              <a:off x="4567315" y="2233890"/>
              <a:ext cx="544354" cy="400110"/>
              <a:chOff x="6231777" y="2565200"/>
              <a:chExt cx="544354" cy="40011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D77746B-A983-465E-8206-31B353512818}"/>
                  </a:ext>
                </a:extLst>
              </p:cNvPr>
              <p:cNvSpPr/>
              <p:nvPr/>
            </p:nvSpPr>
            <p:spPr>
              <a:xfrm>
                <a:off x="6231777" y="2701545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35CD0CB-FD63-41B6-8EA0-54DDCAAC20EF}"/>
                      </a:ext>
                    </a:extLst>
                  </p:cNvPr>
                  <p:cNvSpPr txBox="1"/>
                  <p:nvPr/>
                </p:nvSpPr>
                <p:spPr>
                  <a:xfrm>
                    <a:off x="6519991" y="2565200"/>
                    <a:ext cx="25614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oMath>
                      </m:oMathPara>
                    </a14:m>
                    <a:endParaRPr lang="nb-NO" sz="20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35CD0CB-FD63-41B6-8EA0-54DDCAAC20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9991" y="2565200"/>
                    <a:ext cx="256140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3810" b="-7576"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C2329D-F9D3-4757-B597-B27BE833D0D6}"/>
                </a:ext>
              </a:extLst>
            </p:cNvPr>
            <p:cNvGrpSpPr/>
            <p:nvPr/>
          </p:nvGrpSpPr>
          <p:grpSpPr>
            <a:xfrm>
              <a:off x="4567315" y="2725872"/>
              <a:ext cx="1328480" cy="400110"/>
              <a:chOff x="7860926" y="2565200"/>
              <a:chExt cx="1328480" cy="40011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DEE7E71-8625-46AC-8947-BD927B5722CF}"/>
                  </a:ext>
                </a:extLst>
              </p:cNvPr>
              <p:cNvSpPr/>
              <p:nvPr/>
            </p:nvSpPr>
            <p:spPr>
              <a:xfrm>
                <a:off x="7860926" y="2711800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45B979C-9C3C-47B3-93E2-2F426B1770BA}"/>
                      </a:ext>
                    </a:extLst>
                  </p:cNvPr>
                  <p:cNvSpPr txBox="1"/>
                  <p:nvPr/>
                </p:nvSpPr>
                <p:spPr>
                  <a:xfrm>
                    <a:off x="8158358" y="2565200"/>
                    <a:ext cx="103104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a14:m>
                    <a:r>
                      <a:rPr lang="nb-NO" sz="2000" dirty="0"/>
                      <a:t> or </a:t>
                    </a:r>
                    <a14:m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h𝑢</m:t>
                        </m:r>
                      </m:oMath>
                    </a14:m>
                    <a:endParaRPr lang="nb-NO" sz="20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C45B979C-9C3C-47B3-93E2-2F426B1770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8358" y="2565200"/>
                    <a:ext cx="1031048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9A9F8F0-710D-4200-A478-4F0D71AD7007}"/>
                </a:ext>
              </a:extLst>
            </p:cNvPr>
            <p:cNvGrpSpPr/>
            <p:nvPr/>
          </p:nvGrpSpPr>
          <p:grpSpPr>
            <a:xfrm>
              <a:off x="4625449" y="3183552"/>
              <a:ext cx="1251296" cy="400110"/>
              <a:chOff x="9663138" y="2566348"/>
              <a:chExt cx="1251296" cy="40011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C62C792-3FF4-47FF-AF4F-DB2E0A446E49}"/>
                  </a:ext>
                </a:extLst>
              </p:cNvPr>
              <p:cNvSpPr/>
              <p:nvPr/>
            </p:nvSpPr>
            <p:spPr>
              <a:xfrm>
                <a:off x="9663138" y="264912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46E6751-68FE-4FCD-99FF-597AA3BA4C0D}"/>
                      </a:ext>
                    </a:extLst>
                  </p:cNvPr>
                  <p:cNvSpPr txBox="1"/>
                  <p:nvPr/>
                </p:nvSpPr>
                <p:spPr>
                  <a:xfrm>
                    <a:off x="9901035" y="2566348"/>
                    <a:ext cx="101339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a14:m>
                    <a:r>
                      <a:rPr lang="nb-NO" sz="2000" dirty="0"/>
                      <a:t> or </a:t>
                    </a:r>
                    <a14:m>
                      <m:oMath xmlns:m="http://schemas.openxmlformats.org/officeDocument/2006/math">
                        <m:r>
                          <a:rPr lang="nb-NO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a14:m>
                    <a:endParaRPr lang="nb-NO" sz="20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46E6751-68FE-4FCD-99FF-597AA3BA4C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1035" y="2566348"/>
                    <a:ext cx="1013399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7576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526381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1DFE52-C0ED-4C47-8505-D60E50B17437}"/>
              </a:ext>
            </a:extLst>
          </p:cNvPr>
          <p:cNvGrpSpPr/>
          <p:nvPr/>
        </p:nvGrpSpPr>
        <p:grpSpPr>
          <a:xfrm>
            <a:off x="2023353" y="1964987"/>
            <a:ext cx="3073054" cy="2178996"/>
            <a:chOff x="2023353" y="1964987"/>
            <a:chExt cx="3073054" cy="21789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BE72AE-DD93-4870-B04B-B7FA9A10F535}"/>
                </a:ext>
              </a:extLst>
            </p:cNvPr>
            <p:cNvGrpSpPr/>
            <p:nvPr/>
          </p:nvGrpSpPr>
          <p:grpSpPr>
            <a:xfrm>
              <a:off x="2023353" y="1964987"/>
              <a:ext cx="3044758" cy="2178996"/>
              <a:chOff x="2023353" y="1964987"/>
              <a:chExt cx="3044758" cy="217899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07557A-974C-4AFB-A5E3-71425DDDCB31}"/>
                  </a:ext>
                </a:extLst>
              </p:cNvPr>
              <p:cNvSpPr/>
              <p:nvPr/>
            </p:nvSpPr>
            <p:spPr>
              <a:xfrm>
                <a:off x="2023353" y="1964987"/>
                <a:ext cx="3044758" cy="21789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1EC8513-30FC-4EAE-9CC9-9FB91A583DE4}"/>
                  </a:ext>
                </a:extLst>
              </p:cNvPr>
              <p:cNvGrpSpPr/>
              <p:nvPr/>
            </p:nvGrpSpPr>
            <p:grpSpPr>
              <a:xfrm>
                <a:off x="2101847" y="2037663"/>
                <a:ext cx="2864142" cy="2042880"/>
                <a:chOff x="2101847" y="2072779"/>
                <a:chExt cx="2864142" cy="2042880"/>
              </a:xfrm>
            </p:grpSpPr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838C7286-4252-413B-A46D-BFFFDDB94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87357"/>
                <a:stretch/>
              </p:blipFill>
              <p:spPr>
                <a:xfrm>
                  <a:off x="4539505" y="2209270"/>
                  <a:ext cx="426484" cy="1579007"/>
                </a:xfrm>
                <a:prstGeom prst="rect">
                  <a:avLst/>
                </a:prstGeom>
                <a:effectLst>
                  <a:softEdge rad="0"/>
                </a:effectLst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1991CECB-0ADF-4785-BC2B-DAF6D44151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361" t="17541" r="17971" b="35395"/>
                <a:stretch/>
              </p:blipFill>
              <p:spPr>
                <a:xfrm>
                  <a:off x="2478862" y="2078013"/>
                  <a:ext cx="1735404" cy="1750125"/>
                </a:xfrm>
                <a:prstGeom prst="rect">
                  <a:avLst/>
                </a:prstGeom>
              </p:spPr>
            </p:pic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F648B96E-F8A0-41EA-97B8-08A78AB98B5E}"/>
                    </a:ext>
                  </a:extLst>
                </p:cNvPr>
                <p:cNvGrpSpPr/>
                <p:nvPr/>
              </p:nvGrpSpPr>
              <p:grpSpPr>
                <a:xfrm>
                  <a:off x="2478862" y="3807847"/>
                  <a:ext cx="1795411" cy="307812"/>
                  <a:chOff x="2128665" y="5218365"/>
                  <a:chExt cx="1795411" cy="307812"/>
                </a:xfrm>
              </p:grpSpPr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316EDF06-40E8-4F55-8F65-27803E282515}"/>
                      </a:ext>
                    </a:extLst>
                  </p:cNvPr>
                  <p:cNvSpPr txBox="1"/>
                  <p:nvPr/>
                </p:nvSpPr>
                <p:spPr>
                  <a:xfrm>
                    <a:off x="2128665" y="5218400"/>
                    <a:ext cx="3738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j-1</a:t>
                    </a:r>
                  </a:p>
                </p:txBody>
              </p:sp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A3EAE4A1-6A34-483D-8B9E-CF1C13A78547}"/>
                      </a:ext>
                    </a:extLst>
                  </p:cNvPr>
                  <p:cNvSpPr txBox="1"/>
                  <p:nvPr/>
                </p:nvSpPr>
                <p:spPr>
                  <a:xfrm>
                    <a:off x="3514989" y="5218365"/>
                    <a:ext cx="40908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j+1</a:t>
                    </a: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3B71F985-5D1E-400A-9285-4AC3FAD6B6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8837" y="5218400"/>
                    <a:ext cx="2279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j</a:t>
                    </a:r>
                  </a:p>
                </p:txBody>
              </p: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09A3A2F0-39B5-4B81-9A17-C9C670F282AF}"/>
                    </a:ext>
                  </a:extLst>
                </p:cNvPr>
                <p:cNvGrpSpPr/>
                <p:nvPr/>
              </p:nvGrpSpPr>
              <p:grpSpPr>
                <a:xfrm>
                  <a:off x="2101847" y="2072779"/>
                  <a:ext cx="447558" cy="1704703"/>
                  <a:chOff x="701063" y="2432706"/>
                  <a:chExt cx="447558" cy="1704703"/>
                </a:xfrm>
              </p:grpSpPr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264DA837-CB4A-4F45-8118-A93E0F04D528}"/>
                      </a:ext>
                    </a:extLst>
                  </p:cNvPr>
                  <p:cNvSpPr txBox="1"/>
                  <p:nvPr/>
                </p:nvSpPr>
                <p:spPr>
                  <a:xfrm>
                    <a:off x="783362" y="3131169"/>
                    <a:ext cx="2664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k</a:t>
                    </a:r>
                  </a:p>
                </p:txBody>
              </p:sp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2543F92C-FB84-4512-9F7D-BA3F1DD22AB1}"/>
                      </a:ext>
                    </a:extLst>
                  </p:cNvPr>
                  <p:cNvSpPr txBox="1"/>
                  <p:nvPr/>
                </p:nvSpPr>
                <p:spPr>
                  <a:xfrm>
                    <a:off x="701063" y="2432706"/>
                    <a:ext cx="44755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k+1</a:t>
                    </a: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A34FAFB-7F6E-47C1-A765-C97FAB6FB91E}"/>
                      </a:ext>
                    </a:extLst>
                  </p:cNvPr>
                  <p:cNvSpPr txBox="1"/>
                  <p:nvPr/>
                </p:nvSpPr>
                <p:spPr>
                  <a:xfrm>
                    <a:off x="725029" y="3829632"/>
                    <a:ext cx="41229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nb-NO" sz="1400" dirty="0"/>
                      <a:t>k-1</a:t>
                    </a:r>
                  </a:p>
                </p:txBody>
              </p:sp>
            </p:grpSp>
          </p:grpSp>
        </p:grp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DC7DD7F-FD62-4CB5-9B84-682B71B8E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889" y="2235200"/>
              <a:ext cx="419100" cy="419100"/>
            </a:xfrm>
            <a:prstGeom prst="ellipse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23EC1DC-FD7B-4D2A-82EE-5A642D0BF1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6811" y="2795833"/>
              <a:ext cx="749596" cy="309901"/>
            </a:xfrm>
            <a:prstGeom prst="ellipse">
              <a:avLst/>
            </a:pr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E2EDCE-E95D-4050-9B81-0ADA613F691C}"/>
                </a:ext>
              </a:extLst>
            </p:cNvPr>
            <p:cNvSpPr>
              <a:spLocks/>
            </p:cNvSpPr>
            <p:nvPr/>
          </p:nvSpPr>
          <p:spPr>
            <a:xfrm>
              <a:off x="4570019" y="3139798"/>
              <a:ext cx="338531" cy="748546"/>
            </a:xfrm>
            <a:prstGeom prst="ellipse">
              <a:avLst/>
            </a:prstGeom>
            <a:noFill/>
            <a:ln w="254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64673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79EB666-6D11-4BFE-AAE4-03EF357C49DA}"/>
              </a:ext>
            </a:extLst>
          </p:cNvPr>
          <p:cNvGrpSpPr/>
          <p:nvPr/>
        </p:nvGrpSpPr>
        <p:grpSpPr>
          <a:xfrm>
            <a:off x="6231777" y="2565200"/>
            <a:ext cx="544354" cy="400110"/>
            <a:chOff x="6231777" y="2565200"/>
            <a:chExt cx="544354" cy="400110"/>
          </a:xfrm>
        </p:grpSpPr>
        <p:sp>
          <p:nvSpPr>
            <p:cNvPr id="114" name="Oval 113"/>
            <p:cNvSpPr/>
            <p:nvPr/>
          </p:nvSpPr>
          <p:spPr>
            <a:xfrm>
              <a:off x="6231777" y="2644395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6519991" y="2565200"/>
                  <a:ext cx="2561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nb-NO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9991" y="2565200"/>
                  <a:ext cx="256140" cy="400110"/>
                </a:xfrm>
                <a:prstGeom prst="rect">
                  <a:avLst/>
                </a:prstGeom>
                <a:blipFill>
                  <a:blip r:embed="rId3"/>
                  <a:stretch>
                    <a:fillRect r="-23810" b="-7692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03D429D-8511-456D-B303-418C050EC441}"/>
              </a:ext>
            </a:extLst>
          </p:cNvPr>
          <p:cNvGrpSpPr/>
          <p:nvPr/>
        </p:nvGrpSpPr>
        <p:grpSpPr>
          <a:xfrm>
            <a:off x="7860926" y="2565200"/>
            <a:ext cx="1328480" cy="400110"/>
            <a:chOff x="7860926" y="2565200"/>
            <a:chExt cx="1328480" cy="400110"/>
          </a:xfrm>
        </p:grpSpPr>
        <p:sp>
          <p:nvSpPr>
            <p:cNvPr id="115" name="Oval 114"/>
            <p:cNvSpPr/>
            <p:nvPr/>
          </p:nvSpPr>
          <p:spPr>
            <a:xfrm>
              <a:off x="7860926" y="27118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8158358" y="2565200"/>
                  <a:ext cx="10310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nb-NO" sz="2000" dirty="0"/>
                    <a:t> or </a:t>
                  </a:r>
                  <a14:m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h𝑢</m:t>
                      </m:r>
                    </m:oMath>
                  </a14:m>
                  <a:endParaRPr lang="nb-NO" sz="2000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8358" y="2565200"/>
                  <a:ext cx="1031048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90A1F7D-8B1E-4C6A-9BBD-C54FB426515F}"/>
              </a:ext>
            </a:extLst>
          </p:cNvPr>
          <p:cNvGrpSpPr/>
          <p:nvPr/>
        </p:nvGrpSpPr>
        <p:grpSpPr>
          <a:xfrm>
            <a:off x="9663138" y="2566348"/>
            <a:ext cx="1251296" cy="400110"/>
            <a:chOff x="9663138" y="2566348"/>
            <a:chExt cx="1251296" cy="400110"/>
          </a:xfrm>
        </p:grpSpPr>
        <p:sp>
          <p:nvSpPr>
            <p:cNvPr id="116" name="Oval 115"/>
            <p:cNvSpPr/>
            <p:nvPr/>
          </p:nvSpPr>
          <p:spPr>
            <a:xfrm>
              <a:off x="9663138" y="264912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9901035" y="2566348"/>
                  <a:ext cx="101339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nb-NO" sz="2000" dirty="0"/>
                    <a:t> or </a:t>
                  </a:r>
                  <a14:m>
                    <m:oMath xmlns:m="http://schemas.openxmlformats.org/officeDocument/2006/math">
                      <m:r>
                        <a:rPr lang="nb-NO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nb-NO" sz="2000" dirty="0"/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1035" y="2566348"/>
                  <a:ext cx="1013399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9091" b="-25758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r>
              <a:rPr lang="nb-NO" dirty="0"/>
              <a:t> (FIGURE)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7" cy="3892442"/>
            <a:chOff x="664194" y="1695290"/>
            <a:chExt cx="3990417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9" y="5218365"/>
              <a:ext cx="3253472" cy="369367"/>
              <a:chOff x="1401139" y="5218365"/>
              <a:chExt cx="3253472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9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7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9" y="450385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70" y="379446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925F005-C32D-48E3-A3C5-175DDD50091C}"/>
              </a:ext>
            </a:extLst>
          </p:cNvPr>
          <p:cNvGrpSpPr/>
          <p:nvPr/>
        </p:nvGrpSpPr>
        <p:grpSpPr>
          <a:xfrm>
            <a:off x="9113815" y="4048850"/>
            <a:ext cx="2967937" cy="380451"/>
            <a:chOff x="9113815" y="4048850"/>
            <a:chExt cx="2967937" cy="380451"/>
          </a:xfrm>
        </p:grpSpPr>
        <p:grpSp>
          <p:nvGrpSpPr>
            <p:cNvPr id="103" name="Gruppe 102"/>
            <p:cNvGrpSpPr/>
            <p:nvPr/>
          </p:nvGrpSpPr>
          <p:grpSpPr>
            <a:xfrm>
              <a:off x="9113815" y="4048850"/>
              <a:ext cx="331708" cy="380451"/>
              <a:chOff x="8452038" y="5920026"/>
              <a:chExt cx="331708" cy="380451"/>
            </a:xfrm>
          </p:grpSpPr>
          <p:sp>
            <p:nvSpPr>
              <p:cNvPr id="148" name="Oval 52"/>
              <p:cNvSpPr/>
              <p:nvPr/>
            </p:nvSpPr>
            <p:spPr>
              <a:xfrm>
                <a:off x="8587198" y="611632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49" name="Oval 52"/>
              <p:cNvSpPr/>
              <p:nvPr/>
            </p:nvSpPr>
            <p:spPr>
              <a:xfrm>
                <a:off x="8587761" y="5920026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0" name="Oval 99"/>
              <p:cNvSpPr/>
              <p:nvPr/>
            </p:nvSpPr>
            <p:spPr>
              <a:xfrm>
                <a:off x="8452038" y="6070915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1" name="Oval 99"/>
              <p:cNvSpPr/>
              <p:nvPr/>
            </p:nvSpPr>
            <p:spPr>
              <a:xfrm>
                <a:off x="8599596" y="6070915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52" name="Oval 27"/>
              <p:cNvSpPr/>
              <p:nvPr/>
            </p:nvSpPr>
            <p:spPr>
              <a:xfrm>
                <a:off x="8527629" y="6021728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16"/>
                <p:cNvSpPr txBox="1"/>
                <p:nvPr/>
              </p:nvSpPr>
              <p:spPr>
                <a:xfrm>
                  <a:off x="9517489" y="4048850"/>
                  <a:ext cx="25642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a14:m>
                  <a:r>
                    <a:rPr lang="nb-NO" dirty="0"/>
                    <a:t>, </a:t>
                  </a:r>
                  <a14:m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h𝑢</m:t>
                      </m:r>
                    </m:oMath>
                  </a14:m>
                  <a:r>
                    <a:rPr lang="nb-NO" dirty="0"/>
                    <a:t>, and </a:t>
                  </a:r>
                  <a14:m>
                    <m:oMath xmlns:m="http://schemas.openxmlformats.org/officeDocument/2006/math">
                      <m:r>
                        <a:rPr lang="nb-NO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a14:m>
                  <a:endParaRPr lang="nb-NO" dirty="0"/>
                </a:p>
              </p:txBody>
            </p:sp>
          </mc:Choice>
          <mc:Fallback xmlns="">
            <p:sp>
              <p:nvSpPr>
                <p:cNvPr id="153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7489" y="4048850"/>
                  <a:ext cx="2564263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500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eta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9571051-D20A-4DB0-9565-145AE72E0008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>
              <a:off x="1827858" y="1532913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1827858" y="2233991"/>
              <a:ext cx="3041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827858" y="2935069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1837927" y="3636147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1837927" y="4337225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771944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4070866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3369788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2668710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1967632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927175" y="3194439"/>
              <a:ext cx="184150" cy="1841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3628253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4329331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2226097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2927175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3628253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329331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2226097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2927174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3628252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32933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2226096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27174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3628252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329330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2226096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2984113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3685191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4386269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2283035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2984113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3685191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386269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2283035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2984112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3685190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386268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2283034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2984112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3685190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386268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2283034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2984112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3685190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386268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2283034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2576636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3277714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3978792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1875558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2576636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3277714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3978792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1875558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2576635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3277713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3978791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1875557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2576635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3277713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3978791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1875557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666773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685061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685060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685060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750388" y="4537291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70642" y="275147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62694" y="205301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77821" y="135076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382588" y="4159327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391469" y="3449936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k-1</a:t>
              </a:r>
            </a:p>
          </p:txBody>
        </p:sp>
        <p:sp>
          <p:nvSpPr>
            <p:cNvPr id="142" name="Rounded Rectangle 120"/>
            <p:cNvSpPr/>
            <p:nvPr/>
          </p:nvSpPr>
          <p:spPr>
            <a:xfrm>
              <a:off x="2499437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13253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18B745-3C4D-4D24-B4A2-9A6F32A219DC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93" name="Rounded Rectangle 120">
              <a:extLst>
                <a:ext uri="{FF2B5EF4-FFF2-40B4-BE49-F238E27FC236}">
                  <a16:creationId xmlns:a16="http://schemas.microsoft.com/office/drawing/2014/main" id="{F3582DAF-C91F-4243-BBC2-FF318683B70B}"/>
                </a:ext>
              </a:extLst>
            </p:cNvPr>
            <p:cNvSpPr/>
            <p:nvPr/>
          </p:nvSpPr>
          <p:spPr>
            <a:xfrm>
              <a:off x="2849296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7273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FBL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3CD13-CCF5-4B10-9D10-05BF624C88FB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93" name="Rounded Rectangle 120">
              <a:extLst>
                <a:ext uri="{FF2B5EF4-FFF2-40B4-BE49-F238E27FC236}">
                  <a16:creationId xmlns:a16="http://schemas.microsoft.com/office/drawing/2014/main" id="{D102AD23-25B3-44FC-A28E-653E821DD9A0}"/>
                </a:ext>
              </a:extLst>
            </p:cNvPr>
            <p:cNvSpPr/>
            <p:nvPr/>
          </p:nvSpPr>
          <p:spPr>
            <a:xfrm>
              <a:off x="2503657" y="2418142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16468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eta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9571051-D20A-4DB0-9565-145AE72E0008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cxnSp>
          <p:nvCxnSpPr>
            <p:cNvPr id="3" name="Straight Connector 2"/>
            <p:cNvCxnSpPr>
              <a:cxnSpLocks/>
            </p:cNvCxnSpPr>
            <p:nvPr/>
          </p:nvCxnSpPr>
          <p:spPr>
            <a:xfrm>
              <a:off x="1827858" y="1532913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1827858" y="2233991"/>
              <a:ext cx="30413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1827858" y="2935069"/>
              <a:ext cx="30441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>
              <a:off x="1837927" y="3636147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>
              <a:off x="1837927" y="4337225"/>
              <a:ext cx="3031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4771944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4070866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</p:cNvCxnSpPr>
            <p:nvPr/>
          </p:nvCxnSpPr>
          <p:spPr>
            <a:xfrm>
              <a:off x="3369788" y="1427537"/>
              <a:ext cx="0" cy="30815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2668710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1967632" y="1424711"/>
              <a:ext cx="0" cy="30986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927175" y="3194439"/>
              <a:ext cx="184150" cy="1841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628253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4329331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2226097" y="3194439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2927175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3628253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329331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2226097" y="249155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2927174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3628252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32933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2226096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2927174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3628252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329330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2226096" y="3893706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2984113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3685191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4386269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2283035" y="284480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2984113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3685191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386269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2283035" y="214191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2984112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3685190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386268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2283034" y="144084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2984112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3685190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386268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2283034" y="3544074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2984112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3685190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386268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2283034" y="424515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2576636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3277714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3978792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1875558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2576636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3277714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3978792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1875558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2576635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3277713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3978791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1875557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2576635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3277713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3978791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1875557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666773" y="3242701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685061" y="2539812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685060" y="1838734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685060" y="394196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750388" y="4537291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sp>
          <p:nvSpPr>
            <p:cNvPr id="134" name="TextBox 133"/>
            <p:cNvSpPr txBox="1"/>
            <p:nvPr/>
          </p:nvSpPr>
          <p:spPr>
            <a:xfrm>
              <a:off x="1470642" y="2751473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362694" y="2053010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377821" y="1350766"/>
              <a:ext cx="5212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k+2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382588" y="4159327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391469" y="3449936"/>
              <a:ext cx="476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dirty="0"/>
                <a:t>k-1</a:t>
              </a:r>
            </a:p>
          </p:txBody>
        </p:sp>
        <p:sp>
          <p:nvSpPr>
            <p:cNvPr id="142" name="Rounded Rectangle 120"/>
            <p:cNvSpPr/>
            <p:nvPr/>
          </p:nvSpPr>
          <p:spPr>
            <a:xfrm>
              <a:off x="2499437" y="2771937"/>
              <a:ext cx="1027329" cy="103385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202768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35CD54-2ED6-4DA2-B6C3-4C501A19FA11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id="{0E732E46-80CD-4B1C-80F4-A1C5194F336F}"/>
                </a:ext>
              </a:extLst>
            </p:cNvPr>
            <p:cNvGrpSpPr/>
            <p:nvPr/>
          </p:nvGrpSpPr>
          <p:grpSpPr>
            <a:xfrm rot="5400000">
              <a:off x="2498640" y="2398241"/>
              <a:ext cx="1731910" cy="1752862"/>
              <a:chOff x="2160640" y="2048770"/>
              <a:chExt cx="1731910" cy="1752862"/>
            </a:xfrm>
          </p:grpSpPr>
          <p:sp>
            <p:nvSpPr>
              <p:cNvPr id="95" name="Rounded Rectangle 136">
                <a:extLst>
                  <a:ext uri="{FF2B5EF4-FFF2-40B4-BE49-F238E27FC236}">
                    <a16:creationId xmlns:a16="http://schemas.microsoft.com/office/drawing/2014/main" id="{A1F9D02E-C25A-41BC-8BE6-4007B6C86F5B}"/>
                  </a:ext>
                </a:extLst>
              </p:cNvPr>
              <p:cNvSpPr/>
              <p:nvPr/>
            </p:nvSpPr>
            <p:spPr>
              <a:xfrm>
                <a:off x="2868706" y="2048770"/>
                <a:ext cx="301200" cy="1752862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accent5"/>
                  </a:solidFill>
                </a:endParaRPr>
              </a:p>
            </p:txBody>
          </p:sp>
          <p:sp>
            <p:nvSpPr>
              <p:cNvPr id="96" name="Rounded Rectangle 138">
                <a:extLst>
                  <a:ext uri="{FF2B5EF4-FFF2-40B4-BE49-F238E27FC236}">
                    <a16:creationId xmlns:a16="http://schemas.microsoft.com/office/drawing/2014/main" id="{C29BC741-5A46-4458-A0B3-7B53ECF8B1C6}"/>
                  </a:ext>
                </a:extLst>
              </p:cNvPr>
              <p:cNvSpPr/>
              <p:nvPr/>
            </p:nvSpPr>
            <p:spPr>
              <a:xfrm>
                <a:off x="2160640" y="2406650"/>
                <a:ext cx="1731910" cy="1066800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723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184BA43-EB0B-4256-97E0-4B7ED6AC529B}"/>
              </a:ext>
            </a:extLst>
          </p:cNvPr>
          <p:cNvGrpSpPr/>
          <p:nvPr/>
        </p:nvGrpSpPr>
        <p:grpSpPr>
          <a:xfrm>
            <a:off x="1362694" y="1350766"/>
            <a:ext cx="3641168" cy="3555892"/>
            <a:chOff x="1362694" y="1350766"/>
            <a:chExt cx="3641168" cy="355589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9571051-D20A-4DB0-9565-145AE72E0008}"/>
                </a:ext>
              </a:extLst>
            </p:cNvPr>
            <p:cNvGrpSpPr/>
            <p:nvPr/>
          </p:nvGrpSpPr>
          <p:grpSpPr>
            <a:xfrm>
              <a:off x="1362694" y="1350766"/>
              <a:ext cx="3641168" cy="3555892"/>
              <a:chOff x="1362694" y="1350766"/>
              <a:chExt cx="3641168" cy="3555892"/>
            </a:xfrm>
          </p:grpSpPr>
          <p:cxnSp>
            <p:nvCxnSpPr>
              <p:cNvPr id="3" name="Straight Connector 2"/>
              <p:cNvCxnSpPr>
                <a:cxnSpLocks/>
              </p:cNvCxnSpPr>
              <p:nvPr/>
            </p:nvCxnSpPr>
            <p:spPr>
              <a:xfrm>
                <a:off x="1827858" y="1532913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1827858" y="2233991"/>
                <a:ext cx="30413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>
                <a:cxnSpLocks/>
              </p:cNvCxnSpPr>
              <p:nvPr/>
            </p:nvCxnSpPr>
            <p:spPr>
              <a:xfrm>
                <a:off x="1827858" y="2935069"/>
                <a:ext cx="30441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>
                <a:cxnSpLocks/>
              </p:cNvCxnSpPr>
              <p:nvPr/>
            </p:nvCxnSpPr>
            <p:spPr>
              <a:xfrm>
                <a:off x="1837927" y="3636147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>
                <a:cxnSpLocks/>
              </p:cNvCxnSpPr>
              <p:nvPr/>
            </p:nvCxnSpPr>
            <p:spPr>
              <a:xfrm>
                <a:off x="1837927" y="4337225"/>
                <a:ext cx="3031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>
                <a:cxnSpLocks/>
              </p:cNvCxnSpPr>
              <p:nvPr/>
            </p:nvCxnSpPr>
            <p:spPr>
              <a:xfrm>
                <a:off x="4771944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cxnSpLocks/>
              </p:cNvCxnSpPr>
              <p:nvPr/>
            </p:nvCxnSpPr>
            <p:spPr>
              <a:xfrm>
                <a:off x="4070866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cxnSpLocks/>
              </p:cNvCxnSpPr>
              <p:nvPr/>
            </p:nvCxnSpPr>
            <p:spPr>
              <a:xfrm>
                <a:off x="3369788" y="1427537"/>
                <a:ext cx="0" cy="30815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cxnSpLocks/>
              </p:cNvCxnSpPr>
              <p:nvPr/>
            </p:nvCxnSpPr>
            <p:spPr>
              <a:xfrm>
                <a:off x="2668710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cxnSpLocks/>
              </p:cNvCxnSpPr>
              <p:nvPr/>
            </p:nvCxnSpPr>
            <p:spPr>
              <a:xfrm>
                <a:off x="1967632" y="1424711"/>
                <a:ext cx="0" cy="30986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Oval 15"/>
              <p:cNvSpPr/>
              <p:nvPr/>
            </p:nvSpPr>
            <p:spPr>
              <a:xfrm>
                <a:off x="2927175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628253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4329331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226097" y="3194439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927175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628253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29331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226097" y="2491550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927174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628252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329330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226096" y="1790472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927174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3628252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4329330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226096" y="3893706"/>
                <a:ext cx="184150" cy="18415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984113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 dirty="0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685191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4386269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283035" y="2844807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2984113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685191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386269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283035" y="2141918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984112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685190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386268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2283034" y="1440840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984112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3685190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386268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283034" y="3544074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984112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685190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386268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283034" y="4245151"/>
                <a:ext cx="65082" cy="18415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576636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277714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978792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875558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576636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3277714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3978792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1875558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2576635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3277713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3978791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1875557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2576635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3277713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3978791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875557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66773" y="3242701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4685061" y="2539812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4685060" y="1838734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685060" y="3941968"/>
                <a:ext cx="184150" cy="7613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1750388" y="4537291"/>
                <a:ext cx="3253474" cy="369367"/>
                <a:chOff x="1401138" y="5218365"/>
                <a:chExt cx="3253474" cy="369367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1401138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j-2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2102216" y="5218400"/>
                  <a:ext cx="4267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j-1</a:t>
                  </a:r>
                </a:p>
              </p:txBody>
            </p:sp>
            <p:sp>
              <p:nvSpPr>
                <p:cNvPr id="131" name="TextBox 130"/>
                <p:cNvSpPr txBox="1"/>
                <p:nvPr/>
              </p:nvSpPr>
              <p:spPr>
                <a:xfrm>
                  <a:off x="3483731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j+1</a:t>
                  </a:r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4183008" y="5218365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j+2</a:t>
                  </a:r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2903227" y="5218400"/>
                  <a:ext cx="2391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dirty="0"/>
                    <a:t>j</a:t>
                  </a: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1470642" y="275147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1362694" y="205301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1377821" y="1350766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1382588" y="4159327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1391469" y="3449936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grpSp>
          <p:nvGrpSpPr>
            <p:cNvPr id="94" name="Group 2">
              <a:extLst>
                <a:ext uri="{FF2B5EF4-FFF2-40B4-BE49-F238E27FC236}">
                  <a16:creationId xmlns:a16="http://schemas.microsoft.com/office/drawing/2014/main" id="{7C23098E-417F-47FF-97DA-47684C2359C8}"/>
                </a:ext>
              </a:extLst>
            </p:cNvPr>
            <p:cNvGrpSpPr/>
            <p:nvPr/>
          </p:nvGrpSpPr>
          <p:grpSpPr>
            <a:xfrm>
              <a:off x="2160640" y="2048770"/>
              <a:ext cx="1731910" cy="1752862"/>
              <a:chOff x="2160640" y="2048770"/>
              <a:chExt cx="1731910" cy="1752862"/>
            </a:xfrm>
          </p:grpSpPr>
          <p:sp>
            <p:nvSpPr>
              <p:cNvPr id="95" name="Rounded Rectangle 136">
                <a:extLst>
                  <a:ext uri="{FF2B5EF4-FFF2-40B4-BE49-F238E27FC236}">
                    <a16:creationId xmlns:a16="http://schemas.microsoft.com/office/drawing/2014/main" id="{8EEC09D6-F666-484D-AF9E-799C17D4B5AD}"/>
                  </a:ext>
                </a:extLst>
              </p:cNvPr>
              <p:cNvSpPr/>
              <p:nvPr/>
            </p:nvSpPr>
            <p:spPr>
              <a:xfrm>
                <a:off x="2868706" y="2048770"/>
                <a:ext cx="301200" cy="1752862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>
                  <a:solidFill>
                    <a:schemeClr val="accent5"/>
                  </a:solidFill>
                </a:endParaRPr>
              </a:p>
            </p:txBody>
          </p:sp>
          <p:sp>
            <p:nvSpPr>
              <p:cNvPr id="96" name="Rounded Rectangle 138">
                <a:extLst>
                  <a:ext uri="{FF2B5EF4-FFF2-40B4-BE49-F238E27FC236}">
                    <a16:creationId xmlns:a16="http://schemas.microsoft.com/office/drawing/2014/main" id="{337431FE-E363-4370-9C10-E794D30B0F1F}"/>
                  </a:ext>
                </a:extLst>
              </p:cNvPr>
              <p:cNvSpPr/>
              <p:nvPr/>
            </p:nvSpPr>
            <p:spPr>
              <a:xfrm>
                <a:off x="2160640" y="2406650"/>
                <a:ext cx="1731910" cy="1066800"/>
              </a:xfrm>
              <a:prstGeom prst="roundRect">
                <a:avLst/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066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Table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This slide-</a:t>
            </a:r>
            <a:r>
              <a:rPr lang="nb-NO" dirty="0" err="1"/>
              <a:t>set</a:t>
            </a:r>
            <a:r>
              <a:rPr lang="nb-NO" dirty="0"/>
              <a:t> covers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topics</a:t>
            </a:r>
            <a:endParaRPr lang="nb-NO" dirty="0"/>
          </a:p>
          <a:p>
            <a:r>
              <a:rPr lang="nb-NO" dirty="0" err="1"/>
              <a:t>Background</a:t>
            </a:r>
            <a:r>
              <a:rPr lang="nb-NO" dirty="0"/>
              <a:t> / References</a:t>
            </a:r>
          </a:p>
          <a:p>
            <a:r>
              <a:rPr lang="nb-NO" dirty="0"/>
              <a:t>Original </a:t>
            </a:r>
            <a:r>
              <a:rPr lang="nb-NO" dirty="0" err="1"/>
              <a:t>cell</a:t>
            </a:r>
            <a:r>
              <a:rPr lang="nb-NO" dirty="0"/>
              <a:t> </a:t>
            </a:r>
            <a:r>
              <a:rPr lang="nb-NO" dirty="0" err="1"/>
              <a:t>notation</a:t>
            </a:r>
            <a:endParaRPr lang="nb-NO" dirty="0"/>
          </a:p>
          <a:p>
            <a:pPr lvl="1"/>
            <a:r>
              <a:rPr lang="nb-NO" dirty="0" err="1"/>
              <a:t>Stencil</a:t>
            </a:r>
            <a:r>
              <a:rPr lang="nb-NO" dirty="0"/>
              <a:t> for linear </a:t>
            </a:r>
            <a:r>
              <a:rPr lang="nb-NO" dirty="0" err="1"/>
              <a:t>scheme</a:t>
            </a:r>
            <a:endParaRPr lang="nb-NO" dirty="0"/>
          </a:p>
          <a:p>
            <a:pPr lvl="1"/>
            <a:r>
              <a:rPr lang="nb-NO" dirty="0" err="1"/>
              <a:t>Stencil</a:t>
            </a:r>
            <a:r>
              <a:rPr lang="nb-NO" dirty="0"/>
              <a:t> for non-linear </a:t>
            </a:r>
            <a:r>
              <a:rPr lang="nb-NO" dirty="0" err="1"/>
              <a:t>scheme</a:t>
            </a:r>
            <a:endParaRPr lang="nb-NO" dirty="0"/>
          </a:p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cell</a:t>
            </a:r>
            <a:r>
              <a:rPr lang="nb-NO" dirty="0"/>
              <a:t> </a:t>
            </a:r>
            <a:r>
              <a:rPr lang="nb-NO" dirty="0" err="1"/>
              <a:t>notation</a:t>
            </a:r>
            <a:endParaRPr lang="nb-NO" dirty="0"/>
          </a:p>
          <a:p>
            <a:pPr lvl="1"/>
            <a:r>
              <a:rPr lang="nb-NO" dirty="0" err="1"/>
              <a:t>Shared</a:t>
            </a:r>
            <a:r>
              <a:rPr lang="nb-NO" dirty="0"/>
              <a:t> </a:t>
            </a:r>
            <a:r>
              <a:rPr lang="nb-NO" dirty="0" err="1"/>
              <a:t>memory</a:t>
            </a:r>
            <a:r>
              <a:rPr lang="nb-NO" dirty="0"/>
              <a:t> for linear </a:t>
            </a:r>
            <a:r>
              <a:rPr lang="nb-NO" dirty="0" err="1"/>
              <a:t>scheme</a:t>
            </a:r>
            <a:endParaRPr lang="nb-NO" dirty="0"/>
          </a:p>
          <a:p>
            <a:pPr lvl="1"/>
            <a:r>
              <a:rPr lang="nb-NO" dirty="0" err="1"/>
              <a:t>Shared</a:t>
            </a:r>
            <a:r>
              <a:rPr lang="nb-NO" dirty="0"/>
              <a:t> </a:t>
            </a:r>
            <a:r>
              <a:rPr lang="nb-NO" dirty="0" err="1"/>
              <a:t>memory</a:t>
            </a:r>
            <a:r>
              <a:rPr lang="nb-NO" dirty="0"/>
              <a:t> for non-linear </a:t>
            </a:r>
            <a:r>
              <a:rPr lang="nb-NO" dirty="0" err="1"/>
              <a:t>scheme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11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eta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sp>
        <p:nvSpPr>
          <p:cNvPr id="145" name="Rounded Rectangle 120"/>
          <p:cNvSpPr/>
          <p:nvPr/>
        </p:nvSpPr>
        <p:spPr>
          <a:xfrm>
            <a:off x="2499437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63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V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grpSp>
        <p:nvGrpSpPr>
          <p:cNvPr id="140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42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3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081604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CTCS 2 U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</p:grpSp>
      <p:grpSp>
        <p:nvGrpSpPr>
          <p:cNvPr id="128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40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2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98453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KP07 / CDKLM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0E708C-7A12-4ACD-80A3-E2CF27D78D3C}"/>
              </a:ext>
            </a:extLst>
          </p:cNvPr>
          <p:cNvGrpSpPr/>
          <p:nvPr/>
        </p:nvGrpSpPr>
        <p:grpSpPr>
          <a:xfrm>
            <a:off x="664194" y="1424711"/>
            <a:ext cx="4207844" cy="4163021"/>
            <a:chOff x="664194" y="1424711"/>
            <a:chExt cx="4207844" cy="4163021"/>
          </a:xfrm>
        </p:grpSpPr>
        <p:sp>
          <p:nvSpPr>
            <p:cNvPr id="77" name="Oval 52"/>
            <p:cNvSpPr/>
            <p:nvPr/>
          </p:nvSpPr>
          <p:spPr>
            <a:xfrm>
              <a:off x="4388899" y="188507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52"/>
            <p:cNvSpPr/>
            <p:nvPr/>
          </p:nvSpPr>
          <p:spPr>
            <a:xfrm>
              <a:off x="4389462" y="168877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99"/>
            <p:cNvSpPr/>
            <p:nvPr/>
          </p:nvSpPr>
          <p:spPr>
            <a:xfrm>
              <a:off x="4253739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99"/>
            <p:cNvSpPr/>
            <p:nvPr/>
          </p:nvSpPr>
          <p:spPr>
            <a:xfrm>
              <a:off x="4401297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172116" y="1532913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169289" y="2233991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172116" y="293506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169289" y="3636147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69289" y="433722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69289" y="5038303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2921983" y="327749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220905" y="32746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1519827" y="327749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818749" y="32746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17671" y="32746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-583407" y="32746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432933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k-1</a:t>
                </a:r>
              </a:p>
            </p:txBody>
          </p:sp>
        </p:grpSp>
        <p:sp>
          <p:nvSpPr>
            <p:cNvPr id="101" name="Oval 52"/>
            <p:cNvSpPr/>
            <p:nvPr/>
          </p:nvSpPr>
          <p:spPr>
            <a:xfrm>
              <a:off x="3704841" y="188507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52"/>
            <p:cNvSpPr/>
            <p:nvPr/>
          </p:nvSpPr>
          <p:spPr>
            <a:xfrm>
              <a:off x="3705404" y="168877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99"/>
            <p:cNvSpPr/>
            <p:nvPr/>
          </p:nvSpPr>
          <p:spPr>
            <a:xfrm>
              <a:off x="3569681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99"/>
            <p:cNvSpPr/>
            <p:nvPr/>
          </p:nvSpPr>
          <p:spPr>
            <a:xfrm>
              <a:off x="3717239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27"/>
            <p:cNvSpPr/>
            <p:nvPr/>
          </p:nvSpPr>
          <p:spPr>
            <a:xfrm>
              <a:off x="3645272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52"/>
            <p:cNvSpPr/>
            <p:nvPr/>
          </p:nvSpPr>
          <p:spPr>
            <a:xfrm>
              <a:off x="2285027" y="188627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52"/>
            <p:cNvSpPr/>
            <p:nvPr/>
          </p:nvSpPr>
          <p:spPr>
            <a:xfrm>
              <a:off x="2285590" y="168997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99"/>
            <p:cNvSpPr/>
            <p:nvPr/>
          </p:nvSpPr>
          <p:spPr>
            <a:xfrm>
              <a:off x="2149867" y="18408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99"/>
            <p:cNvSpPr/>
            <p:nvPr/>
          </p:nvSpPr>
          <p:spPr>
            <a:xfrm>
              <a:off x="2297425" y="18408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27"/>
            <p:cNvSpPr/>
            <p:nvPr/>
          </p:nvSpPr>
          <p:spPr>
            <a:xfrm>
              <a:off x="2225458" y="179168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52"/>
            <p:cNvSpPr/>
            <p:nvPr/>
          </p:nvSpPr>
          <p:spPr>
            <a:xfrm>
              <a:off x="1583949" y="188507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52"/>
            <p:cNvSpPr/>
            <p:nvPr/>
          </p:nvSpPr>
          <p:spPr>
            <a:xfrm>
              <a:off x="1584512" y="168877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99"/>
            <p:cNvSpPr/>
            <p:nvPr/>
          </p:nvSpPr>
          <p:spPr>
            <a:xfrm>
              <a:off x="1448789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99"/>
            <p:cNvSpPr/>
            <p:nvPr/>
          </p:nvSpPr>
          <p:spPr>
            <a:xfrm>
              <a:off x="1596347" y="183965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27"/>
            <p:cNvSpPr/>
            <p:nvPr/>
          </p:nvSpPr>
          <p:spPr>
            <a:xfrm>
              <a:off x="1524380" y="179047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52"/>
            <p:cNvSpPr/>
            <p:nvPr/>
          </p:nvSpPr>
          <p:spPr>
            <a:xfrm>
              <a:off x="2987942" y="188336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52"/>
            <p:cNvSpPr/>
            <p:nvPr/>
          </p:nvSpPr>
          <p:spPr>
            <a:xfrm>
              <a:off x="2988505" y="168706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99"/>
            <p:cNvSpPr/>
            <p:nvPr/>
          </p:nvSpPr>
          <p:spPr>
            <a:xfrm>
              <a:off x="2852782" y="18379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99"/>
            <p:cNvSpPr/>
            <p:nvPr/>
          </p:nvSpPr>
          <p:spPr>
            <a:xfrm>
              <a:off x="3000340" y="18379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27"/>
            <p:cNvSpPr/>
            <p:nvPr/>
          </p:nvSpPr>
          <p:spPr>
            <a:xfrm>
              <a:off x="2928373" y="178876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52"/>
            <p:cNvSpPr/>
            <p:nvPr/>
          </p:nvSpPr>
          <p:spPr>
            <a:xfrm>
              <a:off x="4388899" y="256940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52"/>
            <p:cNvSpPr/>
            <p:nvPr/>
          </p:nvSpPr>
          <p:spPr>
            <a:xfrm>
              <a:off x="4389462" y="237310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0" name="Oval 99"/>
            <p:cNvSpPr/>
            <p:nvPr/>
          </p:nvSpPr>
          <p:spPr>
            <a:xfrm>
              <a:off x="4253739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1" name="Oval 99"/>
            <p:cNvSpPr/>
            <p:nvPr/>
          </p:nvSpPr>
          <p:spPr>
            <a:xfrm>
              <a:off x="4401297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2" name="Oval 27"/>
            <p:cNvSpPr/>
            <p:nvPr/>
          </p:nvSpPr>
          <p:spPr>
            <a:xfrm>
              <a:off x="4329330" y="247480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3" name="Oval 52"/>
            <p:cNvSpPr/>
            <p:nvPr/>
          </p:nvSpPr>
          <p:spPr>
            <a:xfrm>
              <a:off x="3704841" y="256940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4" name="Oval 52"/>
            <p:cNvSpPr/>
            <p:nvPr/>
          </p:nvSpPr>
          <p:spPr>
            <a:xfrm>
              <a:off x="3705404" y="237310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99"/>
            <p:cNvSpPr/>
            <p:nvPr/>
          </p:nvSpPr>
          <p:spPr>
            <a:xfrm>
              <a:off x="3569681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99"/>
            <p:cNvSpPr/>
            <p:nvPr/>
          </p:nvSpPr>
          <p:spPr>
            <a:xfrm>
              <a:off x="3717239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27"/>
            <p:cNvSpPr/>
            <p:nvPr/>
          </p:nvSpPr>
          <p:spPr>
            <a:xfrm>
              <a:off x="3645272" y="247480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52"/>
            <p:cNvSpPr/>
            <p:nvPr/>
          </p:nvSpPr>
          <p:spPr>
            <a:xfrm>
              <a:off x="2285027" y="257061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52"/>
            <p:cNvSpPr/>
            <p:nvPr/>
          </p:nvSpPr>
          <p:spPr>
            <a:xfrm>
              <a:off x="2285590" y="237430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0" name="Oval 99"/>
            <p:cNvSpPr/>
            <p:nvPr/>
          </p:nvSpPr>
          <p:spPr>
            <a:xfrm>
              <a:off x="2149867" y="252519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1" name="Oval 99"/>
            <p:cNvSpPr/>
            <p:nvPr/>
          </p:nvSpPr>
          <p:spPr>
            <a:xfrm>
              <a:off x="2297425" y="252519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2" name="Oval 27"/>
            <p:cNvSpPr/>
            <p:nvPr/>
          </p:nvSpPr>
          <p:spPr>
            <a:xfrm>
              <a:off x="2225458" y="2476011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52"/>
            <p:cNvSpPr/>
            <p:nvPr/>
          </p:nvSpPr>
          <p:spPr>
            <a:xfrm>
              <a:off x="1583949" y="256940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52"/>
            <p:cNvSpPr/>
            <p:nvPr/>
          </p:nvSpPr>
          <p:spPr>
            <a:xfrm>
              <a:off x="1584512" y="237310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99"/>
            <p:cNvSpPr/>
            <p:nvPr/>
          </p:nvSpPr>
          <p:spPr>
            <a:xfrm>
              <a:off x="1448789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99"/>
            <p:cNvSpPr/>
            <p:nvPr/>
          </p:nvSpPr>
          <p:spPr>
            <a:xfrm>
              <a:off x="1596347" y="25239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27"/>
            <p:cNvSpPr/>
            <p:nvPr/>
          </p:nvSpPr>
          <p:spPr>
            <a:xfrm>
              <a:off x="1524380" y="247480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52"/>
            <p:cNvSpPr/>
            <p:nvPr/>
          </p:nvSpPr>
          <p:spPr>
            <a:xfrm>
              <a:off x="2987942" y="256769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52"/>
            <p:cNvSpPr/>
            <p:nvPr/>
          </p:nvSpPr>
          <p:spPr>
            <a:xfrm>
              <a:off x="2988505" y="237139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99"/>
            <p:cNvSpPr/>
            <p:nvPr/>
          </p:nvSpPr>
          <p:spPr>
            <a:xfrm>
              <a:off x="2852782" y="252228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99"/>
            <p:cNvSpPr/>
            <p:nvPr/>
          </p:nvSpPr>
          <p:spPr>
            <a:xfrm>
              <a:off x="3000340" y="252228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27"/>
            <p:cNvSpPr/>
            <p:nvPr/>
          </p:nvSpPr>
          <p:spPr>
            <a:xfrm>
              <a:off x="2928373" y="247309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52"/>
            <p:cNvSpPr/>
            <p:nvPr/>
          </p:nvSpPr>
          <p:spPr>
            <a:xfrm>
              <a:off x="4388899" y="469467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52"/>
            <p:cNvSpPr/>
            <p:nvPr/>
          </p:nvSpPr>
          <p:spPr>
            <a:xfrm>
              <a:off x="4389462" y="449837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99"/>
            <p:cNvSpPr/>
            <p:nvPr/>
          </p:nvSpPr>
          <p:spPr>
            <a:xfrm>
              <a:off x="4253739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99"/>
            <p:cNvSpPr/>
            <p:nvPr/>
          </p:nvSpPr>
          <p:spPr>
            <a:xfrm>
              <a:off x="4401297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27"/>
            <p:cNvSpPr/>
            <p:nvPr/>
          </p:nvSpPr>
          <p:spPr>
            <a:xfrm>
              <a:off x="4329330" y="460008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52"/>
            <p:cNvSpPr/>
            <p:nvPr/>
          </p:nvSpPr>
          <p:spPr>
            <a:xfrm>
              <a:off x="3704841" y="469467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52"/>
            <p:cNvSpPr/>
            <p:nvPr/>
          </p:nvSpPr>
          <p:spPr>
            <a:xfrm>
              <a:off x="3705404" y="449837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99"/>
            <p:cNvSpPr/>
            <p:nvPr/>
          </p:nvSpPr>
          <p:spPr>
            <a:xfrm>
              <a:off x="3569681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99"/>
            <p:cNvSpPr/>
            <p:nvPr/>
          </p:nvSpPr>
          <p:spPr>
            <a:xfrm>
              <a:off x="3717239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27"/>
            <p:cNvSpPr/>
            <p:nvPr/>
          </p:nvSpPr>
          <p:spPr>
            <a:xfrm>
              <a:off x="3645272" y="460008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52"/>
            <p:cNvSpPr/>
            <p:nvPr/>
          </p:nvSpPr>
          <p:spPr>
            <a:xfrm>
              <a:off x="2285027" y="469588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52"/>
            <p:cNvSpPr/>
            <p:nvPr/>
          </p:nvSpPr>
          <p:spPr>
            <a:xfrm>
              <a:off x="2285590" y="4499586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99"/>
            <p:cNvSpPr/>
            <p:nvPr/>
          </p:nvSpPr>
          <p:spPr>
            <a:xfrm>
              <a:off x="2149867" y="4650475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99"/>
            <p:cNvSpPr/>
            <p:nvPr/>
          </p:nvSpPr>
          <p:spPr>
            <a:xfrm>
              <a:off x="2297425" y="4650475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27"/>
            <p:cNvSpPr/>
            <p:nvPr/>
          </p:nvSpPr>
          <p:spPr>
            <a:xfrm>
              <a:off x="2225458" y="4601288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52"/>
            <p:cNvSpPr/>
            <p:nvPr/>
          </p:nvSpPr>
          <p:spPr>
            <a:xfrm>
              <a:off x="1583949" y="469467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52"/>
            <p:cNvSpPr/>
            <p:nvPr/>
          </p:nvSpPr>
          <p:spPr>
            <a:xfrm>
              <a:off x="1584512" y="449837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99"/>
            <p:cNvSpPr/>
            <p:nvPr/>
          </p:nvSpPr>
          <p:spPr>
            <a:xfrm>
              <a:off x="1448789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99"/>
            <p:cNvSpPr/>
            <p:nvPr/>
          </p:nvSpPr>
          <p:spPr>
            <a:xfrm>
              <a:off x="1596347" y="464926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2" name="Oval 27"/>
            <p:cNvSpPr/>
            <p:nvPr/>
          </p:nvSpPr>
          <p:spPr>
            <a:xfrm>
              <a:off x="1524380" y="460008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3" name="Oval 52"/>
            <p:cNvSpPr/>
            <p:nvPr/>
          </p:nvSpPr>
          <p:spPr>
            <a:xfrm>
              <a:off x="2987942" y="469296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4" name="Oval 52"/>
            <p:cNvSpPr/>
            <p:nvPr/>
          </p:nvSpPr>
          <p:spPr>
            <a:xfrm>
              <a:off x="2988505" y="449666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5" name="Oval 99"/>
            <p:cNvSpPr/>
            <p:nvPr/>
          </p:nvSpPr>
          <p:spPr>
            <a:xfrm>
              <a:off x="2852782" y="464755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6" name="Oval 99"/>
            <p:cNvSpPr/>
            <p:nvPr/>
          </p:nvSpPr>
          <p:spPr>
            <a:xfrm>
              <a:off x="3000340" y="464755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7" name="Oval 27"/>
            <p:cNvSpPr/>
            <p:nvPr/>
          </p:nvSpPr>
          <p:spPr>
            <a:xfrm>
              <a:off x="2928373" y="459837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8" name="Oval 52"/>
            <p:cNvSpPr/>
            <p:nvPr/>
          </p:nvSpPr>
          <p:spPr>
            <a:xfrm>
              <a:off x="4388899" y="398361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9" name="Oval 52"/>
            <p:cNvSpPr/>
            <p:nvPr/>
          </p:nvSpPr>
          <p:spPr>
            <a:xfrm>
              <a:off x="4389462" y="378731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0" name="Oval 99"/>
            <p:cNvSpPr/>
            <p:nvPr/>
          </p:nvSpPr>
          <p:spPr>
            <a:xfrm>
              <a:off x="4253739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99"/>
            <p:cNvSpPr/>
            <p:nvPr/>
          </p:nvSpPr>
          <p:spPr>
            <a:xfrm>
              <a:off x="4401297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7"/>
            <p:cNvSpPr/>
            <p:nvPr/>
          </p:nvSpPr>
          <p:spPr>
            <a:xfrm>
              <a:off x="4329330" y="388901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Oval 52"/>
            <p:cNvSpPr/>
            <p:nvPr/>
          </p:nvSpPr>
          <p:spPr>
            <a:xfrm>
              <a:off x="3704841" y="398361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4" name="Oval 52"/>
            <p:cNvSpPr/>
            <p:nvPr/>
          </p:nvSpPr>
          <p:spPr>
            <a:xfrm>
              <a:off x="3705404" y="378731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5" name="Oval 99"/>
            <p:cNvSpPr/>
            <p:nvPr/>
          </p:nvSpPr>
          <p:spPr>
            <a:xfrm>
              <a:off x="3569681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6" name="Oval 99"/>
            <p:cNvSpPr/>
            <p:nvPr/>
          </p:nvSpPr>
          <p:spPr>
            <a:xfrm>
              <a:off x="3717239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7" name="Oval 27"/>
            <p:cNvSpPr/>
            <p:nvPr/>
          </p:nvSpPr>
          <p:spPr>
            <a:xfrm>
              <a:off x="3645272" y="388901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8" name="Oval 52"/>
            <p:cNvSpPr/>
            <p:nvPr/>
          </p:nvSpPr>
          <p:spPr>
            <a:xfrm>
              <a:off x="2285027" y="398482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9" name="Oval 52"/>
            <p:cNvSpPr/>
            <p:nvPr/>
          </p:nvSpPr>
          <p:spPr>
            <a:xfrm>
              <a:off x="2285590" y="378851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0" name="Oval 99"/>
            <p:cNvSpPr/>
            <p:nvPr/>
          </p:nvSpPr>
          <p:spPr>
            <a:xfrm>
              <a:off x="2149867" y="393940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1" name="Oval 99"/>
            <p:cNvSpPr/>
            <p:nvPr/>
          </p:nvSpPr>
          <p:spPr>
            <a:xfrm>
              <a:off x="2297425" y="3939408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2" name="Oval 27"/>
            <p:cNvSpPr/>
            <p:nvPr/>
          </p:nvSpPr>
          <p:spPr>
            <a:xfrm>
              <a:off x="2225458" y="3890221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3" name="Oval 52"/>
            <p:cNvSpPr/>
            <p:nvPr/>
          </p:nvSpPr>
          <p:spPr>
            <a:xfrm>
              <a:off x="1583949" y="398361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4" name="Oval 52"/>
            <p:cNvSpPr/>
            <p:nvPr/>
          </p:nvSpPr>
          <p:spPr>
            <a:xfrm>
              <a:off x="1584512" y="378731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5" name="Oval 99"/>
            <p:cNvSpPr/>
            <p:nvPr/>
          </p:nvSpPr>
          <p:spPr>
            <a:xfrm>
              <a:off x="1448789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6" name="Oval 99"/>
            <p:cNvSpPr/>
            <p:nvPr/>
          </p:nvSpPr>
          <p:spPr>
            <a:xfrm>
              <a:off x="1596347" y="393820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7" name="Oval 27"/>
            <p:cNvSpPr/>
            <p:nvPr/>
          </p:nvSpPr>
          <p:spPr>
            <a:xfrm>
              <a:off x="1524380" y="388901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8" name="Oval 52"/>
            <p:cNvSpPr/>
            <p:nvPr/>
          </p:nvSpPr>
          <p:spPr>
            <a:xfrm>
              <a:off x="2987942" y="3981902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9" name="Oval 52"/>
            <p:cNvSpPr/>
            <p:nvPr/>
          </p:nvSpPr>
          <p:spPr>
            <a:xfrm>
              <a:off x="2988505" y="378560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0" name="Oval 99"/>
            <p:cNvSpPr/>
            <p:nvPr/>
          </p:nvSpPr>
          <p:spPr>
            <a:xfrm>
              <a:off x="2852782" y="39364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1" name="Oval 99"/>
            <p:cNvSpPr/>
            <p:nvPr/>
          </p:nvSpPr>
          <p:spPr>
            <a:xfrm>
              <a:off x="3000340" y="3936490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2" name="Oval 27"/>
            <p:cNvSpPr/>
            <p:nvPr/>
          </p:nvSpPr>
          <p:spPr>
            <a:xfrm>
              <a:off x="2928373" y="388730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3" name="Oval 52"/>
            <p:cNvSpPr/>
            <p:nvPr/>
          </p:nvSpPr>
          <p:spPr>
            <a:xfrm>
              <a:off x="4388899" y="330406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4" name="Oval 52"/>
            <p:cNvSpPr/>
            <p:nvPr/>
          </p:nvSpPr>
          <p:spPr>
            <a:xfrm>
              <a:off x="4389462" y="310776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5" name="Oval 99"/>
            <p:cNvSpPr/>
            <p:nvPr/>
          </p:nvSpPr>
          <p:spPr>
            <a:xfrm>
              <a:off x="4253739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6" name="Oval 99"/>
            <p:cNvSpPr/>
            <p:nvPr/>
          </p:nvSpPr>
          <p:spPr>
            <a:xfrm>
              <a:off x="4401297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7" name="Oval 27"/>
            <p:cNvSpPr/>
            <p:nvPr/>
          </p:nvSpPr>
          <p:spPr>
            <a:xfrm>
              <a:off x="4329330" y="320946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8" name="Oval 52"/>
            <p:cNvSpPr/>
            <p:nvPr/>
          </p:nvSpPr>
          <p:spPr>
            <a:xfrm>
              <a:off x="3704841" y="330406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9" name="Oval 52"/>
            <p:cNvSpPr/>
            <p:nvPr/>
          </p:nvSpPr>
          <p:spPr>
            <a:xfrm>
              <a:off x="3705404" y="310776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0" name="Oval 99"/>
            <p:cNvSpPr/>
            <p:nvPr/>
          </p:nvSpPr>
          <p:spPr>
            <a:xfrm>
              <a:off x="3569681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1" name="Oval 99"/>
            <p:cNvSpPr/>
            <p:nvPr/>
          </p:nvSpPr>
          <p:spPr>
            <a:xfrm>
              <a:off x="3717239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2" name="Oval 27"/>
            <p:cNvSpPr/>
            <p:nvPr/>
          </p:nvSpPr>
          <p:spPr>
            <a:xfrm>
              <a:off x="3645272" y="320946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3" name="Oval 52"/>
            <p:cNvSpPr/>
            <p:nvPr/>
          </p:nvSpPr>
          <p:spPr>
            <a:xfrm>
              <a:off x="2285027" y="3305269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4" name="Oval 52"/>
            <p:cNvSpPr/>
            <p:nvPr/>
          </p:nvSpPr>
          <p:spPr>
            <a:xfrm>
              <a:off x="2285590" y="3108968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5" name="Oval 99"/>
            <p:cNvSpPr/>
            <p:nvPr/>
          </p:nvSpPr>
          <p:spPr>
            <a:xfrm>
              <a:off x="2149867" y="325985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6" name="Oval 99"/>
            <p:cNvSpPr/>
            <p:nvPr/>
          </p:nvSpPr>
          <p:spPr>
            <a:xfrm>
              <a:off x="2297425" y="3259857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7" name="Oval 27"/>
            <p:cNvSpPr/>
            <p:nvPr/>
          </p:nvSpPr>
          <p:spPr>
            <a:xfrm>
              <a:off x="2225458" y="3210670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8" name="Oval 52"/>
            <p:cNvSpPr/>
            <p:nvPr/>
          </p:nvSpPr>
          <p:spPr>
            <a:xfrm>
              <a:off x="1583949" y="3304061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9" name="Oval 52"/>
            <p:cNvSpPr/>
            <p:nvPr/>
          </p:nvSpPr>
          <p:spPr>
            <a:xfrm>
              <a:off x="1584512" y="3107760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0" name="Oval 99"/>
            <p:cNvSpPr/>
            <p:nvPr/>
          </p:nvSpPr>
          <p:spPr>
            <a:xfrm>
              <a:off x="1448789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1" name="Oval 99"/>
            <p:cNvSpPr/>
            <p:nvPr/>
          </p:nvSpPr>
          <p:spPr>
            <a:xfrm>
              <a:off x="1596347" y="3258649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2" name="Oval 27"/>
            <p:cNvSpPr/>
            <p:nvPr/>
          </p:nvSpPr>
          <p:spPr>
            <a:xfrm>
              <a:off x="1524380" y="3209462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3" name="Oval 52"/>
            <p:cNvSpPr/>
            <p:nvPr/>
          </p:nvSpPr>
          <p:spPr>
            <a:xfrm>
              <a:off x="2987942" y="330235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4" name="Oval 52"/>
            <p:cNvSpPr/>
            <p:nvPr/>
          </p:nvSpPr>
          <p:spPr>
            <a:xfrm>
              <a:off x="2988505" y="3106050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5" name="Oval 99"/>
            <p:cNvSpPr/>
            <p:nvPr/>
          </p:nvSpPr>
          <p:spPr>
            <a:xfrm>
              <a:off x="2852782" y="3256939"/>
              <a:ext cx="184150" cy="761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6" name="Oval 99"/>
            <p:cNvSpPr/>
            <p:nvPr/>
          </p:nvSpPr>
          <p:spPr>
            <a:xfrm>
              <a:off x="3000340" y="3256939"/>
              <a:ext cx="184150" cy="761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7" name="Oval 27"/>
            <p:cNvSpPr/>
            <p:nvPr/>
          </p:nvSpPr>
          <p:spPr>
            <a:xfrm>
              <a:off x="2928373" y="3207752"/>
              <a:ext cx="184150" cy="1841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48" name="Rounded Rectangle 136"/>
            <p:cNvSpPr/>
            <p:nvPr/>
          </p:nvSpPr>
          <p:spPr>
            <a:xfrm rot="5400000">
              <a:off x="2792579" y="1641286"/>
              <a:ext cx="453342" cy="3310858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249" name="Rounded Rectangle 136"/>
            <p:cNvSpPr/>
            <p:nvPr/>
          </p:nvSpPr>
          <p:spPr>
            <a:xfrm>
              <a:off x="2802302" y="1634771"/>
              <a:ext cx="453342" cy="3310858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365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7511292" y="3242701"/>
            <a:ext cx="4064758" cy="1221680"/>
            <a:chOff x="6219825" y="2321946"/>
            <a:chExt cx="5543550" cy="1666137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366" y="2321946"/>
              <a:ext cx="5343525" cy="828675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9825" y="3007008"/>
              <a:ext cx="5543550" cy="9810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7573454" y="3373419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7549084" y="3959195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35835" y="2802477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3221279" y="3119659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01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6454631" y="340160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501729" y="2442012"/>
            <a:ext cx="1013965" cy="1000388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532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54631" y="3894036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67677" y="2818431"/>
            <a:ext cx="1004222" cy="95736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884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6" y="3768983"/>
            <a:ext cx="3894074" cy="64641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4" y="175222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61246" y="3865491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46984" y="2442013"/>
            <a:ext cx="1004222" cy="991636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719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Boundary</a:t>
            </a:r>
            <a:r>
              <a:rPr lang="nb-NO" dirty="0"/>
              <a:t> </a:t>
            </a:r>
            <a:r>
              <a:rPr lang="nb-NO" dirty="0" err="1"/>
              <a:t>Conditions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28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j-2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j-1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j+1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j+2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8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Background</a:t>
            </a:r>
            <a:r>
              <a:rPr lang="nb-NO" dirty="0"/>
              <a:t> / 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This </a:t>
            </a:r>
            <a:r>
              <a:rPr lang="nb-NO" dirty="0" err="1"/>
              <a:t>set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slides </a:t>
            </a:r>
            <a:r>
              <a:rPr lang="nb-NO" dirty="0" err="1"/>
              <a:t>includes</a:t>
            </a:r>
            <a:r>
              <a:rPr lang="nb-NO" dirty="0"/>
              <a:t> a </a:t>
            </a:r>
            <a:r>
              <a:rPr lang="nb-NO" dirty="0" err="1"/>
              <a:t>set</a:t>
            </a:r>
            <a:r>
              <a:rPr lang="nb-NO" dirty="0"/>
              <a:t> or </a:t>
            </a:r>
            <a:r>
              <a:rPr lang="nb-NO" dirty="0" err="1"/>
              <a:t>interpretations</a:t>
            </a:r>
            <a:r>
              <a:rPr lang="nb-NO" dirty="0"/>
              <a:t> to make it </a:t>
            </a:r>
            <a:r>
              <a:rPr lang="nb-NO" dirty="0" err="1"/>
              <a:t>easier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different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schemes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SWEs. It is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reports: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L. P. Røed, </a:t>
            </a:r>
            <a:r>
              <a:rPr lang="nb-NO" dirty="0" err="1"/>
              <a:t>Documentation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simple </a:t>
            </a:r>
            <a:r>
              <a:rPr lang="nb-NO" dirty="0" err="1"/>
              <a:t>ocean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in ensemble </a:t>
            </a:r>
            <a:r>
              <a:rPr lang="nb-NO" dirty="0" err="1"/>
              <a:t>predictions</a:t>
            </a:r>
            <a:r>
              <a:rPr lang="nb-NO" dirty="0"/>
              <a:t> Part I: </a:t>
            </a:r>
            <a:r>
              <a:rPr lang="nb-NO" dirty="0" err="1"/>
              <a:t>Theory</a:t>
            </a:r>
            <a:r>
              <a:rPr lang="nb-NO" dirty="0"/>
              <a:t> and Part II: </a:t>
            </a:r>
            <a:r>
              <a:rPr lang="nb-NO" dirty="0" err="1"/>
              <a:t>Benchmark</a:t>
            </a:r>
            <a:r>
              <a:rPr lang="nb-NO" dirty="0"/>
              <a:t> cases, met.no report 5/2012</a:t>
            </a:r>
          </a:p>
          <a:p>
            <a:r>
              <a:rPr lang="nb-NO" dirty="0"/>
              <a:t>A. R. Brodtkorb, T. R. Hagen. L. P. Røed, </a:t>
            </a:r>
            <a:r>
              <a:rPr lang="en-US" dirty="0"/>
              <a:t>One-Layer Shallow Water Models on the GPU, met.no report 27/2013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64162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Linear </a:t>
            </a:r>
            <a:r>
              <a:rPr lang="nb-NO" dirty="0" err="1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349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Eta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4289" y="2988201"/>
            <a:ext cx="4428505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56377" y="2807410"/>
            <a:ext cx="908923" cy="9208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848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2491550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762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1968543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3990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Nonlinear </a:t>
            </a:r>
            <a:r>
              <a:rPr lang="nb-NO" dirty="0" err="1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073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Nonlinear term</a:t>
            </a:r>
          </a:p>
        </p:txBody>
      </p:sp>
    </p:spTree>
    <p:extLst>
      <p:ext uri="{BB962C8B-B14F-4D97-AF65-F5344CB8AC3E}">
        <p14:creationId xmlns:p14="http://schemas.microsoft.com/office/powerpoint/2010/main" val="4248444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8" name="Rounded Rectangle 207"/>
          <p:cNvSpPr/>
          <p:nvPr/>
        </p:nvSpPr>
        <p:spPr>
          <a:xfrm>
            <a:off x="3557743" y="244201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09" name="Rounded Rectangle 208"/>
          <p:cNvSpPr/>
          <p:nvPr/>
        </p:nvSpPr>
        <p:spPr>
          <a:xfrm>
            <a:off x="7524750" y="3544456"/>
            <a:ext cx="82550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9339654" y="3544456"/>
            <a:ext cx="9663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162517" y="244391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84" y="4667619"/>
            <a:ext cx="2588035" cy="457014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9402378" y="3948452"/>
            <a:ext cx="2173672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/>
              <a:t>Error</a:t>
            </a:r>
            <a:r>
              <a:rPr lang="nb-NO" dirty="0"/>
              <a:t> </a:t>
            </a:r>
            <a:r>
              <a:rPr lang="nb-NO" dirty="0" err="1"/>
              <a:t>here</a:t>
            </a:r>
            <a:r>
              <a:rPr lang="nb-NO" dirty="0"/>
              <a:t>: </a:t>
            </a:r>
            <a:r>
              <a:rPr lang="nb-NO" dirty="0" err="1"/>
              <a:t>should</a:t>
            </a:r>
            <a:r>
              <a:rPr lang="nb-NO" dirty="0"/>
              <a:t> be</a:t>
            </a:r>
          </a:p>
          <a:p>
            <a:r>
              <a:rPr lang="nb-NO" dirty="0"/>
              <a:t>H_j-1, k + eta_j-1, k</a:t>
            </a:r>
          </a:p>
        </p:txBody>
      </p:sp>
      <p:sp>
        <p:nvSpPr>
          <p:cNvPr id="228" name="Title 2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1/5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3558249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1" name="Rounded Rectangle 150"/>
          <p:cNvSpPr/>
          <p:nvPr/>
        </p:nvSpPr>
        <p:spPr>
          <a:xfrm>
            <a:off x="2840932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40932" y="243701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55499" y="313999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21960" y="315924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2828735" y="247486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996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9638" y="3318833"/>
            <a:ext cx="171876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883837" y="3318833"/>
            <a:ext cx="193656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2/5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3567194" y="280576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64785" y="279683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63037" y="2785354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0" name="Rounded Rectangle 159"/>
          <p:cNvSpPr/>
          <p:nvPr/>
        </p:nvSpPr>
        <p:spPr>
          <a:xfrm>
            <a:off x="3209498" y="243694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1" name="Rounded Rectangle 160"/>
          <p:cNvSpPr/>
          <p:nvPr/>
        </p:nvSpPr>
        <p:spPr>
          <a:xfrm>
            <a:off x="3191562" y="312810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2" name="Rounded Rectangle 191"/>
          <p:cNvSpPr/>
          <p:nvPr/>
        </p:nvSpPr>
        <p:spPr>
          <a:xfrm>
            <a:off x="2849243" y="282955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Rounded Rectangle 192"/>
          <p:cNvSpPr/>
          <p:nvPr/>
        </p:nvSpPr>
        <p:spPr>
          <a:xfrm>
            <a:off x="2526266" y="314538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Rounded Rectangle 193"/>
          <p:cNvSpPr/>
          <p:nvPr/>
        </p:nvSpPr>
        <p:spPr>
          <a:xfrm>
            <a:off x="2513284" y="242240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671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3288" y="2691917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186355" y="2691917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3/5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2854100" y="2101436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6756" y="283538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Rounded Rectangle 152"/>
          <p:cNvSpPr/>
          <p:nvPr/>
        </p:nvSpPr>
        <p:spPr>
          <a:xfrm>
            <a:off x="2863422" y="349997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85082" y="2786013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0471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0616" y="2971718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218105" y="2971718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4/5</a:t>
            </a:r>
          </a:p>
        </p:txBody>
      </p:sp>
      <p:sp>
        <p:nvSpPr>
          <p:cNvPr id="150" name="Rounded Rectangle 149"/>
          <p:cNvSpPr/>
          <p:nvPr/>
        </p:nvSpPr>
        <p:spPr>
          <a:xfrm>
            <a:off x="2853999" y="242991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3698" y="315714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60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223985"/>
            <a:ext cx="8429684" cy="642942"/>
          </a:xfrm>
        </p:spPr>
        <p:txBody>
          <a:bodyPr/>
          <a:lstStyle/>
          <a:p>
            <a:r>
              <a:rPr lang="en-GB" dirty="0"/>
              <a:t>1-layer model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34883" y="1411717"/>
            <a:ext cx="4522234" cy="1796088"/>
            <a:chOff x="971600" y="4045675"/>
            <a:chExt cx="4522234" cy="1796088"/>
          </a:xfrm>
        </p:grpSpPr>
        <p:sp>
          <p:nvSpPr>
            <p:cNvPr id="4" name="Freeform 3"/>
            <p:cNvSpPr/>
            <p:nvPr/>
          </p:nvSpPr>
          <p:spPr>
            <a:xfrm>
              <a:off x="971600" y="5378407"/>
              <a:ext cx="4490844" cy="463356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4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7704" y="4045675"/>
              <a:ext cx="48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8758" y="468313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74590" y="46828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16633" y="48734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16015" y="3445225"/>
            <a:ext cx="5896602" cy="2633936"/>
            <a:chOff x="1843749" y="3286842"/>
            <a:chExt cx="5896602" cy="26339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749" y="3717032"/>
              <a:ext cx="4988530" cy="116246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108862" y="4221088"/>
              <a:ext cx="664306" cy="335842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5996" y="4137572"/>
              <a:ext cx="360040" cy="5685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8309" y="554710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Coriolis</a:t>
              </a:r>
              <a:endParaRPr lang="nb-NO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9450" y="5274447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Bottom</a:t>
              </a:r>
              <a:r>
                <a:rPr lang="nb-NO" dirty="0"/>
                <a:t> and </a:t>
              </a:r>
              <a:r>
                <a:rPr lang="nb-NO" dirty="0" err="1"/>
                <a:t>wind</a:t>
              </a:r>
              <a:r>
                <a:rPr lang="nb-NO" dirty="0"/>
                <a:t> stress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4294" y="5157192"/>
              <a:ext cx="120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Eddy </a:t>
              </a:r>
              <a:r>
                <a:rPr lang="nb-NO" dirty="0" err="1"/>
                <a:t>viscosity</a:t>
              </a:r>
              <a:endParaRPr lang="nb-NO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24674" y="4249715"/>
              <a:ext cx="676102" cy="27488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6" name="Straight Connector 15"/>
            <p:cNvCxnSpPr>
              <a:stCxn id="9" idx="2"/>
              <a:endCxn id="13" idx="0"/>
            </p:cNvCxnSpPr>
            <p:nvPr/>
          </p:nvCxnSpPr>
          <p:spPr>
            <a:xfrm flipH="1">
              <a:off x="3912365" y="4556930"/>
              <a:ext cx="528650" cy="9901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6" idx="0"/>
            </p:cNvCxnSpPr>
            <p:nvPr/>
          </p:nvCxnSpPr>
          <p:spPr>
            <a:xfrm>
              <a:off x="5636016" y="4706112"/>
              <a:ext cx="116631" cy="5683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28" idx="0"/>
            </p:cNvCxnSpPr>
            <p:nvPr/>
          </p:nvCxnSpPr>
          <p:spPr>
            <a:xfrm>
              <a:off x="6262725" y="4524598"/>
              <a:ext cx="874598" cy="632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924611" y="4221088"/>
              <a:ext cx="226341" cy="3600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9" name="Straight Connector 38"/>
            <p:cNvCxnSpPr>
              <a:stCxn id="38" idx="2"/>
              <a:endCxn id="40" idx="0"/>
            </p:cNvCxnSpPr>
            <p:nvPr/>
          </p:nvCxnSpPr>
          <p:spPr>
            <a:xfrm flipH="1">
              <a:off x="4856568" y="4581128"/>
              <a:ext cx="181214" cy="3395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52512" y="49206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Pressure</a:t>
              </a:r>
              <a:endParaRPr lang="nb-NO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965606" y="3812462"/>
              <a:ext cx="1670409" cy="314278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6" name="Straight Connector 45"/>
            <p:cNvCxnSpPr>
              <a:stCxn id="50" idx="1"/>
              <a:endCxn id="45" idx="0"/>
            </p:cNvCxnSpPr>
            <p:nvPr/>
          </p:nvCxnSpPr>
          <p:spPr>
            <a:xfrm flipH="1">
              <a:off x="4800811" y="3610008"/>
              <a:ext cx="1360823" cy="2024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61634" y="3286842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Conservation </a:t>
              </a:r>
              <a:r>
                <a:rPr lang="nb-NO" dirty="0" err="1"/>
                <a:t>of</a:t>
              </a:r>
              <a:r>
                <a:rPr lang="nb-NO" dirty="0"/>
                <a:t> </a:t>
              </a:r>
              <a:r>
                <a:rPr lang="nb-NO" dirty="0" err="1"/>
                <a:t>mass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65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N^y</a:t>
            </a:r>
            <a:r>
              <a:rPr lang="nb-NO" dirty="0"/>
              <a:t> 5/5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55499" y="2101436"/>
            <a:ext cx="1731813" cy="1665518"/>
            <a:chOff x="2155499" y="2101436"/>
            <a:chExt cx="1731813" cy="1665518"/>
          </a:xfrm>
        </p:grpSpPr>
        <p:sp>
          <p:nvSpPr>
            <p:cNvPr id="130" name="Rounded Rectangle 129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7661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N^x</a:t>
            </a:r>
            <a:r>
              <a:rPr lang="nb-NO" dirty="0"/>
              <a:t> 1/1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18" y="4748524"/>
            <a:ext cx="5653468" cy="135976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 rot="5400000">
            <a:off x="2491952" y="2450676"/>
            <a:ext cx="1731813" cy="1665518"/>
            <a:chOff x="2155499" y="2101436"/>
            <a:chExt cx="1731813" cy="1665518"/>
          </a:xfrm>
        </p:grpSpPr>
        <p:sp>
          <p:nvSpPr>
            <p:cNvPr id="132" name="Rounded Rectangle 131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3376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Pressure</a:t>
            </a:r>
            <a:r>
              <a:rPr lang="nb-NO" dirty="0"/>
              <a:t> term</a:t>
            </a:r>
          </a:p>
        </p:txBody>
      </p:sp>
    </p:spTree>
    <p:extLst>
      <p:ext uri="{BB962C8B-B14F-4D97-AF65-F5344CB8AC3E}">
        <p14:creationId xmlns:p14="http://schemas.microsoft.com/office/powerpoint/2010/main" val="3565761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475672" y="3674254"/>
            <a:ext cx="1312727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881805" y="3674254"/>
            <a:ext cx="13195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69"/>
          <p:cNvSpPr/>
          <p:nvPr/>
        </p:nvSpPr>
        <p:spPr>
          <a:xfrm>
            <a:off x="7747000" y="2956270"/>
            <a:ext cx="1092199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10180638" y="2950272"/>
            <a:ext cx="1020762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72" name="Title 1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 1/2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940" y="4643045"/>
            <a:ext cx="3179828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Wrong</a:t>
            </a:r>
            <a:r>
              <a:rPr lang="nb-NO" dirty="0"/>
              <a:t> </a:t>
            </a:r>
            <a:r>
              <a:rPr lang="nb-NO" dirty="0" err="1"/>
              <a:t>sign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pressure</a:t>
            </a:r>
            <a:r>
              <a:rPr lang="nb-NO" dirty="0"/>
              <a:t> term!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6630924" y="5551349"/>
            <a:ext cx="3179828" cy="64633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/>
              <a:t>Should</a:t>
            </a:r>
            <a:r>
              <a:rPr lang="nb-NO" dirty="0"/>
              <a:t> not P hat </a:t>
            </a:r>
            <a:r>
              <a:rPr lang="nb-NO" dirty="0" err="1"/>
              <a:t>also</a:t>
            </a:r>
            <a:r>
              <a:rPr lang="nb-NO" dirty="0"/>
              <a:t> be dependent </a:t>
            </a:r>
            <a:r>
              <a:rPr lang="nb-NO" dirty="0" err="1"/>
              <a:t>on</a:t>
            </a:r>
            <a:r>
              <a:rPr lang="nb-NO" dirty="0"/>
              <a:t> g?</a:t>
            </a:r>
          </a:p>
        </p:txBody>
      </p:sp>
    </p:spTree>
    <p:extLst>
      <p:ext uri="{BB962C8B-B14F-4D97-AF65-F5344CB8AC3E}">
        <p14:creationId xmlns:p14="http://schemas.microsoft.com/office/powerpoint/2010/main" val="3773947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382011" y="2942024"/>
            <a:ext cx="39674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716705" y="2944557"/>
            <a:ext cx="40621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7175500" y="5063379"/>
            <a:ext cx="3151573" cy="831560"/>
            <a:chOff x="5706805" y="4556053"/>
            <a:chExt cx="5342969" cy="1409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6805" y="4556053"/>
              <a:ext cx="5181600" cy="71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5774" y="5184775"/>
              <a:ext cx="5334000" cy="781050"/>
            </a:xfrm>
            <a:prstGeom prst="rect">
              <a:avLst/>
            </a:prstGeom>
          </p:spPr>
        </p:pic>
      </p:grpSp>
      <p:sp>
        <p:nvSpPr>
          <p:cNvPr id="170" name="Rounded Rectangle 169"/>
          <p:cNvSpPr/>
          <p:nvPr/>
        </p:nvSpPr>
        <p:spPr>
          <a:xfrm>
            <a:off x="9080363" y="5032558"/>
            <a:ext cx="1151525" cy="45219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9080362" y="5484756"/>
            <a:ext cx="1151526" cy="370854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 2/2</a:t>
            </a:r>
          </a:p>
        </p:txBody>
      </p:sp>
    </p:spTree>
    <p:extLst>
      <p:ext uri="{BB962C8B-B14F-4D97-AF65-F5344CB8AC3E}">
        <p14:creationId xmlns:p14="http://schemas.microsoft.com/office/powerpoint/2010/main" val="4180961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Pressure</a:t>
            </a:r>
            <a:r>
              <a:rPr lang="nb-NO" dirty="0"/>
              <a:t> term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Which</a:t>
            </a:r>
            <a:r>
              <a:rPr lang="nb-NO" dirty="0"/>
              <a:t> </a:t>
            </a:r>
            <a:r>
              <a:rPr lang="nb-NO" dirty="0" err="1"/>
              <a:t>pressure</a:t>
            </a:r>
            <a:r>
              <a:rPr lang="nb-NO" dirty="0"/>
              <a:t> term is </a:t>
            </a:r>
            <a:r>
              <a:rPr lang="nb-NO" dirty="0" err="1"/>
              <a:t>correct</a:t>
            </a:r>
            <a:r>
              <a:rPr lang="nb-NO" dirty="0"/>
              <a:t>?</a:t>
            </a:r>
          </a:p>
          <a:p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369439"/>
            <a:ext cx="5312664" cy="92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8" y="3738767"/>
            <a:ext cx="4180713" cy="72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05728" y="4903942"/>
            <a:ext cx="3971734" cy="744983"/>
            <a:chOff x="6134290" y="5084708"/>
            <a:chExt cx="5067300" cy="950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727" y="5540031"/>
              <a:ext cx="4924425" cy="4951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290" y="5084708"/>
              <a:ext cx="5067300" cy="455323"/>
            </a:xfrm>
            <a:prstGeom prst="rect">
              <a:avLst/>
            </a:prstGeom>
          </p:spPr>
        </p:pic>
      </p:grpSp>
      <p:sp>
        <p:nvSpPr>
          <p:cNvPr id="9" name="Left Brace 8"/>
          <p:cNvSpPr/>
          <p:nvPr/>
        </p:nvSpPr>
        <p:spPr>
          <a:xfrm rot="5400000">
            <a:off x="10489736" y="1608913"/>
            <a:ext cx="347472" cy="1380656"/>
          </a:xfrm>
          <a:prstGeom prst="leftBrace">
            <a:avLst>
              <a:gd name="adj1" fmla="val 311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753846" y="1704450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Atmospheric</a:t>
            </a:r>
            <a:r>
              <a:rPr lang="nb-NO" dirty="0"/>
              <a:t> </a:t>
            </a:r>
            <a:r>
              <a:rPr lang="nb-NO" dirty="0" err="1"/>
              <a:t>pressure</a:t>
            </a:r>
            <a:r>
              <a:rPr lang="nb-NO" dirty="0"/>
              <a:t> = </a:t>
            </a:r>
            <a:r>
              <a:rPr lang="nb-NO" dirty="0" err="1"/>
              <a:t>constant</a:t>
            </a:r>
            <a:endParaRPr lang="nb-NO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 flipV="1">
            <a:off x="9973144" y="2472977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73144" y="2974610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96" y="3123106"/>
            <a:ext cx="1524000" cy="1152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96" y="4327609"/>
            <a:ext cx="1524000" cy="1152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2155" y="5532112"/>
            <a:ext cx="1526186" cy="115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340" y="4327609"/>
            <a:ext cx="1524001" cy="11526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340" y="3123106"/>
            <a:ext cx="1524001" cy="1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68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Eddy </a:t>
            </a:r>
            <a:r>
              <a:rPr lang="nb-NO" dirty="0" err="1"/>
              <a:t>viscosity</a:t>
            </a:r>
            <a:r>
              <a:rPr lang="nb-NO" dirty="0"/>
              <a:t> term</a:t>
            </a:r>
          </a:p>
        </p:txBody>
      </p:sp>
    </p:spTree>
    <p:extLst>
      <p:ext uri="{BB962C8B-B14F-4D97-AF65-F5344CB8AC3E}">
        <p14:creationId xmlns:p14="http://schemas.microsoft.com/office/powerpoint/2010/main" val="28869887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 is 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timestep</a:t>
            </a:r>
            <a:r>
              <a:rPr lang="nb-NO" dirty="0"/>
              <a:t> (n-1)!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7043872" y="3318833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608755" y="3316616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411286" y="3144717"/>
            <a:ext cx="1865178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3222905" y="2477840"/>
            <a:ext cx="301200" cy="1621829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 1/2</a:t>
            </a:r>
          </a:p>
        </p:txBody>
      </p:sp>
    </p:spTree>
    <p:extLst>
      <p:ext uri="{BB962C8B-B14F-4D97-AF65-F5344CB8AC3E}">
        <p14:creationId xmlns:p14="http://schemas.microsoft.com/office/powerpoint/2010/main" val="1939541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center</a:t>
            </a:r>
            <a:r>
              <a:rPr lang="nb-NO" dirty="0"/>
              <a:t> is 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timestep</a:t>
            </a:r>
            <a:r>
              <a:rPr lang="nb-NO" dirty="0"/>
              <a:t> (n-1)!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6999422" y="3827060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488105" y="3824843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 2/2</a:t>
            </a:r>
          </a:p>
        </p:txBody>
      </p:sp>
      <p:sp>
        <p:nvSpPr>
          <p:cNvPr id="127" name="Rounded Rectangle 126"/>
          <p:cNvSpPr/>
          <p:nvPr/>
        </p:nvSpPr>
        <p:spPr>
          <a:xfrm>
            <a:off x="7681186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10166887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0020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Difference</a:t>
            </a:r>
            <a:r>
              <a:rPr lang="nb-NO" dirty="0"/>
              <a:t> from </a:t>
            </a:r>
            <a:r>
              <a:rPr lang="nb-NO" dirty="0" err="1"/>
              <a:t>mean</a:t>
            </a:r>
            <a:r>
              <a:rPr lang="nb-NO" dirty="0"/>
              <a:t> </a:t>
            </a:r>
            <a:r>
              <a:rPr lang="nb-NO" dirty="0" err="1"/>
              <a:t>sea</a:t>
            </a:r>
            <a:r>
              <a:rPr lang="nb-NO" dirty="0"/>
              <a:t> </a:t>
            </a:r>
            <a:r>
              <a:rPr lang="nb-NO" dirty="0" err="1"/>
              <a:t>depth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276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141837"/>
            <a:ext cx="8429684" cy="642942"/>
          </a:xfrm>
        </p:spPr>
        <p:txBody>
          <a:bodyPr/>
          <a:lstStyle/>
          <a:p>
            <a:r>
              <a:rPr lang="nb-NO" dirty="0"/>
              <a:t>2-layer non-linear </a:t>
            </a:r>
            <a:r>
              <a:rPr lang="nb-NO" dirty="0" err="1"/>
              <a:t>scheme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0400" y="3933056"/>
            <a:ext cx="4127004" cy="208823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1 </a:t>
            </a:r>
            <a:r>
              <a:rPr lang="nb-NO" dirty="0" err="1"/>
              <a:t>layer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</a:t>
            </a:r>
            <a:r>
              <a:rPr lang="nb-NO" dirty="0" err="1"/>
              <a:t>extendible</a:t>
            </a:r>
            <a:r>
              <a:rPr lang="nb-NO" dirty="0"/>
              <a:t> to more </a:t>
            </a:r>
            <a:r>
              <a:rPr lang="nb-NO" dirty="0" err="1"/>
              <a:t>layers</a:t>
            </a:r>
            <a:endParaRPr lang="nb-N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/>
              <a:t>Ocean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modeled</a:t>
            </a:r>
            <a:r>
              <a:rPr lang="nb-NO" dirty="0"/>
              <a:t> as a </a:t>
            </a:r>
            <a:r>
              <a:rPr lang="nb-NO" dirty="0" err="1"/>
              <a:t>stratisfied</a:t>
            </a:r>
            <a:r>
              <a:rPr lang="nb-NO" dirty="0"/>
              <a:t> medium </a:t>
            </a:r>
            <a:r>
              <a:rPr lang="nb-NO" dirty="0" err="1"/>
              <a:t>with</a:t>
            </a:r>
            <a:r>
              <a:rPr lang="nb-NO" dirty="0"/>
              <a:t> multiple </a:t>
            </a:r>
            <a:r>
              <a:rPr lang="nb-NO" dirty="0" err="1"/>
              <a:t>homogeneous</a:t>
            </a:r>
            <a:r>
              <a:rPr lang="nb-NO" dirty="0"/>
              <a:t> </a:t>
            </a:r>
            <a:r>
              <a:rPr lang="nb-NO" dirty="0" err="1"/>
              <a:t>layers</a:t>
            </a: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/>
              <a:t>Multiple </a:t>
            </a:r>
            <a:r>
              <a:rPr lang="nb-NO" dirty="0" err="1"/>
              <a:t>layers</a:t>
            </a:r>
            <a:r>
              <a:rPr lang="nb-NO" dirty="0"/>
              <a:t> </a:t>
            </a:r>
            <a:r>
              <a:rPr lang="nb-NO" dirty="0" err="1"/>
              <a:t>enables</a:t>
            </a:r>
            <a:r>
              <a:rPr lang="nb-NO" dirty="0"/>
              <a:t> </a:t>
            </a:r>
            <a:r>
              <a:rPr lang="nb-NO" dirty="0" err="1"/>
              <a:t>baroclinic</a:t>
            </a:r>
            <a:r>
              <a:rPr lang="nb-NO" dirty="0"/>
              <a:t> </a:t>
            </a:r>
            <a:r>
              <a:rPr lang="nb-NO" dirty="0" err="1"/>
              <a:t>response</a:t>
            </a:r>
            <a:r>
              <a:rPr lang="nb-NO" dirty="0"/>
              <a:t> from </a:t>
            </a:r>
            <a:r>
              <a:rPr lang="nb-NO" dirty="0" err="1"/>
              <a:t>model</a:t>
            </a:r>
            <a:endParaRPr lang="nb-NO" dirty="0"/>
          </a:p>
        </p:txBody>
      </p:sp>
      <p:grpSp>
        <p:nvGrpSpPr>
          <p:cNvPr id="10" name="Group 9"/>
          <p:cNvGrpSpPr/>
          <p:nvPr/>
        </p:nvGrpSpPr>
        <p:grpSpPr>
          <a:xfrm>
            <a:off x="6418087" y="3656756"/>
            <a:ext cx="3776091" cy="2436540"/>
            <a:chOff x="5563150" y="2466513"/>
            <a:chExt cx="6012900" cy="38798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150" y="2466513"/>
              <a:ext cx="5286237" cy="7006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81" y="3095844"/>
              <a:ext cx="2987197" cy="7467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332" y="3728224"/>
              <a:ext cx="5653468" cy="13597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r="47106"/>
            <a:stretch/>
          </p:blipFill>
          <p:spPr>
            <a:xfrm>
              <a:off x="8363587" y="5207966"/>
              <a:ext cx="2604740" cy="49515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r="48315"/>
            <a:stretch/>
          </p:blipFill>
          <p:spPr>
            <a:xfrm>
              <a:off x="5643181" y="5247799"/>
              <a:ext cx="2619028" cy="45532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b="52210"/>
            <a:stretch/>
          </p:blipFill>
          <p:spPr>
            <a:xfrm>
              <a:off x="5582685" y="5823098"/>
              <a:ext cx="5993365" cy="5232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430354" y="968528"/>
            <a:ext cx="3659130" cy="2608325"/>
            <a:chOff x="5818173" y="2770244"/>
            <a:chExt cx="5084777" cy="36245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8173" y="2770244"/>
              <a:ext cx="4964210" cy="5620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/>
            <a:srcRect l="53407"/>
            <a:stretch/>
          </p:blipFill>
          <p:spPr>
            <a:xfrm>
              <a:off x="6129650" y="3342534"/>
              <a:ext cx="2327273" cy="6257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/>
            <a:srcRect r="7715"/>
            <a:stretch/>
          </p:blipFill>
          <p:spPr>
            <a:xfrm>
              <a:off x="5981021" y="3980034"/>
              <a:ext cx="4921929" cy="121507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6038171" y="5371547"/>
              <a:ext cx="3566726" cy="388232"/>
              <a:chOff x="6155124" y="5434290"/>
              <a:chExt cx="4691285" cy="51063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/>
              <a:srcRect l="52405"/>
              <a:stretch/>
            </p:blipFill>
            <p:spPr>
              <a:xfrm>
                <a:off x="8502650" y="5434290"/>
                <a:ext cx="2343759" cy="49515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/>
              <a:srcRect l="52443"/>
              <a:stretch/>
            </p:blipFill>
            <p:spPr>
              <a:xfrm>
                <a:off x="6155124" y="5489605"/>
                <a:ext cx="2409825" cy="455323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46630"/>
            <a:stretch/>
          </p:blipFill>
          <p:spPr>
            <a:xfrm>
              <a:off x="5888867" y="5951735"/>
              <a:ext cx="4544183" cy="443074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451" y="558323"/>
            <a:ext cx="3533279" cy="38816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234911" y="877606"/>
            <a:ext cx="3412322" cy="2570958"/>
            <a:chOff x="964087" y="3977454"/>
            <a:chExt cx="4529747" cy="3412863"/>
          </a:xfrm>
        </p:grpSpPr>
        <p:sp>
          <p:nvSpPr>
            <p:cNvPr id="21" name="Freeform 20"/>
            <p:cNvSpPr/>
            <p:nvPr/>
          </p:nvSpPr>
          <p:spPr>
            <a:xfrm>
              <a:off x="971600" y="5378406"/>
              <a:ext cx="4490843" cy="463357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7704" y="3977454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eta1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08758" y="4683133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74590" y="4682872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89633" y="4874158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002991" y="7183163"/>
              <a:ext cx="4490843" cy="207154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  <a:gd name="connsiteX0" fmla="*/ 0 w 4490844"/>
                <a:gd name="connsiteY0" fmla="*/ 147754 h 706931"/>
                <a:gd name="connsiteX1" fmla="*/ 1479995 w 4490844"/>
                <a:gd name="connsiteY1" fmla="*/ 420627 h 706931"/>
                <a:gd name="connsiteX2" fmla="*/ 3320896 w 4490844"/>
                <a:gd name="connsiteY2" fmla="*/ 665122 h 706931"/>
                <a:gd name="connsiteX3" fmla="*/ 4490844 w 4490844"/>
                <a:gd name="connsiteY3" fmla="*/ 384510 h 706931"/>
                <a:gd name="connsiteX0" fmla="*/ 0 w 4490844"/>
                <a:gd name="connsiteY0" fmla="*/ 296475 h 571362"/>
                <a:gd name="connsiteX1" fmla="*/ 1479995 w 4490844"/>
                <a:gd name="connsiteY1" fmla="*/ 569348 h 571362"/>
                <a:gd name="connsiteX2" fmla="*/ 3000259 w 4490844"/>
                <a:gd name="connsiteY2" fmla="*/ 24235 h 571362"/>
                <a:gd name="connsiteX3" fmla="*/ 4490844 w 4490844"/>
                <a:gd name="connsiteY3" fmla="*/ 533231 h 57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571362">
                  <a:moveTo>
                    <a:pt x="0" y="296475"/>
                  </a:moveTo>
                  <a:cubicBezTo>
                    <a:pt x="402063" y="-126033"/>
                    <a:pt x="979952" y="614721"/>
                    <a:pt x="1479995" y="569348"/>
                  </a:cubicBezTo>
                  <a:cubicBezTo>
                    <a:pt x="1980038" y="523975"/>
                    <a:pt x="2494634" y="-132932"/>
                    <a:pt x="3000259" y="24235"/>
                  </a:cubicBezTo>
                  <a:cubicBezTo>
                    <a:pt x="3505884" y="181402"/>
                    <a:pt x="3901069" y="642265"/>
                    <a:pt x="4490844" y="533231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64087" y="5645819"/>
              <a:ext cx="450509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24616" y="5240517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eta2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907704" y="5645819"/>
              <a:ext cx="0" cy="17031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88619" y="6314798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907704" y="5387086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901927" y="5485655"/>
              <a:ext cx="0" cy="18633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52384" y="6298361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9733" y="6237155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u2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241615" y="44624"/>
            <a:ext cx="4080856" cy="6120680"/>
          </a:xfrm>
          <a:prstGeom prst="roundRect">
            <a:avLst>
              <a:gd name="adj" fmla="val 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1 </a:t>
            </a:r>
            <a:r>
              <a:rPr lang="nb-NO" dirty="0" err="1">
                <a:solidFill>
                  <a:schemeClr val="tx1"/>
                </a:solidFill>
              </a:rPr>
              <a:t>layer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scheme</a:t>
            </a:r>
            <a:r>
              <a:rPr lang="nb-NO" dirty="0">
                <a:solidFill>
                  <a:schemeClr val="tx1"/>
                </a:solidFill>
              </a:rPr>
              <a:t>, non-linear FD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783335" y="2309884"/>
            <a:ext cx="0" cy="98262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71707" y="236300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3336" y="248222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3336" y="260776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83336" y="274129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83685" y="2844981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83685" y="295959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85690" y="3075032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6039" y="317871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86039" y="3293323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892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Eta 1/1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3245132"/>
            <a:ext cx="4397375" cy="48309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280400" y="3274526"/>
            <a:ext cx="946150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9753599" y="3277498"/>
            <a:ext cx="874811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10397" y="3277498"/>
            <a:ext cx="501650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2" name="Group 121"/>
          <p:cNvGrpSpPr/>
          <p:nvPr/>
        </p:nvGrpSpPr>
        <p:grpSpPr>
          <a:xfrm>
            <a:off x="2532411" y="2774255"/>
            <a:ext cx="946150" cy="985500"/>
            <a:chOff x="2532411" y="2774255"/>
            <a:chExt cx="946150" cy="985500"/>
          </a:xfrm>
        </p:grpSpPr>
        <p:sp>
          <p:nvSpPr>
            <p:cNvPr id="128" name="Rounded Rectangle 127"/>
            <p:cNvSpPr/>
            <p:nvPr/>
          </p:nvSpPr>
          <p:spPr>
            <a:xfrm>
              <a:off x="2532411" y="3116505"/>
              <a:ext cx="946150" cy="34551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Rounded Rectangle 128"/>
            <p:cNvSpPr/>
            <p:nvPr/>
          </p:nvSpPr>
          <p:spPr>
            <a:xfrm rot="5400000">
              <a:off x="2515266" y="3094247"/>
              <a:ext cx="985500" cy="345516"/>
            </a:xfrm>
            <a:prstGeom prst="roundRect">
              <a:avLst/>
            </a:prstGeom>
            <a:noFill/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813368" y="3112597"/>
            <a:ext cx="389296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2732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Momentum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y-</a:t>
            </a:r>
            <a:r>
              <a:rPr lang="nb-NO" dirty="0" err="1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16205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1/7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557922" y="221050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6129651" y="3415294"/>
            <a:ext cx="2327272" cy="50819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Rounded Rectangle 138"/>
          <p:cNvSpPr/>
          <p:nvPr/>
        </p:nvSpPr>
        <p:spPr>
          <a:xfrm>
            <a:off x="2841668" y="2411203"/>
            <a:ext cx="35654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9696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2/7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945272" y="219145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833248" y="2777142"/>
            <a:ext cx="356540" cy="325221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942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3/7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7950594" y="221050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495237" y="2391765"/>
            <a:ext cx="103575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6676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4/7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407794" y="219145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61076" y="3991051"/>
            <a:ext cx="4973624" cy="124610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160640" y="2406650"/>
            <a:ext cx="1731910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40354" y="2093958"/>
            <a:ext cx="351909" cy="167299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6671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5/7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915793" y="2191451"/>
            <a:ext cx="68910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70111" y="5371547"/>
            <a:ext cx="3688239" cy="4306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852861" y="2406650"/>
            <a:ext cx="359352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9144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6/7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0122918" y="2177834"/>
            <a:ext cx="45783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81021" y="5885140"/>
            <a:ext cx="4325029" cy="4648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Rounded Rectangle 135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 7/7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5793618" y="2177834"/>
            <a:ext cx="4906132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482659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Momentum</a:t>
            </a:r>
            <a:r>
              <a:rPr lang="nb-NO" dirty="0"/>
              <a:t> </a:t>
            </a:r>
            <a:r>
              <a:rPr lang="nb-NO" dirty="0" err="1"/>
              <a:t>along</a:t>
            </a:r>
            <a:r>
              <a:rPr lang="nb-NO" dirty="0"/>
              <a:t> x-</a:t>
            </a:r>
            <a:r>
              <a:rPr lang="nb-NO" dirty="0" err="1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09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Original Cell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363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 1/1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k-2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J, k+2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J-1, k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J-2, k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J+2, k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/>
                <a:t>J+1, k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2" y="2188054"/>
            <a:ext cx="5286238" cy="700661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5790755" y="2272587"/>
            <a:ext cx="5211022" cy="6161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81" y="3095844"/>
            <a:ext cx="2987197" cy="74679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332" y="3728224"/>
            <a:ext cx="5653468" cy="135976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6"/>
          <a:srcRect r="47106"/>
          <a:stretch/>
        </p:blipFill>
        <p:spPr>
          <a:xfrm>
            <a:off x="8363587" y="5207966"/>
            <a:ext cx="2604740" cy="49515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7"/>
          <a:srcRect r="48315"/>
          <a:stretch/>
        </p:blipFill>
        <p:spPr>
          <a:xfrm>
            <a:off x="5643181" y="5247799"/>
            <a:ext cx="2619028" cy="455323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8"/>
          <a:srcRect b="52210"/>
          <a:stretch/>
        </p:blipFill>
        <p:spPr>
          <a:xfrm>
            <a:off x="5582685" y="5823098"/>
            <a:ext cx="5993365" cy="5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10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998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6096" y="1790472"/>
            <a:ext cx="1586307" cy="2988461"/>
            <a:chOff x="5140746" y="1723456"/>
            <a:chExt cx="1586307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3034" y="2141918"/>
            <a:ext cx="1467239" cy="2287383"/>
            <a:chOff x="5197684" y="2074902"/>
            <a:chExt cx="1467239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U 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2</a:t>
            </a:r>
          </a:p>
          <a:p>
            <a:r>
              <a:rPr lang="nb-NO" dirty="0" err="1"/>
              <a:t>Block_height</a:t>
            </a:r>
            <a:r>
              <a:rPr lang="nb-NO" dirty="0"/>
              <a:t> = 3</a:t>
            </a:r>
          </a:p>
          <a:p>
            <a:endParaRPr lang="nb-NO" dirty="0"/>
          </a:p>
          <a:p>
            <a:r>
              <a:rPr lang="nb-NO" dirty="0"/>
              <a:t>Eta: (</a:t>
            </a:r>
            <a:r>
              <a:rPr lang="nb-NO" dirty="0" err="1"/>
              <a:t>nx</a:t>
            </a:r>
            <a:r>
              <a:rPr lang="nb-NO" dirty="0"/>
              <a:t>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U: (nx+1)*(ny+2)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V: (</a:t>
            </a:r>
            <a:r>
              <a:rPr lang="nb-NO" dirty="0" err="1"/>
              <a:t>nx</a:t>
            </a:r>
            <a:r>
              <a:rPr lang="nb-NO" dirty="0"/>
              <a:t>)*(ny+1)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</p:grpSp>
      <p:sp>
        <p:nvSpPr>
          <p:cNvPr id="142" name="Freeform 141"/>
          <p:cNvSpPr/>
          <p:nvPr/>
        </p:nvSpPr>
        <p:spPr>
          <a:xfrm rot="5400000">
            <a:off x="1812000" y="2392577"/>
            <a:ext cx="2064463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05950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2491550"/>
            <a:ext cx="2988463" cy="1586306"/>
            <a:chOff x="4439668" y="2424534"/>
            <a:chExt cx="2988463" cy="15863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2539812"/>
            <a:ext cx="2287385" cy="1478288"/>
            <a:chOff x="4790207" y="2472796"/>
            <a:chExt cx="2287385" cy="1478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V 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3</a:t>
            </a:r>
          </a:p>
          <a:p>
            <a:r>
              <a:rPr lang="nb-NO" dirty="0" err="1"/>
              <a:t>Block_height</a:t>
            </a:r>
            <a:r>
              <a:rPr lang="nb-NO" dirty="0"/>
              <a:t> = 2</a:t>
            </a:r>
          </a:p>
          <a:p>
            <a:endParaRPr lang="nb-NO" dirty="0"/>
          </a:p>
          <a:p>
            <a:r>
              <a:rPr lang="nb-NO" dirty="0"/>
              <a:t>Eta: (nx+2)*(ny)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U: (nx+1)*(ny)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V: (nx+2)*(ny+1)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53" name="Group 52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</p:grpSp>
      <p:sp>
        <p:nvSpPr>
          <p:cNvPr id="139" name="Freeform 138"/>
          <p:cNvSpPr/>
          <p:nvPr/>
        </p:nvSpPr>
        <p:spPr>
          <a:xfrm>
            <a:off x="2134021" y="2708018"/>
            <a:ext cx="2152154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020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globally</a:t>
            </a:r>
            <a:endParaRPr lang="nb-NO" dirty="0"/>
          </a:p>
        </p:txBody>
      </p:sp>
      <p:sp>
        <p:nvSpPr>
          <p:cNvPr id="122" name="Freeform 121"/>
          <p:cNvSpPr/>
          <p:nvPr/>
        </p:nvSpPr>
        <p:spPr>
          <a:xfrm>
            <a:off x="1970349" y="2233486"/>
            <a:ext cx="2099404" cy="2111672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Eta: </a:t>
            </a:r>
            <a:r>
              <a:rPr lang="nb-NO" dirty="0" err="1"/>
              <a:t>compute</a:t>
            </a:r>
            <a:r>
              <a:rPr lang="nb-NO" dirty="0"/>
              <a:t> for all </a:t>
            </a:r>
            <a:r>
              <a:rPr lang="nb-NO" dirty="0" err="1"/>
              <a:t>internal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- 	</a:t>
            </a:r>
            <a:r>
              <a:rPr lang="nb-NO" dirty="0" err="1"/>
              <a:t>nx</a:t>
            </a:r>
            <a:r>
              <a:rPr lang="nb-NO" dirty="0"/>
              <a:t> * ny</a:t>
            </a:r>
          </a:p>
          <a:p>
            <a:r>
              <a:rPr lang="nb-NO" dirty="0"/>
              <a:t>U: </a:t>
            </a:r>
            <a:r>
              <a:rPr lang="nb-NO" dirty="0" err="1"/>
              <a:t>compute</a:t>
            </a:r>
            <a:r>
              <a:rPr lang="nb-NO" dirty="0"/>
              <a:t> for all </a:t>
            </a:r>
            <a:r>
              <a:rPr lang="nb-NO" dirty="0" err="1"/>
              <a:t>except</a:t>
            </a:r>
            <a:r>
              <a:rPr lang="nb-NO" dirty="0"/>
              <a:t> last </a:t>
            </a:r>
            <a:r>
              <a:rPr lang="nb-NO" dirty="0" err="1"/>
              <a:t>column</a:t>
            </a:r>
            <a:r>
              <a:rPr lang="nb-NO" dirty="0"/>
              <a:t> - 	(nx-1) * ny</a:t>
            </a:r>
          </a:p>
          <a:p>
            <a:r>
              <a:rPr lang="nb-NO" dirty="0"/>
              <a:t>V: </a:t>
            </a:r>
            <a:r>
              <a:rPr lang="nb-NO" dirty="0" err="1"/>
              <a:t>compute</a:t>
            </a:r>
            <a:r>
              <a:rPr lang="nb-NO" dirty="0"/>
              <a:t> for all </a:t>
            </a:r>
            <a:r>
              <a:rPr lang="nb-NO" dirty="0" err="1"/>
              <a:t>except</a:t>
            </a:r>
            <a:r>
              <a:rPr lang="nb-NO" dirty="0"/>
              <a:t> last </a:t>
            </a:r>
            <a:r>
              <a:rPr lang="nb-NO" dirty="0" err="1"/>
              <a:t>row</a:t>
            </a:r>
            <a:r>
              <a:rPr lang="nb-NO" dirty="0"/>
              <a:t> - 	</a:t>
            </a:r>
            <a:r>
              <a:rPr lang="nb-NO" dirty="0" err="1"/>
              <a:t>nx</a:t>
            </a:r>
            <a:r>
              <a:rPr lang="nb-NO" dirty="0"/>
              <a:t> * (ny-1)</a:t>
            </a:r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Eta: (nx+2)*(ny+2)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U: (nx+1)*(ny+2)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  <a:p>
            <a:r>
              <a:rPr lang="nb-NO" dirty="0"/>
              <a:t>V: (nx+2)*(nx+1)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err="1"/>
              <a:t>incl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5885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850" y="538665"/>
            <a:ext cx="10515600" cy="1500188"/>
          </a:xfrm>
        </p:spPr>
        <p:txBody>
          <a:bodyPr>
            <a:normAutofit/>
          </a:bodyPr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</a:t>
            </a:r>
            <a:r>
              <a:rPr lang="nb-NO" dirty="0" err="1"/>
              <a:t>cell</a:t>
            </a:r>
            <a:r>
              <a:rPr lang="nb-NO" dirty="0"/>
              <a:t> </a:t>
            </a:r>
            <a:r>
              <a:rPr lang="nb-NO" dirty="0" err="1"/>
              <a:t>notation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50" y="2038853"/>
            <a:ext cx="10515600" cy="4050797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3600" dirty="0"/>
              <a:t>Optimizing </a:t>
            </a:r>
            <a:r>
              <a:rPr lang="nb-NO" sz="3600" dirty="0" err="1"/>
              <a:t>computational</a:t>
            </a:r>
            <a:r>
              <a:rPr lang="nb-NO" sz="3600" dirty="0"/>
              <a:t> </a:t>
            </a:r>
            <a:r>
              <a:rPr lang="nb-NO" sz="3600" dirty="0" err="1"/>
              <a:t>performance</a:t>
            </a:r>
            <a:endParaRPr lang="nb-NO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b-NO" sz="3200" dirty="0" err="1"/>
              <a:t>Requires</a:t>
            </a:r>
            <a:r>
              <a:rPr lang="nb-NO" sz="3200" dirty="0"/>
              <a:t> more </a:t>
            </a:r>
            <a:r>
              <a:rPr lang="nb-NO" sz="3200" dirty="0" err="1"/>
              <a:t>ghost</a:t>
            </a:r>
            <a:r>
              <a:rPr lang="nb-NO" sz="3200" dirty="0"/>
              <a:t> </a:t>
            </a:r>
            <a:r>
              <a:rPr lang="nb-NO" sz="3200" dirty="0" err="1"/>
              <a:t>cells</a:t>
            </a:r>
            <a:r>
              <a:rPr lang="nb-NO" sz="3200" dirty="0"/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nb-NO" sz="3200" dirty="0" err="1"/>
              <a:t>Results</a:t>
            </a:r>
            <a:r>
              <a:rPr lang="nb-NO" sz="3200" dirty="0"/>
              <a:t> in </a:t>
            </a:r>
            <a:r>
              <a:rPr lang="nb-NO" sz="3200" dirty="0" err="1"/>
              <a:t>new</a:t>
            </a:r>
            <a:r>
              <a:rPr lang="nb-NO" sz="3200" dirty="0"/>
              <a:t> </a:t>
            </a:r>
            <a:r>
              <a:rPr lang="nb-NO" sz="3200" dirty="0" err="1"/>
              <a:t>cell</a:t>
            </a:r>
            <a:r>
              <a:rPr lang="nb-NO" sz="3200" dirty="0"/>
              <a:t> </a:t>
            </a:r>
            <a:r>
              <a:rPr lang="nb-NO" sz="3200" dirty="0" err="1"/>
              <a:t>notation</a:t>
            </a:r>
            <a:endParaRPr lang="nb-NO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3600" dirty="0" err="1"/>
              <a:t>Investigate</a:t>
            </a:r>
            <a:r>
              <a:rPr lang="nb-NO" sz="3600" dirty="0"/>
              <a:t> in terms </a:t>
            </a:r>
            <a:r>
              <a:rPr lang="nb-NO" sz="3600" dirty="0" err="1"/>
              <a:t>of</a:t>
            </a:r>
            <a:r>
              <a:rPr lang="nb-NO" sz="3600" dirty="0"/>
              <a:t> </a:t>
            </a:r>
            <a:r>
              <a:rPr lang="nb-NO" sz="3600" dirty="0" err="1"/>
              <a:t>required</a:t>
            </a:r>
            <a:r>
              <a:rPr lang="nb-NO" sz="3600" dirty="0"/>
              <a:t> </a:t>
            </a:r>
            <a:r>
              <a:rPr lang="nb-NO" sz="3600" dirty="0" err="1"/>
              <a:t>shared</a:t>
            </a:r>
            <a:r>
              <a:rPr lang="nb-NO" sz="3600" dirty="0"/>
              <a:t> </a:t>
            </a:r>
            <a:r>
              <a:rPr lang="nb-NO" sz="3600" dirty="0" err="1"/>
              <a:t>memory</a:t>
            </a:r>
            <a:endParaRPr lang="nb-NO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3600" dirty="0"/>
              <a:t>Goal: </a:t>
            </a:r>
            <a:r>
              <a:rPr lang="nb-NO" sz="3600" dirty="0" err="1"/>
              <a:t>Each</a:t>
            </a:r>
            <a:r>
              <a:rPr lang="nb-NO" sz="3600" dirty="0"/>
              <a:t> </a:t>
            </a:r>
            <a:r>
              <a:rPr lang="nb-NO" sz="3600" dirty="0" err="1"/>
              <a:t>thread</a:t>
            </a:r>
            <a:r>
              <a:rPr lang="nb-NO" sz="3600" dirty="0"/>
              <a:t> </a:t>
            </a:r>
            <a:r>
              <a:rPr lang="nb-NO" sz="3600" dirty="0" err="1"/>
              <a:t>should</a:t>
            </a:r>
            <a:r>
              <a:rPr lang="nb-NO" sz="3600" dirty="0"/>
              <a:t> </a:t>
            </a:r>
            <a:r>
              <a:rPr lang="nb-NO" sz="3600" dirty="0" err="1"/>
              <a:t>write</a:t>
            </a:r>
            <a:r>
              <a:rPr lang="nb-NO" sz="3600" dirty="0"/>
              <a:t> </a:t>
            </a:r>
            <a:r>
              <a:rPr lang="nb-NO" sz="3600" dirty="0" err="1"/>
              <a:t>one</a:t>
            </a:r>
            <a:r>
              <a:rPr lang="nb-NO" sz="3600" dirty="0"/>
              <a:t> </a:t>
            </a:r>
            <a:r>
              <a:rPr lang="nb-NO" sz="3600" dirty="0" err="1"/>
              <a:t>value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eta, U and V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nb-NO" sz="3600" dirty="0"/>
              <a:t>Global </a:t>
            </a:r>
            <a:r>
              <a:rPr lang="nb-NO" sz="3600" dirty="0" err="1"/>
              <a:t>ghost</a:t>
            </a:r>
            <a:r>
              <a:rPr lang="nb-NO" sz="3600" dirty="0"/>
              <a:t> </a:t>
            </a:r>
            <a:r>
              <a:rPr lang="nb-NO" sz="3600" dirty="0" err="1"/>
              <a:t>cells</a:t>
            </a:r>
            <a:r>
              <a:rPr lang="nb-NO" sz="3600" dirty="0"/>
              <a:t> </a:t>
            </a:r>
            <a:r>
              <a:rPr lang="nb-NO" sz="3600" dirty="0" err="1"/>
              <a:t>determined</a:t>
            </a:r>
            <a:r>
              <a:rPr lang="nb-NO" sz="3600" dirty="0"/>
              <a:t> by </a:t>
            </a:r>
            <a:r>
              <a:rPr lang="nb-NO" sz="3600" dirty="0" err="1"/>
              <a:t>the</a:t>
            </a:r>
            <a:r>
              <a:rPr lang="nb-NO" sz="3600" dirty="0"/>
              <a:t> </a:t>
            </a:r>
            <a:r>
              <a:rPr lang="nb-NO" sz="3600" dirty="0" err="1"/>
              <a:t>requirement</a:t>
            </a:r>
            <a:r>
              <a:rPr lang="nb-NO" sz="3600" dirty="0"/>
              <a:t> </a:t>
            </a:r>
            <a:r>
              <a:rPr lang="nb-NO" sz="3600" dirty="0" err="1"/>
              <a:t>of</a:t>
            </a:r>
            <a:r>
              <a:rPr lang="nb-NO" sz="3600" dirty="0"/>
              <a:t> </a:t>
            </a:r>
            <a:r>
              <a:rPr lang="nb-NO" sz="3600" dirty="0" err="1"/>
              <a:t>shared</a:t>
            </a:r>
            <a:r>
              <a:rPr lang="nb-NO" sz="3600" dirty="0"/>
              <a:t> </a:t>
            </a:r>
            <a:r>
              <a:rPr lang="nb-NO" sz="3600" dirty="0" err="1"/>
              <a:t>memory</a:t>
            </a:r>
            <a:r>
              <a:rPr lang="nb-NO" sz="3600" dirty="0"/>
              <a:t> </a:t>
            </a:r>
            <a:r>
              <a:rPr lang="nb-NO" sz="3600" dirty="0" err="1"/>
              <a:t>ghost</a:t>
            </a:r>
            <a:r>
              <a:rPr lang="nb-NO" sz="3600" dirty="0"/>
              <a:t> </a:t>
            </a:r>
            <a:r>
              <a:rPr lang="nb-NO" sz="3600" dirty="0" err="1"/>
              <a:t>cells</a:t>
            </a:r>
            <a:endParaRPr lang="nb-NO" sz="3600" dirty="0"/>
          </a:p>
        </p:txBody>
      </p:sp>
    </p:spTree>
    <p:extLst>
      <p:ext uri="{BB962C8B-B14F-4D97-AF65-F5344CB8AC3E}">
        <p14:creationId xmlns:p14="http://schemas.microsoft.com/office/powerpoint/2010/main" val="10760945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CD8B-1DB2-4DBF-94FC-618030AA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linear </a:t>
            </a:r>
            <a:r>
              <a:rPr lang="nb-NO" dirty="0" err="1"/>
              <a:t>scheme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EC2FCF-A353-40CE-987E-CA7F0DB9B5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b-NO" dirty="0"/>
                  <a:t>Data </a:t>
                </a:r>
                <a:r>
                  <a:rPr lang="nb-NO" dirty="0" err="1"/>
                  <a:t>dependency</a:t>
                </a:r>
                <a:r>
                  <a:rPr lang="nb-NO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EC2FCF-A353-40CE-987E-CA7F0DB9B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0" t="-569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5210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6" y="2633396"/>
                <a:ext cx="307062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:pPr/>
                <a:r>
                  <a:rPr lang="nb-NO" dirty="0"/>
                  <a:t>Target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633396"/>
                <a:ext cx="3070626" cy="1477328"/>
              </a:xfrm>
              <a:prstGeom prst="rect">
                <a:avLst/>
              </a:prstGeom>
              <a:blipFill>
                <a:blip r:embed="rId3"/>
                <a:stretch>
                  <a:fillRect l="-1789" b="-578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2329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6" y="2633396"/>
                <a:ext cx="307062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:r>
                  <a:rPr lang="nb-NO" dirty="0"/>
                  <a:t>Data </a:t>
                </a:r>
                <a:r>
                  <a:rPr lang="nb-NO" dirty="0" err="1"/>
                  <a:t>dependency</a:t>
                </a:r>
                <a:r>
                  <a:rPr lang="nb-NO" dirty="0"/>
                  <a:t> for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nb-NO" dirty="0"/>
              </a:p>
              <a:p>
                <a:pPr/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633396"/>
                <a:ext cx="3070626" cy="1754326"/>
              </a:xfrm>
              <a:prstGeom prst="rect">
                <a:avLst/>
              </a:prstGeom>
              <a:blipFill>
                <a:blip r:embed="rId3"/>
                <a:stretch>
                  <a:fillRect l="-1789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F8D7DB56-6881-4863-A710-C844C074943F}"/>
              </a:ext>
            </a:extLst>
          </p:cNvPr>
          <p:cNvSpPr/>
          <p:nvPr/>
        </p:nvSpPr>
        <p:spPr>
          <a:xfrm>
            <a:off x="2478535" y="346994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28575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6" y="2633396"/>
                <a:ext cx="3070626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pPr/>
                <a:endParaRPr lang="nb-NO" dirty="0"/>
              </a:p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633396"/>
                <a:ext cx="3070626" cy="1477328"/>
              </a:xfrm>
              <a:prstGeom prst="rect">
                <a:avLst/>
              </a:prstGeom>
              <a:blipFill>
                <a:blip r:embed="rId3"/>
                <a:stretch>
                  <a:fillRect b="-578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F8D7DB56-6881-4863-A710-C844C074943F}"/>
              </a:ext>
            </a:extLst>
          </p:cNvPr>
          <p:cNvSpPr/>
          <p:nvPr/>
        </p:nvSpPr>
        <p:spPr>
          <a:xfrm>
            <a:off x="2478535" y="346994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859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172116" y="1532913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169289" y="2233991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172116" y="2935069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169289" y="3636147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169289" y="4337225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169289" y="5038303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2921983" y="3277498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2220905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1519827" y="3277498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818749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17671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-583407" y="3274672"/>
            <a:ext cx="3699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0" name="Group 119"/>
          <p:cNvGrpSpPr/>
          <p:nvPr/>
        </p:nvGrpSpPr>
        <p:grpSpPr>
          <a:xfrm>
            <a:off x="1427587" y="5218365"/>
            <a:ext cx="3195766" cy="307812"/>
            <a:chOff x="1427587" y="5218365"/>
            <a:chExt cx="3195766" cy="307812"/>
          </a:xfrm>
        </p:grpSpPr>
        <p:sp>
          <p:nvSpPr>
            <p:cNvPr id="129" name="TextBox 128"/>
            <p:cNvSpPr txBox="1"/>
            <p:nvPr/>
          </p:nvSpPr>
          <p:spPr>
            <a:xfrm>
              <a:off x="1427587" y="5218400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j-2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128665" y="5218400"/>
              <a:ext cx="3738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j-1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514989" y="5218365"/>
              <a:ext cx="409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j+1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14266" y="5218365"/>
              <a:ext cx="4090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j+2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908837" y="5218400"/>
              <a:ext cx="227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j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01063" y="1730462"/>
            <a:ext cx="462685" cy="3116338"/>
            <a:chOff x="701063" y="1730462"/>
            <a:chExt cx="462685" cy="3116338"/>
          </a:xfrm>
        </p:grpSpPr>
        <p:sp>
          <p:nvSpPr>
            <p:cNvPr id="134" name="TextBox 133"/>
            <p:cNvSpPr txBox="1"/>
            <p:nvPr/>
          </p:nvSpPr>
          <p:spPr>
            <a:xfrm>
              <a:off x="783362" y="3131169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01063" y="2432706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k+1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16190" y="1730462"/>
              <a:ext cx="447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k+2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16148" y="4539023"/>
              <a:ext cx="412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k-2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25029" y="3829632"/>
              <a:ext cx="412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k-1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6195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6" y="2633396"/>
                <a:ext cx="367963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pPr/>
                <a:endParaRPr lang="nb-NO" dirty="0"/>
              </a:p>
              <a:p>
                <a:r>
                  <a:rPr lang="nb-NO" dirty="0"/>
                  <a:t>Data </a:t>
                </a:r>
                <a:r>
                  <a:rPr lang="nb-NO" dirty="0" err="1"/>
                  <a:t>dependency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two</a:t>
                </a:r>
                <a:r>
                  <a:rPr lang="nb-NO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633396"/>
                <a:ext cx="3679630" cy="1477328"/>
              </a:xfrm>
              <a:prstGeom prst="rect">
                <a:avLst/>
              </a:prstGeom>
              <a:blipFill>
                <a:blip r:embed="rId3"/>
                <a:stretch>
                  <a:fillRect l="-1493" b="-578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F8D7DB56-6881-4863-A710-C844C074943F}"/>
              </a:ext>
            </a:extLst>
          </p:cNvPr>
          <p:cNvSpPr/>
          <p:nvPr/>
        </p:nvSpPr>
        <p:spPr>
          <a:xfrm>
            <a:off x="2478535" y="346994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1" name="Rounded Rectangle 120">
            <a:extLst>
              <a:ext uri="{FF2B5EF4-FFF2-40B4-BE49-F238E27FC236}">
                <a16:creationId xmlns:a16="http://schemas.microsoft.com/office/drawing/2014/main" id="{9286DDEF-90F3-42E2-9AB4-F1D5BC43AD83}"/>
              </a:ext>
            </a:extLst>
          </p:cNvPr>
          <p:cNvSpPr/>
          <p:nvPr/>
        </p:nvSpPr>
        <p:spPr>
          <a:xfrm>
            <a:off x="2468677" y="3094288"/>
            <a:ext cx="1063221" cy="1786976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86693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6" y="2633396"/>
                <a:ext cx="3679630" cy="1519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pPr/>
                <a:endParaRPr lang="nb-NO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633396"/>
                <a:ext cx="3679630" cy="1519070"/>
              </a:xfrm>
              <a:prstGeom prst="rect">
                <a:avLst/>
              </a:prstGeom>
              <a:blipFill>
                <a:blip r:embed="rId3"/>
                <a:stretch>
                  <a:fillRect b="-28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F8D7DB56-6881-4863-A710-C844C074943F}"/>
              </a:ext>
            </a:extLst>
          </p:cNvPr>
          <p:cNvSpPr/>
          <p:nvPr/>
        </p:nvSpPr>
        <p:spPr>
          <a:xfrm>
            <a:off x="2478535" y="346994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1" name="Rounded Rectangle 120">
            <a:extLst>
              <a:ext uri="{FF2B5EF4-FFF2-40B4-BE49-F238E27FC236}">
                <a16:creationId xmlns:a16="http://schemas.microsoft.com/office/drawing/2014/main" id="{9286DDEF-90F3-42E2-9AB4-F1D5BC43AD83}"/>
              </a:ext>
            </a:extLst>
          </p:cNvPr>
          <p:cNvSpPr/>
          <p:nvPr/>
        </p:nvSpPr>
        <p:spPr>
          <a:xfrm>
            <a:off x="2468677" y="3094288"/>
            <a:ext cx="1063221" cy="1786976"/>
          </a:xfrm>
          <a:prstGeom prst="round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3398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6" y="2633396"/>
                <a:ext cx="3679630" cy="15190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dirty="0"/>
              </a:p>
              <a:p>
                <a:pPr/>
                <a:endParaRPr lang="nb-NO" dirty="0"/>
              </a:p>
              <a:p>
                <a:r>
                  <a:rPr lang="nb-NO" dirty="0"/>
                  <a:t>Data </a:t>
                </a:r>
                <a:r>
                  <a:rPr lang="nb-NO" dirty="0" err="1"/>
                  <a:t>dependency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six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6" y="2633396"/>
                <a:ext cx="3679630" cy="1519070"/>
              </a:xfrm>
              <a:prstGeom prst="rect">
                <a:avLst/>
              </a:prstGeom>
              <a:blipFill>
                <a:blip r:embed="rId3"/>
                <a:stretch>
                  <a:fillRect l="-1493" b="-28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F8D7DB56-6881-4863-A710-C844C074943F}"/>
              </a:ext>
            </a:extLst>
          </p:cNvPr>
          <p:cNvSpPr/>
          <p:nvPr/>
        </p:nvSpPr>
        <p:spPr>
          <a:xfrm>
            <a:off x="2478535" y="346994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1" name="Rounded Rectangle 120">
            <a:extLst>
              <a:ext uri="{FF2B5EF4-FFF2-40B4-BE49-F238E27FC236}">
                <a16:creationId xmlns:a16="http://schemas.microsoft.com/office/drawing/2014/main" id="{9286DDEF-90F3-42E2-9AB4-F1D5BC43AD83}"/>
              </a:ext>
            </a:extLst>
          </p:cNvPr>
          <p:cNvSpPr/>
          <p:nvPr/>
        </p:nvSpPr>
        <p:spPr>
          <a:xfrm>
            <a:off x="2468677" y="3094288"/>
            <a:ext cx="1063221" cy="1786976"/>
          </a:xfrm>
          <a:prstGeom prst="roundRect">
            <a:avLst/>
          </a:prstGeom>
          <a:noFill/>
          <a:ln w="4762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2" name="Rounded Rectangle 120">
            <a:extLst>
              <a:ext uri="{FF2B5EF4-FFF2-40B4-BE49-F238E27FC236}">
                <a16:creationId xmlns:a16="http://schemas.microsoft.com/office/drawing/2014/main" id="{70783931-409C-4751-A745-F8817F2413D3}"/>
              </a:ext>
            </a:extLst>
          </p:cNvPr>
          <p:cNvSpPr/>
          <p:nvPr/>
        </p:nvSpPr>
        <p:spPr>
          <a:xfrm>
            <a:off x="2116783" y="2772227"/>
            <a:ext cx="1789345" cy="2462451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927C654-38B2-4D75-8ACB-C13C77535B22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3800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14992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calculated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r>
                  <a:rPr lang="nb-NO" dirty="0"/>
                  <a:t> values</a:t>
                </a: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1499257"/>
              </a:xfrm>
              <a:prstGeom prst="rect">
                <a:avLst/>
              </a:prstGeom>
              <a:blipFill>
                <a:blip r:embed="rId3"/>
                <a:stretch>
                  <a:fillRect b="-447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952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1776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:r>
                  <a:rPr lang="nb-NO" dirty="0"/>
                  <a:t>Data </a:t>
                </a:r>
                <a:r>
                  <a:rPr lang="nb-NO" dirty="0" err="1"/>
                  <a:t>dependency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values</a:t>
                </a: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1776255"/>
              </a:xfrm>
              <a:prstGeom prst="rect">
                <a:avLst/>
              </a:prstGeom>
              <a:blipFill>
                <a:blip r:embed="rId3"/>
                <a:stretch>
                  <a:fillRect l="-1461" b="-48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65692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1776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endParaRPr lang="nb-NO" dirty="0"/>
              </a:p>
              <a:p>
                <a:r>
                  <a:rPr lang="nb-NO" dirty="0"/>
                  <a:t>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values</a:t>
                </a: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1776255"/>
              </a:xfrm>
              <a:prstGeom prst="rect">
                <a:avLst/>
              </a:prstGeom>
              <a:blipFill>
                <a:blip r:embed="rId3"/>
                <a:stretch>
                  <a:fillRect l="-1461" b="-378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93463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2053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:r>
                  <a:rPr lang="nb-NO" dirty="0"/>
                  <a:t>Data </a:t>
                </a:r>
                <a:r>
                  <a:rPr lang="nb-NO" dirty="0" err="1"/>
                  <a:t>dependency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values</a:t>
                </a: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2053254"/>
              </a:xfrm>
              <a:prstGeom prst="rect">
                <a:avLst/>
              </a:prstGeom>
              <a:blipFill>
                <a:blip r:embed="rId3"/>
                <a:stretch>
                  <a:fillRect l="-1461" b="-385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69909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2053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,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values</a:t>
                </a: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2053254"/>
              </a:xfrm>
              <a:prstGeom prst="rect">
                <a:avLst/>
              </a:prstGeom>
              <a:blipFill>
                <a:blip r:embed="rId3"/>
                <a:stretch>
                  <a:fillRect b="-29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26994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2330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  <a:p>
                <a:r>
                  <a:rPr lang="nb-NO" b="0" dirty="0"/>
                  <a:t>Data </a:t>
                </a:r>
                <a:r>
                  <a:rPr lang="nb-NO" b="0" dirty="0" err="1"/>
                  <a:t>dependency</a:t>
                </a:r>
                <a:r>
                  <a:rPr lang="nb-NO" b="0" dirty="0"/>
                  <a:t> for </a:t>
                </a:r>
                <a:r>
                  <a:rPr lang="nb-NO" b="0" dirty="0" err="1"/>
                  <a:t>the</a:t>
                </a:r>
                <a:r>
                  <a:rPr lang="nb-NO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,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, </a:t>
                </a:r>
                <a:r>
                  <a:rPr lang="nb-NO" dirty="0" err="1"/>
                  <a:t>needed</a:t>
                </a:r>
                <a:r>
                  <a:rPr lang="nb-NO" dirty="0"/>
                  <a:t> to be </a:t>
                </a:r>
                <a:r>
                  <a:rPr lang="nb-NO" dirty="0" err="1"/>
                  <a:t>found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nb-NO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nb-NO" dirty="0"/>
                  <a:t> values</a:t>
                </a: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2330253"/>
              </a:xfrm>
              <a:prstGeom prst="rect">
                <a:avLst/>
              </a:prstGeom>
              <a:blipFill>
                <a:blip r:embed="rId3"/>
                <a:stretch>
                  <a:fillRect l="-1461" b="-340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Rounded Rectangle 120">
            <a:extLst>
              <a:ext uri="{FF2B5EF4-FFF2-40B4-BE49-F238E27FC236}">
                <a16:creationId xmlns:a16="http://schemas.microsoft.com/office/drawing/2014/main" id="{997B2B4C-25D4-4987-8227-0526D918B7F7}"/>
              </a:ext>
            </a:extLst>
          </p:cNvPr>
          <p:cNvSpPr/>
          <p:nvPr/>
        </p:nvSpPr>
        <p:spPr>
          <a:xfrm>
            <a:off x="1446013" y="1341352"/>
            <a:ext cx="3891097" cy="467685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33011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Rounded Rectangle 120">
            <a:extLst>
              <a:ext uri="{FF2B5EF4-FFF2-40B4-BE49-F238E27FC236}">
                <a16:creationId xmlns:a16="http://schemas.microsoft.com/office/drawing/2014/main" id="{997B2B4C-25D4-4987-8227-0526D918B7F7}"/>
              </a:ext>
            </a:extLst>
          </p:cNvPr>
          <p:cNvSpPr/>
          <p:nvPr/>
        </p:nvSpPr>
        <p:spPr>
          <a:xfrm>
            <a:off x="1446013" y="1341352"/>
            <a:ext cx="3891097" cy="467685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Rounded Rectangle 120">
                <a:extLst>
                  <a:ext uri="{FF2B5EF4-FFF2-40B4-BE49-F238E27FC236}">
                    <a16:creationId xmlns:a16="http://schemas.microsoft.com/office/drawing/2014/main" id="{2B028E3D-0AAE-4BE6-9FF9-2C3CB2D2CB41}"/>
                  </a:ext>
                </a:extLst>
              </p:cNvPr>
              <p:cNvSpPr/>
              <p:nvPr/>
            </p:nvSpPr>
            <p:spPr>
              <a:xfrm>
                <a:off x="6231821" y="3610664"/>
                <a:ext cx="4890033" cy="726674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points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read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3" name="Rounded Rectangle 120">
                <a:extLst>
                  <a:ext uri="{FF2B5EF4-FFF2-40B4-BE49-F238E27FC236}">
                    <a16:creationId xmlns:a16="http://schemas.microsoft.com/office/drawing/2014/main" id="{2B028E3D-0AAE-4BE6-9FF9-2C3CB2D2C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21" y="3610664"/>
                <a:ext cx="4890033" cy="726674"/>
              </a:xfrm>
              <a:prstGeom prst="roundRect">
                <a:avLst>
                  <a:gd name="adj" fmla="val 7128"/>
                </a:avLst>
              </a:prstGeom>
              <a:blipFill>
                <a:blip r:embed="rId4"/>
                <a:stretch>
                  <a:fillRect/>
                </a:stretch>
              </a:blipFill>
              <a:ln w="476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52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750E824-C083-4111-88ED-9CA5B5FBF375}"/>
              </a:ext>
            </a:extLst>
          </p:cNvPr>
          <p:cNvGrpSpPr/>
          <p:nvPr/>
        </p:nvGrpSpPr>
        <p:grpSpPr>
          <a:xfrm>
            <a:off x="1358780" y="1984443"/>
            <a:ext cx="6744360" cy="2928025"/>
            <a:chOff x="1358780" y="1984443"/>
            <a:chExt cx="6744360" cy="292802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5AD906-D3A6-4FEA-BA02-8813509F05FC}"/>
                </a:ext>
              </a:extLst>
            </p:cNvPr>
            <p:cNvSpPr/>
            <p:nvPr/>
          </p:nvSpPr>
          <p:spPr>
            <a:xfrm>
              <a:off x="1358780" y="1984443"/>
              <a:ext cx="6744360" cy="292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0C41FD3-0389-4A07-B1A5-73C1B7B8BD6D}"/>
                </a:ext>
              </a:extLst>
            </p:cNvPr>
            <p:cNvGrpSpPr/>
            <p:nvPr/>
          </p:nvGrpSpPr>
          <p:grpSpPr>
            <a:xfrm>
              <a:off x="1440366" y="2072779"/>
              <a:ext cx="6579477" cy="2753004"/>
              <a:chOff x="1440366" y="2072779"/>
              <a:chExt cx="6579477" cy="2753004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38C7286-4252-413B-A46D-BFFFDDB94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6511" y="2608105"/>
                <a:ext cx="3373332" cy="1579007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23" name="Rounded Rectangle 122"/>
              <p:cNvSpPr/>
              <p:nvPr/>
            </p:nvSpPr>
            <p:spPr>
              <a:xfrm>
                <a:off x="4620315" y="2678719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167" y="3161207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4607599" y="3679976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991CECB-0ADF-4785-BC2B-DAF6D4415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3" t="17540" r="17971" b="16279"/>
              <a:stretch/>
            </p:blipFill>
            <p:spPr>
              <a:xfrm>
                <a:off x="1801408" y="2078013"/>
                <a:ext cx="2412858" cy="2461010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648B96E-F8A0-41EA-97B8-08A78AB98B5E}"/>
                  </a:ext>
                </a:extLst>
              </p:cNvPr>
              <p:cNvGrpSpPr/>
              <p:nvPr/>
            </p:nvGrpSpPr>
            <p:grpSpPr>
              <a:xfrm>
                <a:off x="1777784" y="4517971"/>
                <a:ext cx="2496489" cy="307812"/>
                <a:chOff x="1427587" y="5218365"/>
                <a:chExt cx="2496489" cy="307812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C7EE1725-0183-4820-9F0B-CFFA0F00DEE3}"/>
                    </a:ext>
                  </a:extLst>
                </p:cNvPr>
                <p:cNvSpPr txBox="1"/>
                <p:nvPr/>
              </p:nvSpPr>
              <p:spPr>
                <a:xfrm>
                  <a:off x="1427587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j-2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6EDF06-40E8-4F55-8F65-27803E282515}"/>
                    </a:ext>
                  </a:extLst>
                </p:cNvPr>
                <p:cNvSpPr txBox="1"/>
                <p:nvPr/>
              </p:nvSpPr>
              <p:spPr>
                <a:xfrm>
                  <a:off x="2128665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3EAE4A1-6A34-483D-8B9E-CF1C13A78547}"/>
                    </a:ext>
                  </a:extLst>
                </p:cNvPr>
                <p:cNvSpPr txBox="1"/>
                <p:nvPr/>
              </p:nvSpPr>
              <p:spPr>
                <a:xfrm>
                  <a:off x="3514989" y="5218365"/>
                  <a:ext cx="409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j+1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71F985-5D1E-400A-9285-4AC3FAD6B6DD}"/>
                    </a:ext>
                  </a:extLst>
                </p:cNvPr>
                <p:cNvSpPr txBox="1"/>
                <p:nvPr/>
              </p:nvSpPr>
              <p:spPr>
                <a:xfrm>
                  <a:off x="2908837" y="5218400"/>
                  <a:ext cx="2279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A3A2F0-39B5-4B81-9A17-C9C670F282AF}"/>
                  </a:ext>
                </a:extLst>
              </p:cNvPr>
              <p:cNvGrpSpPr/>
              <p:nvPr/>
            </p:nvGrpSpPr>
            <p:grpSpPr>
              <a:xfrm>
                <a:off x="1440366" y="2072779"/>
                <a:ext cx="447558" cy="2414094"/>
                <a:chOff x="701063" y="2432706"/>
                <a:chExt cx="447558" cy="2414094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64DA837-CB4A-4F45-8118-A93E0F04D528}"/>
                    </a:ext>
                  </a:extLst>
                </p:cNvPr>
                <p:cNvSpPr txBox="1"/>
                <p:nvPr/>
              </p:nvSpPr>
              <p:spPr>
                <a:xfrm>
                  <a:off x="783362" y="3131169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543F92C-FB84-4512-9F7D-BA3F1DD22AB1}"/>
                    </a:ext>
                  </a:extLst>
                </p:cNvPr>
                <p:cNvSpPr txBox="1"/>
                <p:nvPr/>
              </p:nvSpPr>
              <p:spPr>
                <a:xfrm>
                  <a:off x="701063" y="2432706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k+1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A96A093-7CA4-4905-827B-3C77A3F7628E}"/>
                    </a:ext>
                  </a:extLst>
                </p:cNvPr>
                <p:cNvSpPr txBox="1"/>
                <p:nvPr/>
              </p:nvSpPr>
              <p:spPr>
                <a:xfrm>
                  <a:off x="716148" y="4539023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k-2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A34FAFB-7F6E-47C1-A765-C97FAB6FB91E}"/>
                    </a:ext>
                  </a:extLst>
                </p:cNvPr>
                <p:cNvSpPr txBox="1"/>
                <p:nvPr/>
              </p:nvSpPr>
              <p:spPr>
                <a:xfrm>
                  <a:off x="725029" y="3829632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718231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Rounded Rectangle 120">
            <a:extLst>
              <a:ext uri="{FF2B5EF4-FFF2-40B4-BE49-F238E27FC236}">
                <a16:creationId xmlns:a16="http://schemas.microsoft.com/office/drawing/2014/main" id="{997B2B4C-25D4-4987-8227-0526D918B7F7}"/>
              </a:ext>
            </a:extLst>
          </p:cNvPr>
          <p:cNvSpPr/>
          <p:nvPr/>
        </p:nvSpPr>
        <p:spPr>
          <a:xfrm>
            <a:off x="1446013" y="1341352"/>
            <a:ext cx="3891097" cy="467685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3" name="Rounded Rectangle 120">
            <a:extLst>
              <a:ext uri="{FF2B5EF4-FFF2-40B4-BE49-F238E27FC236}">
                <a16:creationId xmlns:a16="http://schemas.microsoft.com/office/drawing/2014/main" id="{4C0273A8-4B0D-4220-A4BB-D241ABA41255}"/>
              </a:ext>
            </a:extLst>
          </p:cNvPr>
          <p:cNvSpPr/>
          <p:nvPr/>
        </p:nvSpPr>
        <p:spPr>
          <a:xfrm>
            <a:off x="1822611" y="2387635"/>
            <a:ext cx="2780345" cy="2830996"/>
          </a:xfrm>
          <a:prstGeom prst="roundRect">
            <a:avLst>
              <a:gd name="adj" fmla="val 7128"/>
            </a:avLst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Rounded Rectangle 120">
                <a:extLst>
                  <a:ext uri="{FF2B5EF4-FFF2-40B4-BE49-F238E27FC236}">
                    <a16:creationId xmlns:a16="http://schemas.microsoft.com/office/drawing/2014/main" id="{881E7538-2152-4E39-87C7-3CAC8936D498}"/>
                  </a:ext>
                </a:extLst>
              </p:cNvPr>
              <p:cNvSpPr/>
              <p:nvPr/>
            </p:nvSpPr>
            <p:spPr>
              <a:xfrm>
                <a:off x="6240639" y="4480245"/>
                <a:ext cx="4890033" cy="722212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points </a:t>
                </a:r>
                <a:r>
                  <a:rPr lang="nb-NO" dirty="0" err="1">
                    <a:solidFill>
                      <a:schemeClr val="tx1"/>
                    </a:solidFill>
                  </a:rPr>
                  <a:t>written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Rounded Rectangle 120">
                <a:extLst>
                  <a:ext uri="{FF2B5EF4-FFF2-40B4-BE49-F238E27FC236}">
                    <a16:creationId xmlns:a16="http://schemas.microsoft.com/office/drawing/2014/main" id="{881E7538-2152-4E39-87C7-3CAC8936D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639" y="4480245"/>
                <a:ext cx="4890033" cy="722212"/>
              </a:xfrm>
              <a:prstGeom prst="roundRect">
                <a:avLst>
                  <a:gd name="adj" fmla="val 7128"/>
                </a:avLst>
              </a:prstGeom>
              <a:blipFill>
                <a:blip r:embed="rId4"/>
                <a:stretch>
                  <a:fillRect/>
                </a:stretch>
              </a:blipFill>
              <a:ln w="476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Rounded Rectangle 120">
                <a:extLst>
                  <a:ext uri="{FF2B5EF4-FFF2-40B4-BE49-F238E27FC236}">
                    <a16:creationId xmlns:a16="http://schemas.microsoft.com/office/drawing/2014/main" id="{864E3E8F-D1FD-469E-B7F6-74F5621D4325}"/>
                  </a:ext>
                </a:extLst>
              </p:cNvPr>
              <p:cNvSpPr/>
              <p:nvPr/>
            </p:nvSpPr>
            <p:spPr>
              <a:xfrm>
                <a:off x="6231821" y="3610664"/>
                <a:ext cx="4890033" cy="726674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points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read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5" name="Rounded Rectangle 120">
                <a:extLst>
                  <a:ext uri="{FF2B5EF4-FFF2-40B4-BE49-F238E27FC236}">
                    <a16:creationId xmlns:a16="http://schemas.microsoft.com/office/drawing/2014/main" id="{864E3E8F-D1FD-469E-B7F6-74F5621D4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21" y="3610664"/>
                <a:ext cx="4890033" cy="726674"/>
              </a:xfrm>
              <a:prstGeom prst="roundRect">
                <a:avLst>
                  <a:gd name="adj" fmla="val 7128"/>
                </a:avLst>
              </a:prstGeom>
              <a:blipFill>
                <a:blip r:embed="rId5"/>
                <a:stretch>
                  <a:fillRect/>
                </a:stretch>
              </a:blipFill>
              <a:ln w="476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7206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633396"/>
                <a:ext cx="37584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633396"/>
                <a:ext cx="3758493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Rounded Rectangle 120">
            <a:extLst>
              <a:ext uri="{FF2B5EF4-FFF2-40B4-BE49-F238E27FC236}">
                <a16:creationId xmlns:a16="http://schemas.microsoft.com/office/drawing/2014/main" id="{997B2B4C-25D4-4987-8227-0526D918B7F7}"/>
              </a:ext>
            </a:extLst>
          </p:cNvPr>
          <p:cNvSpPr/>
          <p:nvPr/>
        </p:nvSpPr>
        <p:spPr>
          <a:xfrm>
            <a:off x="1446013" y="1341352"/>
            <a:ext cx="3891097" cy="467685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3" name="Rounded Rectangle 120">
            <a:extLst>
              <a:ext uri="{FF2B5EF4-FFF2-40B4-BE49-F238E27FC236}">
                <a16:creationId xmlns:a16="http://schemas.microsoft.com/office/drawing/2014/main" id="{4C0273A8-4B0D-4220-A4BB-D241ABA41255}"/>
              </a:ext>
            </a:extLst>
          </p:cNvPr>
          <p:cNvSpPr/>
          <p:nvPr/>
        </p:nvSpPr>
        <p:spPr>
          <a:xfrm>
            <a:off x="1822611" y="2387635"/>
            <a:ext cx="2780345" cy="2830996"/>
          </a:xfrm>
          <a:prstGeom prst="roundRect">
            <a:avLst>
              <a:gd name="adj" fmla="val 7128"/>
            </a:avLst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ACC62AC-54F6-4FA4-8B1C-F7C1BFE8EBAD}"/>
              </a:ext>
            </a:extLst>
          </p:cNvPr>
          <p:cNvGrpSpPr/>
          <p:nvPr/>
        </p:nvGrpSpPr>
        <p:grpSpPr>
          <a:xfrm>
            <a:off x="1494144" y="6014900"/>
            <a:ext cx="3119430" cy="307812"/>
            <a:chOff x="1476479" y="5218365"/>
            <a:chExt cx="3119430" cy="30781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301C999-3B27-46C8-803C-19C3F36872EA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52760E1-7452-47BC-AA7B-9B4F6E8F6DAA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FD53738-318B-4E33-9CED-79B84B386A8D}"/>
                </a:ext>
              </a:extLst>
            </p:cNvPr>
            <p:cNvSpPr txBox="1"/>
            <p:nvPr/>
          </p:nvSpPr>
          <p:spPr>
            <a:xfrm>
              <a:off x="3429423" y="5218365"/>
              <a:ext cx="58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r>
                <a:rPr lang="nb-NO" sz="1400" dirty="0"/>
                <a:t> - 1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C9FD535-B81B-4982-AC88-AB85E0C81187}"/>
                </a:ext>
              </a:extLst>
            </p:cNvPr>
            <p:cNvSpPr txBox="1"/>
            <p:nvPr/>
          </p:nvSpPr>
          <p:spPr>
            <a:xfrm>
              <a:off x="4241709" y="5218365"/>
              <a:ext cx="354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endParaRPr lang="nb-NO" sz="14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6B52642-EED1-4C5A-816B-D2D3261F99A2}"/>
                </a:ext>
              </a:extLst>
            </p:cNvPr>
            <p:cNvSpPr txBox="1"/>
            <p:nvPr/>
          </p:nvSpPr>
          <p:spPr>
            <a:xfrm>
              <a:off x="2863152" y="5218400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C88A86-87FF-453B-8036-BAFE1A5F4E40}"/>
              </a:ext>
            </a:extLst>
          </p:cNvPr>
          <p:cNvGrpSpPr/>
          <p:nvPr/>
        </p:nvGrpSpPr>
        <p:grpSpPr>
          <a:xfrm>
            <a:off x="863088" y="2434888"/>
            <a:ext cx="360099" cy="3116338"/>
            <a:chOff x="845423" y="1638353"/>
            <a:chExt cx="360099" cy="311633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EFD9524-55B4-4B95-AD99-6276CC52064B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0C30810-D722-4D13-B860-410F698E8442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7CA8AAC-6F56-4E48-A3B8-F6056659D104}"/>
                </a:ext>
              </a:extLst>
            </p:cNvPr>
            <p:cNvSpPr txBox="1"/>
            <p:nvPr/>
          </p:nvSpPr>
          <p:spPr>
            <a:xfrm>
              <a:off x="845423" y="1638353"/>
              <a:ext cx="360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by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492C0DB-8C18-4C83-A41B-000B2D33F1B2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EFFA8E7-5426-415E-99E1-D4BF9BB187CC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8D972EC-FFA3-497D-AA19-ADE32F999719}"/>
              </a:ext>
            </a:extLst>
          </p:cNvPr>
          <p:cNvSpPr txBox="1"/>
          <p:nvPr/>
        </p:nvSpPr>
        <p:spPr>
          <a:xfrm>
            <a:off x="744858" y="1692031"/>
            <a:ext cx="62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by + 1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A27372-E0BD-484D-A5BE-55D20443EB5D}"/>
              </a:ext>
            </a:extLst>
          </p:cNvPr>
          <p:cNvSpPr txBox="1"/>
          <p:nvPr/>
        </p:nvSpPr>
        <p:spPr>
          <a:xfrm>
            <a:off x="4805311" y="6011420"/>
            <a:ext cx="61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bx</a:t>
            </a:r>
            <a:r>
              <a:rPr lang="nb-NO" sz="1400" dirty="0"/>
              <a:t> + 1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1207A14-7AEB-430F-BEF2-18FEE15CFD4F}"/>
              </a:ext>
            </a:extLst>
          </p:cNvPr>
          <p:cNvGrpSpPr/>
          <p:nvPr/>
        </p:nvGrpSpPr>
        <p:grpSpPr>
          <a:xfrm>
            <a:off x="1805205" y="6253523"/>
            <a:ext cx="3119430" cy="307812"/>
            <a:chOff x="1476479" y="5218365"/>
            <a:chExt cx="3119430" cy="307812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29CBD09-CE95-4D49-A5FC-8C6E4A73B240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49DE105-F2B2-486E-AC2A-9FEF11397963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9ACBD11-FA6D-4C74-AB37-367809E705B5}"/>
                </a:ext>
              </a:extLst>
            </p:cNvPr>
            <p:cNvSpPr txBox="1"/>
            <p:nvPr/>
          </p:nvSpPr>
          <p:spPr>
            <a:xfrm>
              <a:off x="3429423" y="5218365"/>
              <a:ext cx="58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r>
                <a:rPr lang="nb-NO" sz="1400" dirty="0"/>
                <a:t> - 1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770FBAA-7779-470B-A437-50E8A42DEE17}"/>
                </a:ext>
              </a:extLst>
            </p:cNvPr>
            <p:cNvSpPr txBox="1"/>
            <p:nvPr/>
          </p:nvSpPr>
          <p:spPr>
            <a:xfrm>
              <a:off x="4241709" y="5218365"/>
              <a:ext cx="354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endParaRPr lang="nb-NO" sz="14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DA3268-969E-4030-A131-34ABEF252350}"/>
                </a:ext>
              </a:extLst>
            </p:cNvPr>
            <p:cNvSpPr txBox="1"/>
            <p:nvPr/>
          </p:nvSpPr>
          <p:spPr>
            <a:xfrm>
              <a:off x="2863152" y="5218400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2349D99-CF48-44A7-9020-F356DA1679A9}"/>
              </a:ext>
            </a:extLst>
          </p:cNvPr>
          <p:cNvGrpSpPr/>
          <p:nvPr/>
        </p:nvGrpSpPr>
        <p:grpSpPr>
          <a:xfrm>
            <a:off x="521853" y="2802593"/>
            <a:ext cx="360099" cy="3116338"/>
            <a:chOff x="845423" y="1638353"/>
            <a:chExt cx="360099" cy="311633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567104F-9E3E-44F3-9480-8D482978B786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50A0D9-AD7E-4AF9-889E-FEBEFCDB7975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0998439-5525-4B39-8F95-2452BD2CA4AE}"/>
                </a:ext>
              </a:extLst>
            </p:cNvPr>
            <p:cNvSpPr txBox="1"/>
            <p:nvPr/>
          </p:nvSpPr>
          <p:spPr>
            <a:xfrm>
              <a:off x="845423" y="1638353"/>
              <a:ext cx="360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by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25140E4-F496-4C7D-B65C-C34ACE102B81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285C28E-5F31-4122-B4EE-A39E43A3B108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F015D0DA-07E4-47BC-9910-DCA0D0D6B35D}"/>
              </a:ext>
            </a:extLst>
          </p:cNvPr>
          <p:cNvSpPr txBox="1"/>
          <p:nvPr/>
        </p:nvSpPr>
        <p:spPr>
          <a:xfrm>
            <a:off x="403623" y="2059736"/>
            <a:ext cx="62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by + 1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B223D14-AB7D-432F-AC75-86EB14937EBF}"/>
              </a:ext>
            </a:extLst>
          </p:cNvPr>
          <p:cNvSpPr txBox="1"/>
          <p:nvPr/>
        </p:nvSpPr>
        <p:spPr>
          <a:xfrm>
            <a:off x="406899" y="1360008"/>
            <a:ext cx="62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by + 2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ounded Rectangle 120">
                <a:extLst>
                  <a:ext uri="{FF2B5EF4-FFF2-40B4-BE49-F238E27FC236}">
                    <a16:creationId xmlns:a16="http://schemas.microsoft.com/office/drawing/2014/main" id="{997EDD3C-289B-4040-A089-B3AE11C71351}"/>
                  </a:ext>
                </a:extLst>
              </p:cNvPr>
              <p:cNvSpPr/>
              <p:nvPr/>
            </p:nvSpPr>
            <p:spPr>
              <a:xfrm>
                <a:off x="6240639" y="4480245"/>
                <a:ext cx="4890033" cy="722212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points </a:t>
                </a:r>
                <a:r>
                  <a:rPr lang="nb-NO" dirty="0" err="1">
                    <a:solidFill>
                      <a:schemeClr val="tx1"/>
                    </a:solidFill>
                  </a:rPr>
                  <a:t>written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7" name="Rounded Rectangle 120">
                <a:extLst>
                  <a:ext uri="{FF2B5EF4-FFF2-40B4-BE49-F238E27FC236}">
                    <a16:creationId xmlns:a16="http://schemas.microsoft.com/office/drawing/2014/main" id="{997EDD3C-289B-4040-A089-B3AE11C71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639" y="4480245"/>
                <a:ext cx="4890033" cy="722212"/>
              </a:xfrm>
              <a:prstGeom prst="roundRect">
                <a:avLst>
                  <a:gd name="adj" fmla="val 7128"/>
                </a:avLst>
              </a:prstGeom>
              <a:blipFill>
                <a:blip r:embed="rId4"/>
                <a:stretch>
                  <a:fillRect/>
                </a:stretch>
              </a:blipFill>
              <a:ln w="476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ounded Rectangle 120">
                <a:extLst>
                  <a:ext uri="{FF2B5EF4-FFF2-40B4-BE49-F238E27FC236}">
                    <a16:creationId xmlns:a16="http://schemas.microsoft.com/office/drawing/2014/main" id="{CC84DF73-7280-4307-B214-B6DDC85C1E05}"/>
                  </a:ext>
                </a:extLst>
              </p:cNvPr>
              <p:cNvSpPr/>
              <p:nvPr/>
            </p:nvSpPr>
            <p:spPr>
              <a:xfrm>
                <a:off x="6231821" y="3610664"/>
                <a:ext cx="4890033" cy="726674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points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read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8" name="Rounded Rectangle 120">
                <a:extLst>
                  <a:ext uri="{FF2B5EF4-FFF2-40B4-BE49-F238E27FC236}">
                    <a16:creationId xmlns:a16="http://schemas.microsoft.com/office/drawing/2014/main" id="{CC84DF73-7280-4307-B214-B6DDC85C1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21" y="3610664"/>
                <a:ext cx="4890033" cy="726674"/>
              </a:xfrm>
              <a:prstGeom prst="roundRect">
                <a:avLst>
                  <a:gd name="adj" fmla="val 7128"/>
                </a:avLst>
              </a:prstGeom>
              <a:blipFill>
                <a:blip r:embed="rId5"/>
                <a:stretch>
                  <a:fillRect/>
                </a:stretch>
              </a:blipFill>
              <a:ln w="476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F82937A-E2B3-4F52-A7D1-B4B3C4084443}"/>
              </a:ext>
            </a:extLst>
          </p:cNvPr>
          <p:cNvSpPr txBox="1"/>
          <p:nvPr/>
        </p:nvSpPr>
        <p:spPr>
          <a:xfrm>
            <a:off x="5543713" y="6114212"/>
            <a:ext cx="46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</a:t>
            </a:r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thread</a:t>
            </a:r>
            <a:r>
              <a:rPr lang="nb-NO" dirty="0"/>
              <a:t> </a:t>
            </a:r>
            <a:r>
              <a:rPr lang="nb-NO" dirty="0" err="1"/>
              <a:t>indices</a:t>
            </a:r>
            <a:r>
              <a:rPr lang="nb-NO" dirty="0"/>
              <a:t> </a:t>
            </a:r>
            <a:r>
              <a:rPr lang="nb-NO" dirty="0" err="1"/>
              <a:t>within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block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238675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/>
              <p:nvPr/>
            </p:nvSpPr>
            <p:spPr>
              <a:xfrm>
                <a:off x="7245815" y="2133325"/>
                <a:ext cx="37584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nb-NO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nb-NO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:endParaRPr lang="nb-NO" dirty="0"/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7259F919-44E7-4F95-BA36-048BD5879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815" y="2133325"/>
                <a:ext cx="3758493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ounded Rectangle 120">
            <a:extLst>
              <a:ext uri="{FF2B5EF4-FFF2-40B4-BE49-F238E27FC236}">
                <a16:creationId xmlns:a16="http://schemas.microsoft.com/office/drawing/2014/main" id="{FB9479BD-2980-4633-89C3-D1B93423816F}"/>
              </a:ext>
            </a:extLst>
          </p:cNvPr>
          <p:cNvSpPr/>
          <p:nvPr/>
        </p:nvSpPr>
        <p:spPr>
          <a:xfrm>
            <a:off x="1820078" y="2080348"/>
            <a:ext cx="3126107" cy="3117174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20">
            <a:extLst>
              <a:ext uri="{FF2B5EF4-FFF2-40B4-BE49-F238E27FC236}">
                <a16:creationId xmlns:a16="http://schemas.microsoft.com/office/drawing/2014/main" id="{83B8D526-C513-433B-B0B6-2EC028079C6E}"/>
              </a:ext>
            </a:extLst>
          </p:cNvPr>
          <p:cNvSpPr/>
          <p:nvPr/>
        </p:nvSpPr>
        <p:spPr>
          <a:xfrm>
            <a:off x="1813427" y="1690687"/>
            <a:ext cx="3130125" cy="398643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2" name="Rounded Rectangle 120">
            <a:extLst>
              <a:ext uri="{FF2B5EF4-FFF2-40B4-BE49-F238E27FC236}">
                <a16:creationId xmlns:a16="http://schemas.microsoft.com/office/drawing/2014/main" id="{997B2B4C-25D4-4987-8227-0526D918B7F7}"/>
              </a:ext>
            </a:extLst>
          </p:cNvPr>
          <p:cNvSpPr/>
          <p:nvPr/>
        </p:nvSpPr>
        <p:spPr>
          <a:xfrm>
            <a:off x="1446013" y="1341352"/>
            <a:ext cx="3891097" cy="4676859"/>
          </a:xfrm>
          <a:prstGeom prst="roundRect">
            <a:avLst>
              <a:gd name="adj" fmla="val 7128"/>
            </a:avLst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3" name="Rounded Rectangle 120">
            <a:extLst>
              <a:ext uri="{FF2B5EF4-FFF2-40B4-BE49-F238E27FC236}">
                <a16:creationId xmlns:a16="http://schemas.microsoft.com/office/drawing/2014/main" id="{4C0273A8-4B0D-4220-A4BB-D241ABA41255}"/>
              </a:ext>
            </a:extLst>
          </p:cNvPr>
          <p:cNvSpPr/>
          <p:nvPr/>
        </p:nvSpPr>
        <p:spPr>
          <a:xfrm>
            <a:off x="1822611" y="2387635"/>
            <a:ext cx="2780345" cy="2830996"/>
          </a:xfrm>
          <a:prstGeom prst="roundRect">
            <a:avLst>
              <a:gd name="adj" fmla="val 7128"/>
            </a:avLst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ACC62AC-54F6-4FA4-8B1C-F7C1BFE8EBAD}"/>
              </a:ext>
            </a:extLst>
          </p:cNvPr>
          <p:cNvGrpSpPr/>
          <p:nvPr/>
        </p:nvGrpSpPr>
        <p:grpSpPr>
          <a:xfrm>
            <a:off x="1494144" y="6014900"/>
            <a:ext cx="3119430" cy="307812"/>
            <a:chOff x="1476479" y="5218365"/>
            <a:chExt cx="3119430" cy="30781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301C999-3B27-46C8-803C-19C3F36872EA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52760E1-7452-47BC-AA7B-9B4F6E8F6DAA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FD53738-318B-4E33-9CED-79B84B386A8D}"/>
                </a:ext>
              </a:extLst>
            </p:cNvPr>
            <p:cNvSpPr txBox="1"/>
            <p:nvPr/>
          </p:nvSpPr>
          <p:spPr>
            <a:xfrm>
              <a:off x="3429423" y="5218365"/>
              <a:ext cx="58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r>
                <a:rPr lang="nb-NO" sz="1400" dirty="0"/>
                <a:t> - 1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C9FD535-B81B-4982-AC88-AB85E0C81187}"/>
                </a:ext>
              </a:extLst>
            </p:cNvPr>
            <p:cNvSpPr txBox="1"/>
            <p:nvPr/>
          </p:nvSpPr>
          <p:spPr>
            <a:xfrm>
              <a:off x="4241709" y="5218365"/>
              <a:ext cx="354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endParaRPr lang="nb-NO" sz="14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6B52642-EED1-4C5A-816B-D2D3261F99A2}"/>
                </a:ext>
              </a:extLst>
            </p:cNvPr>
            <p:cNvSpPr txBox="1"/>
            <p:nvPr/>
          </p:nvSpPr>
          <p:spPr>
            <a:xfrm>
              <a:off x="2863152" y="5218400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C88A86-87FF-453B-8036-BAFE1A5F4E40}"/>
              </a:ext>
            </a:extLst>
          </p:cNvPr>
          <p:cNvGrpSpPr/>
          <p:nvPr/>
        </p:nvGrpSpPr>
        <p:grpSpPr>
          <a:xfrm>
            <a:off x="863088" y="2434888"/>
            <a:ext cx="360099" cy="3116338"/>
            <a:chOff x="845423" y="1638353"/>
            <a:chExt cx="360099" cy="311633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EFD9524-55B4-4B95-AD99-6276CC52064B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0C30810-D722-4D13-B860-410F698E8442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7CA8AAC-6F56-4E48-A3B8-F6056659D104}"/>
                </a:ext>
              </a:extLst>
            </p:cNvPr>
            <p:cNvSpPr txBox="1"/>
            <p:nvPr/>
          </p:nvSpPr>
          <p:spPr>
            <a:xfrm>
              <a:off x="845423" y="1638353"/>
              <a:ext cx="360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by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492C0DB-8C18-4C83-A41B-000B2D33F1B2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EFFA8E7-5426-415E-99E1-D4BF9BB187CC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8D972EC-FFA3-497D-AA19-ADE32F999719}"/>
              </a:ext>
            </a:extLst>
          </p:cNvPr>
          <p:cNvSpPr txBox="1"/>
          <p:nvPr/>
        </p:nvSpPr>
        <p:spPr>
          <a:xfrm>
            <a:off x="744858" y="1692031"/>
            <a:ext cx="62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by + 1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A27372-E0BD-484D-A5BE-55D20443EB5D}"/>
              </a:ext>
            </a:extLst>
          </p:cNvPr>
          <p:cNvSpPr txBox="1"/>
          <p:nvPr/>
        </p:nvSpPr>
        <p:spPr>
          <a:xfrm>
            <a:off x="4805311" y="6011420"/>
            <a:ext cx="615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bx</a:t>
            </a:r>
            <a:r>
              <a:rPr lang="nb-NO" sz="1400" dirty="0"/>
              <a:t> + 1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1207A14-7AEB-430F-BEF2-18FEE15CFD4F}"/>
              </a:ext>
            </a:extLst>
          </p:cNvPr>
          <p:cNvGrpSpPr/>
          <p:nvPr/>
        </p:nvGrpSpPr>
        <p:grpSpPr>
          <a:xfrm>
            <a:off x="1805205" y="6253523"/>
            <a:ext cx="3119430" cy="307812"/>
            <a:chOff x="1476479" y="5218365"/>
            <a:chExt cx="3119430" cy="307812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29CBD09-CE95-4D49-A5FC-8C6E4A73B240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49DE105-F2B2-486E-AC2A-9FEF11397963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9ACBD11-FA6D-4C74-AB37-367809E705B5}"/>
                </a:ext>
              </a:extLst>
            </p:cNvPr>
            <p:cNvSpPr txBox="1"/>
            <p:nvPr/>
          </p:nvSpPr>
          <p:spPr>
            <a:xfrm>
              <a:off x="3429423" y="5218365"/>
              <a:ext cx="580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r>
                <a:rPr lang="nb-NO" sz="1400" dirty="0"/>
                <a:t> - 1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770FBAA-7779-470B-A437-50E8A42DEE17}"/>
                </a:ext>
              </a:extLst>
            </p:cNvPr>
            <p:cNvSpPr txBox="1"/>
            <p:nvPr/>
          </p:nvSpPr>
          <p:spPr>
            <a:xfrm>
              <a:off x="4241709" y="5218365"/>
              <a:ext cx="354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bx</a:t>
              </a:r>
              <a:endParaRPr lang="nb-NO" sz="14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DA3268-969E-4030-A131-34ABEF252350}"/>
                </a:ext>
              </a:extLst>
            </p:cNvPr>
            <p:cNvSpPr txBox="1"/>
            <p:nvPr/>
          </p:nvSpPr>
          <p:spPr>
            <a:xfrm>
              <a:off x="2863152" y="5218400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2349D99-CF48-44A7-9020-F356DA1679A9}"/>
              </a:ext>
            </a:extLst>
          </p:cNvPr>
          <p:cNvGrpSpPr/>
          <p:nvPr/>
        </p:nvGrpSpPr>
        <p:grpSpPr>
          <a:xfrm>
            <a:off x="521853" y="2802593"/>
            <a:ext cx="360099" cy="3116338"/>
            <a:chOff x="845423" y="1638353"/>
            <a:chExt cx="360099" cy="311633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567104F-9E3E-44F3-9480-8D482978B786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50A0D9-AD7E-4AF9-889E-FEBEFCDB7975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0998439-5525-4B39-8F95-2452BD2CA4AE}"/>
                </a:ext>
              </a:extLst>
            </p:cNvPr>
            <p:cNvSpPr txBox="1"/>
            <p:nvPr/>
          </p:nvSpPr>
          <p:spPr>
            <a:xfrm>
              <a:off x="845423" y="1638353"/>
              <a:ext cx="360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by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25140E4-F496-4C7D-B65C-C34ACE102B81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285C28E-5F31-4122-B4EE-A39E43A3B108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F015D0DA-07E4-47BC-9910-DCA0D0D6B35D}"/>
              </a:ext>
            </a:extLst>
          </p:cNvPr>
          <p:cNvSpPr txBox="1"/>
          <p:nvPr/>
        </p:nvSpPr>
        <p:spPr>
          <a:xfrm>
            <a:off x="403623" y="2059736"/>
            <a:ext cx="62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by + 1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B223D14-AB7D-432F-AC75-86EB14937EBF}"/>
              </a:ext>
            </a:extLst>
          </p:cNvPr>
          <p:cNvSpPr txBox="1"/>
          <p:nvPr/>
        </p:nvSpPr>
        <p:spPr>
          <a:xfrm>
            <a:off x="406899" y="1360008"/>
            <a:ext cx="621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by + 2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ounded Rectangle 120">
                <a:extLst>
                  <a:ext uri="{FF2B5EF4-FFF2-40B4-BE49-F238E27FC236}">
                    <a16:creationId xmlns:a16="http://schemas.microsoft.com/office/drawing/2014/main" id="{997EDD3C-289B-4040-A089-B3AE11C71351}"/>
                  </a:ext>
                </a:extLst>
              </p:cNvPr>
              <p:cNvSpPr/>
              <p:nvPr/>
            </p:nvSpPr>
            <p:spPr>
              <a:xfrm>
                <a:off x="6240639" y="3980174"/>
                <a:ext cx="4890033" cy="722212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nb-NO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points </a:t>
                </a:r>
                <a:r>
                  <a:rPr lang="nb-NO" dirty="0" err="1">
                    <a:solidFill>
                      <a:schemeClr val="tx1"/>
                    </a:solidFill>
                  </a:rPr>
                  <a:t>written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7" name="Rounded Rectangle 120">
                <a:extLst>
                  <a:ext uri="{FF2B5EF4-FFF2-40B4-BE49-F238E27FC236}">
                    <a16:creationId xmlns:a16="http://schemas.microsoft.com/office/drawing/2014/main" id="{997EDD3C-289B-4040-A089-B3AE11C71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639" y="3980174"/>
                <a:ext cx="4890033" cy="722212"/>
              </a:xfrm>
              <a:prstGeom prst="roundRect">
                <a:avLst>
                  <a:gd name="adj" fmla="val 7128"/>
                </a:avLst>
              </a:prstGeom>
              <a:blipFill>
                <a:blip r:embed="rId4"/>
                <a:stretch>
                  <a:fillRect/>
                </a:stretch>
              </a:blipFill>
              <a:ln w="4762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ounded Rectangle 120">
                <a:extLst>
                  <a:ext uri="{FF2B5EF4-FFF2-40B4-BE49-F238E27FC236}">
                    <a16:creationId xmlns:a16="http://schemas.microsoft.com/office/drawing/2014/main" id="{CC84DF73-7280-4307-B214-B6DDC85C1E05}"/>
                  </a:ext>
                </a:extLst>
              </p:cNvPr>
              <p:cNvSpPr/>
              <p:nvPr/>
            </p:nvSpPr>
            <p:spPr>
              <a:xfrm>
                <a:off x="6231821" y="3110593"/>
                <a:ext cx="4890033" cy="726674"/>
              </a:xfrm>
              <a:prstGeom prst="roundRect">
                <a:avLst>
                  <a:gd name="adj" fmla="val 7128"/>
                </a:avLst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nb-N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nb-NO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points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read</a:t>
                </a:r>
                <a:r>
                  <a:rPr lang="nb-NO" dirty="0">
                    <a:solidFill>
                      <a:schemeClr val="tx1"/>
                    </a:solidFill>
                  </a:rPr>
                  <a:t> by </a:t>
                </a:r>
                <a:r>
                  <a:rPr lang="nb-NO" dirty="0" err="1">
                    <a:solidFill>
                      <a:schemeClr val="tx1"/>
                    </a:solidFill>
                  </a:rPr>
                  <a:t>the</a:t>
                </a:r>
                <a:r>
                  <a:rPr lang="nb-NO" dirty="0">
                    <a:solidFill>
                      <a:schemeClr val="tx1"/>
                    </a:solidFill>
                  </a:rPr>
                  <a:t> </a:t>
                </a:r>
                <a:r>
                  <a:rPr lang="nb-NO" dirty="0" err="1">
                    <a:solidFill>
                      <a:schemeClr val="tx1"/>
                    </a:solidFill>
                  </a:rPr>
                  <a:t>block</a:t>
                </a:r>
                <a:endParaRPr lang="nb-NO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8" name="Rounded Rectangle 120">
                <a:extLst>
                  <a:ext uri="{FF2B5EF4-FFF2-40B4-BE49-F238E27FC236}">
                    <a16:creationId xmlns:a16="http://schemas.microsoft.com/office/drawing/2014/main" id="{CC84DF73-7280-4307-B214-B6DDC85C1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821" y="3110593"/>
                <a:ext cx="4890033" cy="726674"/>
              </a:xfrm>
              <a:prstGeom prst="roundRect">
                <a:avLst>
                  <a:gd name="adj" fmla="val 7128"/>
                </a:avLst>
              </a:prstGeom>
              <a:blipFill>
                <a:blip r:embed="rId5"/>
                <a:stretch>
                  <a:fillRect/>
                </a:stretch>
              </a:blipFill>
              <a:ln w="476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20">
            <a:extLst>
              <a:ext uri="{FF2B5EF4-FFF2-40B4-BE49-F238E27FC236}">
                <a16:creationId xmlns:a16="http://schemas.microsoft.com/office/drawing/2014/main" id="{663C2DCD-EE27-45E9-986B-7531D99C6969}"/>
              </a:ext>
            </a:extLst>
          </p:cNvPr>
          <p:cNvSpPr/>
          <p:nvPr/>
        </p:nvSpPr>
        <p:spPr>
          <a:xfrm>
            <a:off x="2172657" y="4521375"/>
            <a:ext cx="311834" cy="308539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20">
            <a:extLst>
              <a:ext uri="{FF2B5EF4-FFF2-40B4-BE49-F238E27FC236}">
                <a16:creationId xmlns:a16="http://schemas.microsoft.com/office/drawing/2014/main" id="{AA148A97-130F-46AC-A76B-A1A15B96BD4B}"/>
              </a:ext>
            </a:extLst>
          </p:cNvPr>
          <p:cNvSpPr/>
          <p:nvPr/>
        </p:nvSpPr>
        <p:spPr>
          <a:xfrm>
            <a:off x="2520738" y="4533541"/>
            <a:ext cx="311834" cy="30853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20">
            <a:extLst>
              <a:ext uri="{FF2B5EF4-FFF2-40B4-BE49-F238E27FC236}">
                <a16:creationId xmlns:a16="http://schemas.microsoft.com/office/drawing/2014/main" id="{7C3D379D-B9DD-41BA-ADEC-973DFFD91A62}"/>
              </a:ext>
            </a:extLst>
          </p:cNvPr>
          <p:cNvSpPr/>
          <p:nvPr/>
        </p:nvSpPr>
        <p:spPr>
          <a:xfrm>
            <a:off x="2174756" y="4872861"/>
            <a:ext cx="311834" cy="308539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F559F3C-7715-4864-9B17-6067D624D057}"/>
              </a:ext>
            </a:extLst>
          </p:cNvPr>
          <p:cNvSpPr/>
          <p:nvPr/>
        </p:nvSpPr>
        <p:spPr>
          <a:xfrm>
            <a:off x="6377782" y="488849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7D104C4C-9DD4-41E4-8AA0-DF58E160788F}"/>
              </a:ext>
            </a:extLst>
          </p:cNvPr>
          <p:cNvSpPr/>
          <p:nvPr/>
        </p:nvSpPr>
        <p:spPr>
          <a:xfrm>
            <a:off x="6434720" y="5234199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D3A43D3A-B4E7-4E45-8D1B-E7A101E87866}"/>
              </a:ext>
            </a:extLst>
          </p:cNvPr>
          <p:cNvSpPr/>
          <p:nvPr/>
        </p:nvSpPr>
        <p:spPr>
          <a:xfrm>
            <a:off x="6728321" y="493676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9" name="Rounded Rectangle 120">
            <a:extLst>
              <a:ext uri="{FF2B5EF4-FFF2-40B4-BE49-F238E27FC236}">
                <a16:creationId xmlns:a16="http://schemas.microsoft.com/office/drawing/2014/main" id="{A382C3EF-5F2C-4D45-9884-462355E5EDA0}"/>
              </a:ext>
            </a:extLst>
          </p:cNvPr>
          <p:cNvSpPr/>
          <p:nvPr/>
        </p:nvSpPr>
        <p:spPr>
          <a:xfrm>
            <a:off x="6324343" y="4815091"/>
            <a:ext cx="311834" cy="308539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1" name="Rounded Rectangle 120">
            <a:extLst>
              <a:ext uri="{FF2B5EF4-FFF2-40B4-BE49-F238E27FC236}">
                <a16:creationId xmlns:a16="http://schemas.microsoft.com/office/drawing/2014/main" id="{BAEB1D0A-B356-4D05-9251-22815102FB6C}"/>
              </a:ext>
            </a:extLst>
          </p:cNvPr>
          <p:cNvSpPr/>
          <p:nvPr/>
        </p:nvSpPr>
        <p:spPr>
          <a:xfrm>
            <a:off x="6672424" y="4827257"/>
            <a:ext cx="311834" cy="30853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2" name="Rounded Rectangle 120">
            <a:extLst>
              <a:ext uri="{FF2B5EF4-FFF2-40B4-BE49-F238E27FC236}">
                <a16:creationId xmlns:a16="http://schemas.microsoft.com/office/drawing/2014/main" id="{EC12B31E-49B7-406A-AB07-B2AFC768066B}"/>
              </a:ext>
            </a:extLst>
          </p:cNvPr>
          <p:cNvSpPr/>
          <p:nvPr/>
        </p:nvSpPr>
        <p:spPr>
          <a:xfrm>
            <a:off x="6326442" y="5166577"/>
            <a:ext cx="311834" cy="308539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D59C61FF-5B6F-4AC1-A5AB-A3DBE62524EA}"/>
              </a:ext>
            </a:extLst>
          </p:cNvPr>
          <p:cNvSpPr txBox="1"/>
          <p:nvPr/>
        </p:nvSpPr>
        <p:spPr>
          <a:xfrm>
            <a:off x="6937979" y="5042857"/>
            <a:ext cx="46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Points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indices</a:t>
            </a:r>
            <a:endParaRPr lang="nb-NO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77085F6-5279-4BBE-84BB-EA1ACC2D439A}"/>
              </a:ext>
            </a:extLst>
          </p:cNvPr>
          <p:cNvSpPr/>
          <p:nvPr/>
        </p:nvSpPr>
        <p:spPr>
          <a:xfrm>
            <a:off x="6360020" y="563536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C8E9072-5BAE-4B14-9D8C-90DA61AFB581}"/>
              </a:ext>
            </a:extLst>
          </p:cNvPr>
          <p:cNvSpPr/>
          <p:nvPr/>
        </p:nvSpPr>
        <p:spPr>
          <a:xfrm>
            <a:off x="6416958" y="592269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909EFEE0-E284-47E0-B370-7C004BBF27E4}"/>
              </a:ext>
            </a:extLst>
          </p:cNvPr>
          <p:cNvSpPr/>
          <p:nvPr/>
        </p:nvSpPr>
        <p:spPr>
          <a:xfrm>
            <a:off x="6652192" y="568362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DBD1CF5E-D699-4302-A6F1-FA005DAE4FBB}"/>
              </a:ext>
            </a:extLst>
          </p:cNvPr>
          <p:cNvSpPr/>
          <p:nvPr/>
        </p:nvSpPr>
        <p:spPr>
          <a:xfrm>
            <a:off x="6371462" y="6275267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15C4D9A-C43B-4824-B484-FC0A60CEFE3C}"/>
              </a:ext>
            </a:extLst>
          </p:cNvPr>
          <p:cNvSpPr/>
          <p:nvPr/>
        </p:nvSpPr>
        <p:spPr>
          <a:xfrm>
            <a:off x="6428400" y="656259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665E8E-7415-44AB-AE63-40733931B31D}"/>
              </a:ext>
            </a:extLst>
          </p:cNvPr>
          <p:cNvSpPr txBox="1"/>
          <p:nvPr/>
        </p:nvSpPr>
        <p:spPr>
          <a:xfrm>
            <a:off x="6984258" y="5683625"/>
            <a:ext cx="46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Points </a:t>
            </a:r>
            <a:r>
              <a:rPr lang="nb-NO" dirty="0" err="1"/>
              <a:t>read</a:t>
            </a:r>
            <a:r>
              <a:rPr lang="nb-NO" dirty="0"/>
              <a:t> and </a:t>
            </a:r>
            <a:r>
              <a:rPr lang="nb-NO" dirty="0" err="1"/>
              <a:t>written</a:t>
            </a:r>
            <a:endParaRPr lang="nb-NO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36F152E8-6BCE-43E8-A348-4BAB0C613987}"/>
              </a:ext>
            </a:extLst>
          </p:cNvPr>
          <p:cNvSpPr txBox="1"/>
          <p:nvPr/>
        </p:nvSpPr>
        <p:spPr>
          <a:xfrm>
            <a:off x="6984257" y="6274751"/>
            <a:ext cx="46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Points </a:t>
            </a:r>
            <a:r>
              <a:rPr lang="nb-NO" dirty="0" err="1"/>
              <a:t>read</a:t>
            </a:r>
            <a:r>
              <a:rPr lang="nb-NO" dirty="0"/>
              <a:t> </a:t>
            </a:r>
            <a:r>
              <a:rPr lang="nb-NO" dirty="0" err="1"/>
              <a:t>only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814074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ounded Rectangle 120">
            <a:extLst>
              <a:ext uri="{FF2B5EF4-FFF2-40B4-BE49-F238E27FC236}">
                <a16:creationId xmlns:a16="http://schemas.microsoft.com/office/drawing/2014/main" id="{4C0273A8-4B0D-4220-A4BB-D241ABA41255}"/>
              </a:ext>
            </a:extLst>
          </p:cNvPr>
          <p:cNvSpPr/>
          <p:nvPr/>
        </p:nvSpPr>
        <p:spPr>
          <a:xfrm>
            <a:off x="1953101" y="2222494"/>
            <a:ext cx="2852209" cy="2815808"/>
          </a:xfrm>
          <a:prstGeom prst="roundRect">
            <a:avLst>
              <a:gd name="adj" fmla="val 0"/>
            </a:avLst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4" name="Oval 113"/>
          <p:cNvSpPr/>
          <p:nvPr/>
        </p:nvSpPr>
        <p:spPr>
          <a:xfrm>
            <a:off x="9938768" y="386312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5" name="Oval 114"/>
          <p:cNvSpPr/>
          <p:nvPr/>
        </p:nvSpPr>
        <p:spPr>
          <a:xfrm>
            <a:off x="9938768" y="1042558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6" name="Oval 115"/>
          <p:cNvSpPr/>
          <p:nvPr/>
        </p:nvSpPr>
        <p:spPr>
          <a:xfrm>
            <a:off x="9998302" y="156129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7" name="TextBox 116"/>
          <p:cNvSpPr txBox="1"/>
          <p:nvPr/>
        </p:nvSpPr>
        <p:spPr>
          <a:xfrm>
            <a:off x="10236200" y="325351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Eta / H / h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36200" y="89595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U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0236200" y="1478518"/>
            <a:ext cx="13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V</a:t>
            </a:r>
          </a:p>
        </p:txBody>
      </p: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Data </a:t>
            </a:r>
            <a:r>
              <a:rPr lang="nb-NO" dirty="0" err="1"/>
              <a:t>dependency</a:t>
            </a:r>
            <a:r>
              <a:rPr lang="nb-NO" dirty="0"/>
              <a:t> – one-</a:t>
            </a:r>
            <a:r>
              <a:rPr lang="nb-NO" dirty="0" err="1"/>
              <a:t>kernel</a:t>
            </a:r>
            <a:r>
              <a:rPr lang="nb-NO" dirty="0"/>
              <a:t> FBL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ACC62AC-54F6-4FA4-8B1C-F7C1BFE8EBAD}"/>
              </a:ext>
            </a:extLst>
          </p:cNvPr>
          <p:cNvGrpSpPr/>
          <p:nvPr/>
        </p:nvGrpSpPr>
        <p:grpSpPr>
          <a:xfrm>
            <a:off x="1494144" y="6014900"/>
            <a:ext cx="3120392" cy="307812"/>
            <a:chOff x="1476479" y="5218365"/>
            <a:chExt cx="3120392" cy="307812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301C999-3B27-46C8-803C-19C3F36872EA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52760E1-7452-47BC-AA7B-9B4F6E8F6DAA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FD53738-318B-4E33-9CED-79B84B386A8D}"/>
                </a:ext>
              </a:extLst>
            </p:cNvPr>
            <p:cNvSpPr txBox="1"/>
            <p:nvPr/>
          </p:nvSpPr>
          <p:spPr>
            <a:xfrm>
              <a:off x="3428461" y="5218365"/>
              <a:ext cx="582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r>
                <a:rPr lang="nb-NO" sz="1400" dirty="0"/>
                <a:t> - 1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FC9FD535-B81B-4982-AC88-AB85E0C81187}"/>
                </a:ext>
              </a:extLst>
            </p:cNvPr>
            <p:cNvSpPr txBox="1"/>
            <p:nvPr/>
          </p:nvSpPr>
          <p:spPr>
            <a:xfrm>
              <a:off x="4240747" y="5218365"/>
              <a:ext cx="356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endParaRPr lang="nb-NO" sz="1400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6B52642-EED1-4C5A-816B-D2D3261F99A2}"/>
                </a:ext>
              </a:extLst>
            </p:cNvPr>
            <p:cNvSpPr txBox="1"/>
            <p:nvPr/>
          </p:nvSpPr>
          <p:spPr>
            <a:xfrm>
              <a:off x="2863152" y="5218400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C88A86-87FF-453B-8036-BAFE1A5F4E40}"/>
              </a:ext>
            </a:extLst>
          </p:cNvPr>
          <p:cNvGrpSpPr/>
          <p:nvPr/>
        </p:nvGrpSpPr>
        <p:grpSpPr>
          <a:xfrm>
            <a:off x="864306" y="2434888"/>
            <a:ext cx="357663" cy="3116338"/>
            <a:chOff x="846641" y="1638353"/>
            <a:chExt cx="357663" cy="3116338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EFD9524-55B4-4B95-AD99-6276CC52064B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0C30810-D722-4D13-B860-410F698E8442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7CA8AAC-6F56-4E48-A3B8-F6056659D104}"/>
                </a:ext>
              </a:extLst>
            </p:cNvPr>
            <p:cNvSpPr txBox="1"/>
            <p:nvPr/>
          </p:nvSpPr>
          <p:spPr>
            <a:xfrm>
              <a:off x="846641" y="1638353"/>
              <a:ext cx="357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ny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492C0DB-8C18-4C83-A41B-000B2D33F1B2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EFFA8E7-5426-415E-99E1-D4BF9BB187CC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88D972EC-FFA3-497D-AA19-ADE32F999719}"/>
              </a:ext>
            </a:extLst>
          </p:cNvPr>
          <p:cNvSpPr txBox="1"/>
          <p:nvPr/>
        </p:nvSpPr>
        <p:spPr>
          <a:xfrm>
            <a:off x="746077" y="1692031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4A27372-E0BD-484D-A5BE-55D20443EB5D}"/>
              </a:ext>
            </a:extLst>
          </p:cNvPr>
          <p:cNvSpPr txBox="1"/>
          <p:nvPr/>
        </p:nvSpPr>
        <p:spPr>
          <a:xfrm>
            <a:off x="4804349" y="6011420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nx</a:t>
            </a:r>
            <a:r>
              <a:rPr lang="nb-NO" sz="1400" dirty="0"/>
              <a:t> + 1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1207A14-7AEB-430F-BEF2-18FEE15CFD4F}"/>
              </a:ext>
            </a:extLst>
          </p:cNvPr>
          <p:cNvGrpSpPr/>
          <p:nvPr/>
        </p:nvGrpSpPr>
        <p:grpSpPr>
          <a:xfrm>
            <a:off x="1805205" y="6253523"/>
            <a:ext cx="3120392" cy="307812"/>
            <a:chOff x="1476479" y="5218365"/>
            <a:chExt cx="3120392" cy="307812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29CBD09-CE95-4D49-A5FC-8C6E4A73B240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49DE105-F2B2-486E-AC2A-9FEF11397963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9ACBD11-FA6D-4C74-AB37-367809E705B5}"/>
                </a:ext>
              </a:extLst>
            </p:cNvPr>
            <p:cNvSpPr txBox="1"/>
            <p:nvPr/>
          </p:nvSpPr>
          <p:spPr>
            <a:xfrm>
              <a:off x="3428461" y="5218365"/>
              <a:ext cx="5821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r>
                <a:rPr lang="nb-NO" sz="1400" dirty="0"/>
                <a:t> - 1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770FBAA-7779-470B-A437-50E8A42DEE17}"/>
                </a:ext>
              </a:extLst>
            </p:cNvPr>
            <p:cNvSpPr txBox="1"/>
            <p:nvPr/>
          </p:nvSpPr>
          <p:spPr>
            <a:xfrm>
              <a:off x="4240747" y="5218365"/>
              <a:ext cx="356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endParaRPr lang="nb-NO" sz="1400" dirty="0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DA3268-969E-4030-A131-34ABEF252350}"/>
                </a:ext>
              </a:extLst>
            </p:cNvPr>
            <p:cNvSpPr txBox="1"/>
            <p:nvPr/>
          </p:nvSpPr>
          <p:spPr>
            <a:xfrm>
              <a:off x="2863152" y="5218400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2349D99-CF48-44A7-9020-F356DA1679A9}"/>
              </a:ext>
            </a:extLst>
          </p:cNvPr>
          <p:cNvGrpSpPr/>
          <p:nvPr/>
        </p:nvGrpSpPr>
        <p:grpSpPr>
          <a:xfrm>
            <a:off x="523071" y="2802593"/>
            <a:ext cx="357663" cy="3116338"/>
            <a:chOff x="846641" y="1638353"/>
            <a:chExt cx="357663" cy="3116338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567104F-9E3E-44F3-9480-8D482978B786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750A0D9-AD7E-4AF9-889E-FEBEFCDB7975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0998439-5525-4B39-8F95-2452BD2CA4AE}"/>
                </a:ext>
              </a:extLst>
            </p:cNvPr>
            <p:cNvSpPr txBox="1"/>
            <p:nvPr/>
          </p:nvSpPr>
          <p:spPr>
            <a:xfrm>
              <a:off x="846641" y="1638353"/>
              <a:ext cx="357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ny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25140E4-F496-4C7D-B65C-C34ACE102B81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4285C28E-5F31-4122-B4EE-A39E43A3B108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F015D0DA-07E4-47BC-9910-DCA0D0D6B35D}"/>
              </a:ext>
            </a:extLst>
          </p:cNvPr>
          <p:cNvSpPr txBox="1"/>
          <p:nvPr/>
        </p:nvSpPr>
        <p:spPr>
          <a:xfrm>
            <a:off x="404842" y="2059736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B223D14-AB7D-432F-AC75-86EB14937EBF}"/>
              </a:ext>
            </a:extLst>
          </p:cNvPr>
          <p:cNvSpPr txBox="1"/>
          <p:nvPr/>
        </p:nvSpPr>
        <p:spPr>
          <a:xfrm>
            <a:off x="408118" y="1360008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82937A-E2B3-4F52-A7D1-B4B3C4084443}"/>
              </a:ext>
            </a:extLst>
          </p:cNvPr>
          <p:cNvSpPr txBox="1"/>
          <p:nvPr/>
        </p:nvSpPr>
        <p:spPr>
          <a:xfrm>
            <a:off x="5611575" y="6096401"/>
            <a:ext cx="46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ym typeface="Wingdings" panose="05000000000000000000" pitchFamily="2" charset="2"/>
              </a:rPr>
              <a:t> </a:t>
            </a:r>
            <a:r>
              <a:rPr lang="nb-NO" dirty="0"/>
              <a:t>Global </a:t>
            </a:r>
            <a:r>
              <a:rPr lang="nb-NO" dirty="0" err="1"/>
              <a:t>thread</a:t>
            </a:r>
            <a:r>
              <a:rPr lang="nb-NO" dirty="0"/>
              <a:t> </a:t>
            </a:r>
            <a:r>
              <a:rPr lang="nb-NO" dirty="0" err="1"/>
              <a:t>indices</a:t>
            </a:r>
            <a:endParaRPr lang="nb-NO" dirty="0"/>
          </a:p>
        </p:txBody>
      </p:sp>
      <p:sp>
        <p:nvSpPr>
          <p:cNvPr id="169" name="Rounded Rectangle 120">
            <a:extLst>
              <a:ext uri="{FF2B5EF4-FFF2-40B4-BE49-F238E27FC236}">
                <a16:creationId xmlns:a16="http://schemas.microsoft.com/office/drawing/2014/main" id="{92EBCA26-F129-48F1-B602-10753271E471}"/>
              </a:ext>
            </a:extLst>
          </p:cNvPr>
          <p:cNvSpPr/>
          <p:nvPr/>
        </p:nvSpPr>
        <p:spPr>
          <a:xfrm>
            <a:off x="2172657" y="4521375"/>
            <a:ext cx="311834" cy="308539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20">
            <a:extLst>
              <a:ext uri="{FF2B5EF4-FFF2-40B4-BE49-F238E27FC236}">
                <a16:creationId xmlns:a16="http://schemas.microsoft.com/office/drawing/2014/main" id="{925C20EF-947D-47D2-901C-951DF26C0CAC}"/>
              </a:ext>
            </a:extLst>
          </p:cNvPr>
          <p:cNvSpPr/>
          <p:nvPr/>
        </p:nvSpPr>
        <p:spPr>
          <a:xfrm>
            <a:off x="2520738" y="4533541"/>
            <a:ext cx="311834" cy="30853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20">
            <a:extLst>
              <a:ext uri="{FF2B5EF4-FFF2-40B4-BE49-F238E27FC236}">
                <a16:creationId xmlns:a16="http://schemas.microsoft.com/office/drawing/2014/main" id="{A564065A-B6E9-4F87-874C-916D9D3F46B9}"/>
              </a:ext>
            </a:extLst>
          </p:cNvPr>
          <p:cNvSpPr/>
          <p:nvPr/>
        </p:nvSpPr>
        <p:spPr>
          <a:xfrm>
            <a:off x="2174756" y="4872861"/>
            <a:ext cx="311834" cy="308539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65B807-9842-4655-AA5B-05F0C6B8F3B4}"/>
                  </a:ext>
                </a:extLst>
              </p:cNvPr>
              <p:cNvSpPr txBox="1"/>
              <p:nvPr/>
            </p:nvSpPr>
            <p:spPr>
              <a:xfrm>
                <a:off x="6484776" y="1790472"/>
                <a:ext cx="3083450" cy="3371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/>
                  <a:t>Global </a:t>
                </a:r>
                <a:r>
                  <a:rPr lang="nb-NO" dirty="0" err="1"/>
                  <a:t>domain</a:t>
                </a:r>
                <a:r>
                  <a:rPr lang="nb-NO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nb-NO" dirty="0"/>
              </a:p>
              <a:p>
                <a:endParaRPr lang="nb-NO" dirty="0"/>
              </a:p>
              <a:p>
                <a:r>
                  <a:rPr lang="nb-NO" dirty="0" err="1"/>
                  <a:t>Computational</a:t>
                </a:r>
                <a:r>
                  <a:rPr lang="nb-NO" dirty="0"/>
                  <a:t> </a:t>
                </a:r>
                <a:r>
                  <a:rPr lang="nb-NO" dirty="0" err="1"/>
                  <a:t>domain</a:t>
                </a:r>
                <a:r>
                  <a:rPr lang="nb-NO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:[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nb-NO" b="0" dirty="0"/>
              </a:p>
              <a:p>
                <a:endParaRPr lang="nb-NO" b="0" dirty="0"/>
              </a:p>
              <a:p>
                <a:r>
                  <a:rPr lang="nb-NO" b="0" dirty="0" err="1"/>
                  <a:t>Including</a:t>
                </a:r>
                <a:r>
                  <a:rPr lang="nb-NO" b="0" dirty="0"/>
                  <a:t> </a:t>
                </a:r>
                <a:r>
                  <a:rPr lang="nb-NO" b="0" dirty="0" err="1"/>
                  <a:t>ghost</a:t>
                </a:r>
                <a:r>
                  <a:rPr lang="nb-NO" b="0" dirty="0"/>
                  <a:t> </a:t>
                </a:r>
                <a:r>
                  <a:rPr lang="nb-NO" b="0" dirty="0" err="1"/>
                  <a:t>cells</a:t>
                </a:r>
                <a:r>
                  <a:rPr lang="nb-NO" b="0" dirty="0"/>
                  <a:t>:</a:t>
                </a:r>
                <a:br>
                  <a:rPr lang="nb-NO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+2, 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+1, 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:[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+2, </m:t>
                      </m:r>
                      <m:sSub>
                        <m:sSub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+3]</m:t>
                      </m:r>
                    </m:oMath>
                  </m:oMathPara>
                </a14:m>
                <a:endParaRPr lang="nb-NO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65B807-9842-4655-AA5B-05F0C6B8F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776" y="1790472"/>
                <a:ext cx="3083450" cy="3371820"/>
              </a:xfrm>
              <a:prstGeom prst="rect">
                <a:avLst/>
              </a:prstGeom>
              <a:blipFill>
                <a:blip r:embed="rId3"/>
                <a:stretch>
                  <a:fillRect l="-1779" t="-904" b="-36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7000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CD8B-1DB2-4DBF-94FC-618030AA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non-linear </a:t>
            </a:r>
            <a:r>
              <a:rPr lang="nb-NO" dirty="0" err="1"/>
              <a:t>scheme</a:t>
            </a:r>
            <a:endParaRPr lang="nb-N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EC2FCF-A353-40CE-987E-CA7F0DB9B5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nb-NO" dirty="0"/>
                  <a:t>No </a:t>
                </a:r>
                <a:r>
                  <a:rPr lang="nb-NO" dirty="0" err="1"/>
                  <a:t>blocking</a:t>
                </a:r>
                <a:r>
                  <a:rPr lang="nb-NO" dirty="0"/>
                  <a:t> data </a:t>
                </a:r>
                <a:r>
                  <a:rPr lang="nb-NO" dirty="0" err="1"/>
                  <a:t>dependency</a:t>
                </a:r>
                <a:r>
                  <a:rPr lang="nb-NO" dirty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b-NO" b="0" dirty="0"/>
              </a:p>
              <a:p>
                <a:endParaRPr lang="nb-NO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EC2FCF-A353-40CE-987E-CA7F0DB9B5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70" t="-569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3556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CTCS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266554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D695ED6-3E1C-432C-8F9A-1CFA0BB1BB6F}"/>
              </a:ext>
            </a:extLst>
          </p:cNvPr>
          <p:cNvCxnSpPr>
            <a:cxnSpLocks/>
          </p:cNvCxnSpPr>
          <p:nvPr/>
        </p:nvCxnSpPr>
        <p:spPr>
          <a:xfrm>
            <a:off x="5474633" y="1443062"/>
            <a:ext cx="33644" cy="438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B5C7467B-26D7-4454-9034-0B4AE2D632DB}"/>
              </a:ext>
            </a:extLst>
          </p:cNvPr>
          <p:cNvSpPr/>
          <p:nvPr/>
        </p:nvSpPr>
        <p:spPr>
          <a:xfrm>
            <a:off x="5388267" y="3245553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CB7928C-010A-4F44-B360-DE944B1386C2}"/>
              </a:ext>
            </a:extLst>
          </p:cNvPr>
          <p:cNvSpPr/>
          <p:nvPr/>
        </p:nvSpPr>
        <p:spPr>
          <a:xfrm>
            <a:off x="5406555" y="254266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D18F06-E0A6-4AFA-8CF1-934A89705528}"/>
              </a:ext>
            </a:extLst>
          </p:cNvPr>
          <p:cNvSpPr/>
          <p:nvPr/>
        </p:nvSpPr>
        <p:spPr>
          <a:xfrm>
            <a:off x="5406554" y="1841586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2193E52-7161-48C4-8386-35090FE83C6A}"/>
              </a:ext>
            </a:extLst>
          </p:cNvPr>
          <p:cNvSpPr/>
          <p:nvPr/>
        </p:nvSpPr>
        <p:spPr>
          <a:xfrm>
            <a:off x="5406554" y="394482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303EBEE-98BA-4967-994D-E1D08491C8A6}"/>
              </a:ext>
            </a:extLst>
          </p:cNvPr>
          <p:cNvSpPr/>
          <p:nvPr/>
        </p:nvSpPr>
        <p:spPr>
          <a:xfrm>
            <a:off x="5406554" y="464589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9BD83D1-F210-49E4-85F6-9D5DD82783B5}"/>
              </a:ext>
            </a:extLst>
          </p:cNvPr>
          <p:cNvSpPr/>
          <p:nvPr/>
        </p:nvSpPr>
        <p:spPr>
          <a:xfrm>
            <a:off x="1174479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455856B-2B75-4346-B638-24090CC77DE2}"/>
              </a:ext>
            </a:extLst>
          </p:cNvPr>
          <p:cNvSpPr/>
          <p:nvPr/>
        </p:nvSpPr>
        <p:spPr>
          <a:xfrm>
            <a:off x="5416202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5" name="Rounded Rectangle 120">
            <a:extLst>
              <a:ext uri="{FF2B5EF4-FFF2-40B4-BE49-F238E27FC236}">
                <a16:creationId xmlns:a16="http://schemas.microsoft.com/office/drawing/2014/main" id="{7F70B6B8-2BBC-4AFB-A6EC-353E7A8F7C22}"/>
              </a:ext>
            </a:extLst>
          </p:cNvPr>
          <p:cNvSpPr/>
          <p:nvPr/>
        </p:nvSpPr>
        <p:spPr>
          <a:xfrm>
            <a:off x="1798189" y="4162569"/>
            <a:ext cx="1027329" cy="1033856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/>
              <p:nvPr/>
            </p:nvSpPr>
            <p:spPr>
              <a:xfrm>
                <a:off x="6518990" y="2122218"/>
                <a:ext cx="28884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b-NO" dirty="0">
                    <a:solidFill>
                      <a:schemeClr val="accent1"/>
                    </a:solidFill>
                  </a:rPr>
                  <a:t>-</a:t>
                </a:r>
                <a:r>
                  <a:rPr lang="nb-NO" dirty="0" err="1">
                    <a:solidFill>
                      <a:schemeClr val="accent1"/>
                    </a:solidFill>
                  </a:rPr>
                  <a:t>stencil</a:t>
                </a:r>
                <a:endParaRPr lang="nb-NO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90" y="2122218"/>
                <a:ext cx="288842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839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CTCS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266554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D695ED6-3E1C-432C-8F9A-1CFA0BB1BB6F}"/>
              </a:ext>
            </a:extLst>
          </p:cNvPr>
          <p:cNvCxnSpPr>
            <a:cxnSpLocks/>
          </p:cNvCxnSpPr>
          <p:nvPr/>
        </p:nvCxnSpPr>
        <p:spPr>
          <a:xfrm>
            <a:off x="5474633" y="1443062"/>
            <a:ext cx="33644" cy="438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B5C7467B-26D7-4454-9034-0B4AE2D632DB}"/>
              </a:ext>
            </a:extLst>
          </p:cNvPr>
          <p:cNvSpPr/>
          <p:nvPr/>
        </p:nvSpPr>
        <p:spPr>
          <a:xfrm>
            <a:off x="5388267" y="3245553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CB7928C-010A-4F44-B360-DE944B1386C2}"/>
              </a:ext>
            </a:extLst>
          </p:cNvPr>
          <p:cNvSpPr/>
          <p:nvPr/>
        </p:nvSpPr>
        <p:spPr>
          <a:xfrm>
            <a:off x="5406555" y="254266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D18F06-E0A6-4AFA-8CF1-934A89705528}"/>
              </a:ext>
            </a:extLst>
          </p:cNvPr>
          <p:cNvSpPr/>
          <p:nvPr/>
        </p:nvSpPr>
        <p:spPr>
          <a:xfrm>
            <a:off x="5406554" y="1841586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2193E52-7161-48C4-8386-35090FE83C6A}"/>
              </a:ext>
            </a:extLst>
          </p:cNvPr>
          <p:cNvSpPr/>
          <p:nvPr/>
        </p:nvSpPr>
        <p:spPr>
          <a:xfrm>
            <a:off x="5406554" y="394482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303EBEE-98BA-4967-994D-E1D08491C8A6}"/>
              </a:ext>
            </a:extLst>
          </p:cNvPr>
          <p:cNvSpPr/>
          <p:nvPr/>
        </p:nvSpPr>
        <p:spPr>
          <a:xfrm>
            <a:off x="5406554" y="464589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9BD83D1-F210-49E4-85F6-9D5DD82783B5}"/>
              </a:ext>
            </a:extLst>
          </p:cNvPr>
          <p:cNvSpPr/>
          <p:nvPr/>
        </p:nvSpPr>
        <p:spPr>
          <a:xfrm>
            <a:off x="1174479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455856B-2B75-4346-B638-24090CC77DE2}"/>
              </a:ext>
            </a:extLst>
          </p:cNvPr>
          <p:cNvSpPr/>
          <p:nvPr/>
        </p:nvSpPr>
        <p:spPr>
          <a:xfrm>
            <a:off x="5416202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5" name="Rounded Rectangle 120">
            <a:extLst>
              <a:ext uri="{FF2B5EF4-FFF2-40B4-BE49-F238E27FC236}">
                <a16:creationId xmlns:a16="http://schemas.microsoft.com/office/drawing/2014/main" id="{7F70B6B8-2BBC-4AFB-A6EC-353E7A8F7C22}"/>
              </a:ext>
            </a:extLst>
          </p:cNvPr>
          <p:cNvSpPr/>
          <p:nvPr/>
        </p:nvSpPr>
        <p:spPr>
          <a:xfrm>
            <a:off x="1809768" y="4162137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/>
              <p:nvPr/>
            </p:nvSpPr>
            <p:spPr>
              <a:xfrm>
                <a:off x="6518990" y="2122218"/>
                <a:ext cx="28884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b-NO" dirty="0">
                    <a:solidFill>
                      <a:schemeClr val="accent1"/>
                    </a:solidFill>
                  </a:rPr>
                  <a:t>-</a:t>
                </a:r>
                <a:r>
                  <a:rPr lang="nb-NO" dirty="0" err="1">
                    <a:solidFill>
                      <a:schemeClr val="accent1"/>
                    </a:solidFill>
                  </a:rPr>
                  <a:t>stencil</a:t>
                </a:r>
                <a:endParaRPr lang="nb-NO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nb-NO" dirty="0">
                    <a:solidFill>
                      <a:schemeClr val="accent2"/>
                    </a:solidFill>
                  </a:rPr>
                  <a:t>-</a:t>
                </a:r>
                <a:r>
                  <a:rPr lang="nb-NO" dirty="0" err="1">
                    <a:solidFill>
                      <a:schemeClr val="accent2"/>
                    </a:solidFill>
                  </a:rPr>
                  <a:t>stencil</a:t>
                </a:r>
                <a:endParaRPr lang="nb-NO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90" y="2122218"/>
                <a:ext cx="2888423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2">
            <a:extLst>
              <a:ext uri="{FF2B5EF4-FFF2-40B4-BE49-F238E27FC236}">
                <a16:creationId xmlns:a16="http://schemas.microsoft.com/office/drawing/2014/main" id="{9B314D3C-BB63-45C0-AEFA-5906BAFCC5CA}"/>
              </a:ext>
            </a:extLst>
          </p:cNvPr>
          <p:cNvGrpSpPr/>
          <p:nvPr/>
        </p:nvGrpSpPr>
        <p:grpSpPr>
          <a:xfrm rot="5400000">
            <a:off x="1109769" y="3815267"/>
            <a:ext cx="1731910" cy="1752862"/>
            <a:chOff x="2160640" y="2048770"/>
            <a:chExt cx="1731910" cy="1752862"/>
          </a:xfrm>
        </p:grpSpPr>
        <p:sp>
          <p:nvSpPr>
            <p:cNvPr id="147" name="Rounded Rectangle 136">
              <a:extLst>
                <a:ext uri="{FF2B5EF4-FFF2-40B4-BE49-F238E27FC236}">
                  <a16:creationId xmlns:a16="http://schemas.microsoft.com/office/drawing/2014/main" id="{67E06672-8977-4E6A-98A6-DF8DEF061863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8" name="Rounded Rectangle 138">
              <a:extLst>
                <a:ext uri="{FF2B5EF4-FFF2-40B4-BE49-F238E27FC236}">
                  <a16:creationId xmlns:a16="http://schemas.microsoft.com/office/drawing/2014/main" id="{F6F7D6D1-B081-4A72-8453-4877320E8430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8279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CTCS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266554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D695ED6-3E1C-432C-8F9A-1CFA0BB1BB6F}"/>
              </a:ext>
            </a:extLst>
          </p:cNvPr>
          <p:cNvCxnSpPr>
            <a:cxnSpLocks/>
          </p:cNvCxnSpPr>
          <p:nvPr/>
        </p:nvCxnSpPr>
        <p:spPr>
          <a:xfrm>
            <a:off x="5474633" y="1443062"/>
            <a:ext cx="33644" cy="438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B5C7467B-26D7-4454-9034-0B4AE2D632DB}"/>
              </a:ext>
            </a:extLst>
          </p:cNvPr>
          <p:cNvSpPr/>
          <p:nvPr/>
        </p:nvSpPr>
        <p:spPr>
          <a:xfrm>
            <a:off x="5388267" y="3245553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CB7928C-010A-4F44-B360-DE944B1386C2}"/>
              </a:ext>
            </a:extLst>
          </p:cNvPr>
          <p:cNvSpPr/>
          <p:nvPr/>
        </p:nvSpPr>
        <p:spPr>
          <a:xfrm>
            <a:off x="5406555" y="254266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D18F06-E0A6-4AFA-8CF1-934A89705528}"/>
              </a:ext>
            </a:extLst>
          </p:cNvPr>
          <p:cNvSpPr/>
          <p:nvPr/>
        </p:nvSpPr>
        <p:spPr>
          <a:xfrm>
            <a:off x="5406554" y="1841586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2193E52-7161-48C4-8386-35090FE83C6A}"/>
              </a:ext>
            </a:extLst>
          </p:cNvPr>
          <p:cNvSpPr/>
          <p:nvPr/>
        </p:nvSpPr>
        <p:spPr>
          <a:xfrm>
            <a:off x="5406554" y="394482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303EBEE-98BA-4967-994D-E1D08491C8A6}"/>
              </a:ext>
            </a:extLst>
          </p:cNvPr>
          <p:cNvSpPr/>
          <p:nvPr/>
        </p:nvSpPr>
        <p:spPr>
          <a:xfrm>
            <a:off x="5406554" y="464589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9BD83D1-F210-49E4-85F6-9D5DD82783B5}"/>
              </a:ext>
            </a:extLst>
          </p:cNvPr>
          <p:cNvSpPr/>
          <p:nvPr/>
        </p:nvSpPr>
        <p:spPr>
          <a:xfrm>
            <a:off x="1174479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455856B-2B75-4346-B638-24090CC77DE2}"/>
              </a:ext>
            </a:extLst>
          </p:cNvPr>
          <p:cNvSpPr/>
          <p:nvPr/>
        </p:nvSpPr>
        <p:spPr>
          <a:xfrm>
            <a:off x="5416202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5" name="Rounded Rectangle 120">
            <a:extLst>
              <a:ext uri="{FF2B5EF4-FFF2-40B4-BE49-F238E27FC236}">
                <a16:creationId xmlns:a16="http://schemas.microsoft.com/office/drawing/2014/main" id="{7F70B6B8-2BBC-4AFB-A6EC-353E7A8F7C22}"/>
              </a:ext>
            </a:extLst>
          </p:cNvPr>
          <p:cNvSpPr/>
          <p:nvPr/>
        </p:nvSpPr>
        <p:spPr>
          <a:xfrm>
            <a:off x="1809768" y="4162137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/>
              <p:nvPr/>
            </p:nvSpPr>
            <p:spPr>
              <a:xfrm>
                <a:off x="6518990" y="2122218"/>
                <a:ext cx="28884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b-NO" dirty="0">
                    <a:solidFill>
                      <a:schemeClr val="accent1"/>
                    </a:solidFill>
                  </a:rPr>
                  <a:t>-</a:t>
                </a:r>
                <a:r>
                  <a:rPr lang="nb-NO" dirty="0" err="1">
                    <a:solidFill>
                      <a:schemeClr val="accent1"/>
                    </a:solidFill>
                  </a:rPr>
                  <a:t>stencil</a:t>
                </a:r>
                <a:endParaRPr lang="nb-NO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nb-NO" dirty="0">
                    <a:solidFill>
                      <a:schemeClr val="accent2"/>
                    </a:solidFill>
                  </a:rPr>
                  <a:t>-</a:t>
                </a:r>
                <a:r>
                  <a:rPr lang="nb-NO" dirty="0" err="1">
                    <a:solidFill>
                      <a:schemeClr val="accent2"/>
                    </a:solidFill>
                  </a:rPr>
                  <a:t>stencil</a:t>
                </a:r>
                <a:endParaRPr lang="nb-NO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b-NO" dirty="0">
                    <a:solidFill>
                      <a:schemeClr val="accent6">
                        <a:lumMod val="75000"/>
                      </a:schemeClr>
                    </a:solidFill>
                  </a:rPr>
                  <a:t>-</a:t>
                </a:r>
                <a:r>
                  <a:rPr lang="nb-NO" dirty="0" err="1">
                    <a:solidFill>
                      <a:schemeClr val="accent6">
                        <a:lumMod val="75000"/>
                      </a:schemeClr>
                    </a:solidFill>
                  </a:rPr>
                  <a:t>stencil</a:t>
                </a:r>
                <a:endParaRPr lang="nb-NO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90" y="2122218"/>
                <a:ext cx="2888423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2">
            <a:extLst>
              <a:ext uri="{FF2B5EF4-FFF2-40B4-BE49-F238E27FC236}">
                <a16:creationId xmlns:a16="http://schemas.microsoft.com/office/drawing/2014/main" id="{9B314D3C-BB63-45C0-AEFA-5906BAFCC5CA}"/>
              </a:ext>
            </a:extLst>
          </p:cNvPr>
          <p:cNvGrpSpPr/>
          <p:nvPr/>
        </p:nvGrpSpPr>
        <p:grpSpPr>
          <a:xfrm rot="5400000">
            <a:off x="1109769" y="3815267"/>
            <a:ext cx="1731910" cy="1752862"/>
            <a:chOff x="2160640" y="2048770"/>
            <a:chExt cx="1731910" cy="1752862"/>
          </a:xfrm>
        </p:grpSpPr>
        <p:sp>
          <p:nvSpPr>
            <p:cNvPr id="147" name="Rounded Rectangle 136">
              <a:extLst>
                <a:ext uri="{FF2B5EF4-FFF2-40B4-BE49-F238E27FC236}">
                  <a16:creationId xmlns:a16="http://schemas.microsoft.com/office/drawing/2014/main" id="{67E06672-8977-4E6A-98A6-DF8DEF061863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8" name="Rounded Rectangle 138">
              <a:extLst>
                <a:ext uri="{FF2B5EF4-FFF2-40B4-BE49-F238E27FC236}">
                  <a16:creationId xmlns:a16="http://schemas.microsoft.com/office/drawing/2014/main" id="{F6F7D6D1-B081-4A72-8453-4877320E8430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2">
            <a:extLst>
              <a:ext uri="{FF2B5EF4-FFF2-40B4-BE49-F238E27FC236}">
                <a16:creationId xmlns:a16="http://schemas.microsoft.com/office/drawing/2014/main" id="{9179F117-C191-4C14-959F-42A852292CB3}"/>
              </a:ext>
            </a:extLst>
          </p:cNvPr>
          <p:cNvGrpSpPr/>
          <p:nvPr/>
        </p:nvGrpSpPr>
        <p:grpSpPr>
          <a:xfrm>
            <a:off x="1451511" y="4157497"/>
            <a:ext cx="1731910" cy="1752862"/>
            <a:chOff x="2160640" y="2048770"/>
            <a:chExt cx="1731910" cy="1752862"/>
          </a:xfrm>
        </p:grpSpPr>
        <p:sp>
          <p:nvSpPr>
            <p:cNvPr id="150" name="Rounded Rectangle 136">
              <a:extLst>
                <a:ext uri="{FF2B5EF4-FFF2-40B4-BE49-F238E27FC236}">
                  <a16:creationId xmlns:a16="http://schemas.microsoft.com/office/drawing/2014/main" id="{FA423F8F-BD51-4428-B838-FF00615A14C5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51" name="Rounded Rectangle 138">
              <a:extLst>
                <a:ext uri="{FF2B5EF4-FFF2-40B4-BE49-F238E27FC236}">
                  <a16:creationId xmlns:a16="http://schemas.microsoft.com/office/drawing/2014/main" id="{8B16DB68-F994-448C-AA62-D946139F7208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2837428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20">
            <a:extLst>
              <a:ext uri="{FF2B5EF4-FFF2-40B4-BE49-F238E27FC236}">
                <a16:creationId xmlns:a16="http://schemas.microsoft.com/office/drawing/2014/main" id="{4AA00127-7B64-4792-BBB2-A1503BE481D3}"/>
              </a:ext>
            </a:extLst>
          </p:cNvPr>
          <p:cNvSpPr/>
          <p:nvPr/>
        </p:nvSpPr>
        <p:spPr>
          <a:xfrm>
            <a:off x="1962572" y="2210348"/>
            <a:ext cx="2810572" cy="2830996"/>
          </a:xfrm>
          <a:prstGeom prst="roundRect">
            <a:avLst>
              <a:gd name="adj" fmla="val 0"/>
            </a:avLst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CTCS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266554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D695ED6-3E1C-432C-8F9A-1CFA0BB1BB6F}"/>
              </a:ext>
            </a:extLst>
          </p:cNvPr>
          <p:cNvCxnSpPr>
            <a:cxnSpLocks/>
          </p:cNvCxnSpPr>
          <p:nvPr/>
        </p:nvCxnSpPr>
        <p:spPr>
          <a:xfrm>
            <a:off x="5474633" y="1443062"/>
            <a:ext cx="33644" cy="438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B5C7467B-26D7-4454-9034-0B4AE2D632DB}"/>
              </a:ext>
            </a:extLst>
          </p:cNvPr>
          <p:cNvSpPr/>
          <p:nvPr/>
        </p:nvSpPr>
        <p:spPr>
          <a:xfrm>
            <a:off x="5388267" y="3245553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CB7928C-010A-4F44-B360-DE944B1386C2}"/>
              </a:ext>
            </a:extLst>
          </p:cNvPr>
          <p:cNvSpPr/>
          <p:nvPr/>
        </p:nvSpPr>
        <p:spPr>
          <a:xfrm>
            <a:off x="5406555" y="254266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D18F06-E0A6-4AFA-8CF1-934A89705528}"/>
              </a:ext>
            </a:extLst>
          </p:cNvPr>
          <p:cNvSpPr/>
          <p:nvPr/>
        </p:nvSpPr>
        <p:spPr>
          <a:xfrm>
            <a:off x="5406554" y="1841586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2193E52-7161-48C4-8386-35090FE83C6A}"/>
              </a:ext>
            </a:extLst>
          </p:cNvPr>
          <p:cNvSpPr/>
          <p:nvPr/>
        </p:nvSpPr>
        <p:spPr>
          <a:xfrm>
            <a:off x="5406554" y="394482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303EBEE-98BA-4967-994D-E1D08491C8A6}"/>
              </a:ext>
            </a:extLst>
          </p:cNvPr>
          <p:cNvSpPr/>
          <p:nvPr/>
        </p:nvSpPr>
        <p:spPr>
          <a:xfrm>
            <a:off x="5406554" y="464589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9BD83D1-F210-49E4-85F6-9D5DD82783B5}"/>
              </a:ext>
            </a:extLst>
          </p:cNvPr>
          <p:cNvSpPr/>
          <p:nvPr/>
        </p:nvSpPr>
        <p:spPr>
          <a:xfrm>
            <a:off x="1174479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455856B-2B75-4346-B638-24090CC77DE2}"/>
              </a:ext>
            </a:extLst>
          </p:cNvPr>
          <p:cNvSpPr/>
          <p:nvPr/>
        </p:nvSpPr>
        <p:spPr>
          <a:xfrm>
            <a:off x="5416202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5" name="Rounded Rectangle 120">
            <a:extLst>
              <a:ext uri="{FF2B5EF4-FFF2-40B4-BE49-F238E27FC236}">
                <a16:creationId xmlns:a16="http://schemas.microsoft.com/office/drawing/2014/main" id="{7F70B6B8-2BBC-4AFB-A6EC-353E7A8F7C22}"/>
              </a:ext>
            </a:extLst>
          </p:cNvPr>
          <p:cNvSpPr/>
          <p:nvPr/>
        </p:nvSpPr>
        <p:spPr>
          <a:xfrm>
            <a:off x="1809768" y="4162137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/>
              <p:nvPr/>
            </p:nvSpPr>
            <p:spPr>
              <a:xfrm>
                <a:off x="6518990" y="2122218"/>
                <a:ext cx="42640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b-NO" dirty="0">
                    <a:solidFill>
                      <a:schemeClr val="accent1"/>
                    </a:solidFill>
                  </a:rPr>
                  <a:t>-</a:t>
                </a:r>
                <a:r>
                  <a:rPr lang="nb-NO" dirty="0" err="1">
                    <a:solidFill>
                      <a:schemeClr val="accent1"/>
                    </a:solidFill>
                  </a:rPr>
                  <a:t>stencil</a:t>
                </a:r>
                <a:endParaRPr lang="nb-NO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nb-NO" dirty="0">
                    <a:solidFill>
                      <a:schemeClr val="accent2"/>
                    </a:solidFill>
                  </a:rPr>
                  <a:t>-</a:t>
                </a:r>
                <a:r>
                  <a:rPr lang="nb-NO" dirty="0" err="1">
                    <a:solidFill>
                      <a:schemeClr val="accent2"/>
                    </a:solidFill>
                  </a:rPr>
                  <a:t>stencil</a:t>
                </a:r>
                <a:endParaRPr lang="nb-NO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b-NO" dirty="0">
                    <a:solidFill>
                      <a:schemeClr val="accent6">
                        <a:lumMod val="75000"/>
                      </a:schemeClr>
                    </a:solidFill>
                  </a:rPr>
                  <a:t>-</a:t>
                </a:r>
                <a:r>
                  <a:rPr lang="nb-NO" dirty="0" err="1">
                    <a:solidFill>
                      <a:schemeClr val="accent6">
                        <a:lumMod val="75000"/>
                      </a:schemeClr>
                    </a:solidFill>
                  </a:rPr>
                  <a:t>stencil</a:t>
                </a:r>
                <a:endParaRPr lang="nb-N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nb-N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nb-NO" dirty="0" err="1"/>
                  <a:t>Ghost</a:t>
                </a:r>
                <a:r>
                  <a:rPr lang="nb-NO" dirty="0"/>
                  <a:t> </a:t>
                </a:r>
                <a:r>
                  <a:rPr lang="nb-NO" dirty="0" err="1"/>
                  <a:t>cells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global </a:t>
                </a:r>
                <a:r>
                  <a:rPr lang="nb-NO" dirty="0" err="1"/>
                  <a:t>computational</a:t>
                </a:r>
                <a:r>
                  <a:rPr lang="nb-NO" dirty="0"/>
                  <a:t> </a:t>
                </a:r>
                <a:r>
                  <a:rPr lang="nb-NO" dirty="0" err="1"/>
                  <a:t>domain</a:t>
                </a:r>
                <a:r>
                  <a:rPr lang="nb-NO" dirty="0"/>
                  <a:t> is </a:t>
                </a:r>
                <a:r>
                  <a:rPr lang="nb-NO" dirty="0" err="1"/>
                  <a:t>the</a:t>
                </a:r>
                <a:r>
                  <a:rPr lang="nb-NO" dirty="0"/>
                  <a:t> same as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local</a:t>
                </a:r>
                <a:r>
                  <a:rPr lang="nb-NO" dirty="0"/>
                  <a:t> </a:t>
                </a:r>
                <a:r>
                  <a:rPr lang="nb-NO" dirty="0" err="1"/>
                  <a:t>block</a:t>
                </a:r>
                <a:r>
                  <a:rPr lang="nb-NO" dirty="0"/>
                  <a:t> </a:t>
                </a:r>
                <a:r>
                  <a:rPr lang="nb-NO" dirty="0" err="1"/>
                  <a:t>domain</a:t>
                </a:r>
                <a:endParaRPr lang="nb-NO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90" y="2122218"/>
                <a:ext cx="4264036" cy="2031325"/>
              </a:xfrm>
              <a:prstGeom prst="rect">
                <a:avLst/>
              </a:prstGeom>
              <a:blipFill>
                <a:blip r:embed="rId3"/>
                <a:stretch>
                  <a:fillRect l="-1143" t="-1502" b="-390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2">
            <a:extLst>
              <a:ext uri="{FF2B5EF4-FFF2-40B4-BE49-F238E27FC236}">
                <a16:creationId xmlns:a16="http://schemas.microsoft.com/office/drawing/2014/main" id="{9B314D3C-BB63-45C0-AEFA-5906BAFCC5CA}"/>
              </a:ext>
            </a:extLst>
          </p:cNvPr>
          <p:cNvGrpSpPr/>
          <p:nvPr/>
        </p:nvGrpSpPr>
        <p:grpSpPr>
          <a:xfrm rot="5400000">
            <a:off x="1109769" y="3815267"/>
            <a:ext cx="1731910" cy="1752862"/>
            <a:chOff x="2160640" y="2048770"/>
            <a:chExt cx="1731910" cy="1752862"/>
          </a:xfrm>
        </p:grpSpPr>
        <p:sp>
          <p:nvSpPr>
            <p:cNvPr id="147" name="Rounded Rectangle 136">
              <a:extLst>
                <a:ext uri="{FF2B5EF4-FFF2-40B4-BE49-F238E27FC236}">
                  <a16:creationId xmlns:a16="http://schemas.microsoft.com/office/drawing/2014/main" id="{67E06672-8977-4E6A-98A6-DF8DEF061863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8" name="Rounded Rectangle 138">
              <a:extLst>
                <a:ext uri="{FF2B5EF4-FFF2-40B4-BE49-F238E27FC236}">
                  <a16:creationId xmlns:a16="http://schemas.microsoft.com/office/drawing/2014/main" id="{F6F7D6D1-B081-4A72-8453-4877320E8430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2">
            <a:extLst>
              <a:ext uri="{FF2B5EF4-FFF2-40B4-BE49-F238E27FC236}">
                <a16:creationId xmlns:a16="http://schemas.microsoft.com/office/drawing/2014/main" id="{9179F117-C191-4C14-959F-42A852292CB3}"/>
              </a:ext>
            </a:extLst>
          </p:cNvPr>
          <p:cNvGrpSpPr/>
          <p:nvPr/>
        </p:nvGrpSpPr>
        <p:grpSpPr>
          <a:xfrm>
            <a:off x="1451511" y="4157497"/>
            <a:ext cx="1731910" cy="1752862"/>
            <a:chOff x="2160640" y="2048770"/>
            <a:chExt cx="1731910" cy="1752862"/>
          </a:xfrm>
        </p:grpSpPr>
        <p:sp>
          <p:nvSpPr>
            <p:cNvPr id="150" name="Rounded Rectangle 136">
              <a:extLst>
                <a:ext uri="{FF2B5EF4-FFF2-40B4-BE49-F238E27FC236}">
                  <a16:creationId xmlns:a16="http://schemas.microsoft.com/office/drawing/2014/main" id="{FA423F8F-BD51-4428-B838-FF00615A14C5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51" name="Rounded Rectangle 138">
              <a:extLst>
                <a:ext uri="{FF2B5EF4-FFF2-40B4-BE49-F238E27FC236}">
                  <a16:creationId xmlns:a16="http://schemas.microsoft.com/office/drawing/2014/main" id="{8B16DB68-F994-448C-AA62-D946139F7208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53" name="Rounded Rectangle 120">
            <a:extLst>
              <a:ext uri="{FF2B5EF4-FFF2-40B4-BE49-F238E27FC236}">
                <a16:creationId xmlns:a16="http://schemas.microsoft.com/office/drawing/2014/main" id="{1F134D9F-A80B-4775-B3F0-B1EA11B4C96E}"/>
              </a:ext>
            </a:extLst>
          </p:cNvPr>
          <p:cNvSpPr/>
          <p:nvPr/>
        </p:nvSpPr>
        <p:spPr>
          <a:xfrm>
            <a:off x="3912204" y="4174207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20">
            <a:extLst>
              <a:ext uri="{FF2B5EF4-FFF2-40B4-BE49-F238E27FC236}">
                <a16:creationId xmlns:a16="http://schemas.microsoft.com/office/drawing/2014/main" id="{DC526A54-06D4-41B8-B1ED-1F427C5A0D64}"/>
              </a:ext>
            </a:extLst>
          </p:cNvPr>
          <p:cNvSpPr/>
          <p:nvPr/>
        </p:nvSpPr>
        <p:spPr>
          <a:xfrm>
            <a:off x="3903248" y="206423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5" name="Rounded Rectangle 120">
            <a:extLst>
              <a:ext uri="{FF2B5EF4-FFF2-40B4-BE49-F238E27FC236}">
                <a16:creationId xmlns:a16="http://schemas.microsoft.com/office/drawing/2014/main" id="{C9D2B304-8C89-457D-B12F-59C80877EF98}"/>
              </a:ext>
            </a:extLst>
          </p:cNvPr>
          <p:cNvSpPr/>
          <p:nvPr/>
        </p:nvSpPr>
        <p:spPr>
          <a:xfrm>
            <a:off x="1794294" y="2055218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56" name="Group 2">
            <a:extLst>
              <a:ext uri="{FF2B5EF4-FFF2-40B4-BE49-F238E27FC236}">
                <a16:creationId xmlns:a16="http://schemas.microsoft.com/office/drawing/2014/main" id="{CCB936AA-811E-479C-80A0-4444EC9C4FBA}"/>
              </a:ext>
            </a:extLst>
          </p:cNvPr>
          <p:cNvGrpSpPr/>
          <p:nvPr/>
        </p:nvGrpSpPr>
        <p:grpSpPr>
          <a:xfrm>
            <a:off x="3554050" y="4181686"/>
            <a:ext cx="1731910" cy="1752862"/>
            <a:chOff x="2160640" y="2048770"/>
            <a:chExt cx="1731910" cy="1752862"/>
          </a:xfrm>
        </p:grpSpPr>
        <p:sp>
          <p:nvSpPr>
            <p:cNvPr id="157" name="Rounded Rectangle 136">
              <a:extLst>
                <a:ext uri="{FF2B5EF4-FFF2-40B4-BE49-F238E27FC236}">
                  <a16:creationId xmlns:a16="http://schemas.microsoft.com/office/drawing/2014/main" id="{FED09B96-52AD-43CD-B219-36E21DE1C6C9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60" name="Rounded Rectangle 138">
              <a:extLst>
                <a:ext uri="{FF2B5EF4-FFF2-40B4-BE49-F238E27FC236}">
                  <a16:creationId xmlns:a16="http://schemas.microsoft.com/office/drawing/2014/main" id="{1AA9BA6E-ECE6-43C4-80C3-C9EB64565F15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64" name="Group 2">
            <a:extLst>
              <a:ext uri="{FF2B5EF4-FFF2-40B4-BE49-F238E27FC236}">
                <a16:creationId xmlns:a16="http://schemas.microsoft.com/office/drawing/2014/main" id="{32839BF5-C803-4BAB-9F59-F087E71899A8}"/>
              </a:ext>
            </a:extLst>
          </p:cNvPr>
          <p:cNvGrpSpPr/>
          <p:nvPr/>
        </p:nvGrpSpPr>
        <p:grpSpPr>
          <a:xfrm>
            <a:off x="3546591" y="1324803"/>
            <a:ext cx="1731910" cy="1752862"/>
            <a:chOff x="2160640" y="2048770"/>
            <a:chExt cx="1731910" cy="1752862"/>
          </a:xfrm>
        </p:grpSpPr>
        <p:sp>
          <p:nvSpPr>
            <p:cNvPr id="165" name="Rounded Rectangle 136">
              <a:extLst>
                <a:ext uri="{FF2B5EF4-FFF2-40B4-BE49-F238E27FC236}">
                  <a16:creationId xmlns:a16="http://schemas.microsoft.com/office/drawing/2014/main" id="{0476E488-63BD-4A3E-94BF-8162EA0AD8B0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66" name="Rounded Rectangle 138">
              <a:extLst>
                <a:ext uri="{FF2B5EF4-FFF2-40B4-BE49-F238E27FC236}">
                  <a16:creationId xmlns:a16="http://schemas.microsoft.com/office/drawing/2014/main" id="{E16A7695-8361-48F5-AF13-C234070D4FC8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67" name="Group 2">
            <a:extLst>
              <a:ext uri="{FF2B5EF4-FFF2-40B4-BE49-F238E27FC236}">
                <a16:creationId xmlns:a16="http://schemas.microsoft.com/office/drawing/2014/main" id="{A9DCC3FE-E855-4DC3-8F6C-49DAAA53C9CB}"/>
              </a:ext>
            </a:extLst>
          </p:cNvPr>
          <p:cNvGrpSpPr/>
          <p:nvPr/>
        </p:nvGrpSpPr>
        <p:grpSpPr>
          <a:xfrm>
            <a:off x="1446307" y="1352316"/>
            <a:ext cx="1731910" cy="1752862"/>
            <a:chOff x="2160640" y="2048770"/>
            <a:chExt cx="1731910" cy="1752862"/>
          </a:xfrm>
        </p:grpSpPr>
        <p:sp>
          <p:nvSpPr>
            <p:cNvPr id="168" name="Rounded Rectangle 136">
              <a:extLst>
                <a:ext uri="{FF2B5EF4-FFF2-40B4-BE49-F238E27FC236}">
                  <a16:creationId xmlns:a16="http://schemas.microsoft.com/office/drawing/2014/main" id="{E7E4B812-B09A-4610-A080-34FF4F35946B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69" name="Rounded Rectangle 138">
              <a:extLst>
                <a:ext uri="{FF2B5EF4-FFF2-40B4-BE49-F238E27FC236}">
                  <a16:creationId xmlns:a16="http://schemas.microsoft.com/office/drawing/2014/main" id="{2EC24719-7185-4DEA-8D44-D9B0ECB9A568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70" name="Group 2">
            <a:extLst>
              <a:ext uri="{FF2B5EF4-FFF2-40B4-BE49-F238E27FC236}">
                <a16:creationId xmlns:a16="http://schemas.microsoft.com/office/drawing/2014/main" id="{68F172C9-CB44-4D8B-9591-E16620D8C190}"/>
              </a:ext>
            </a:extLst>
          </p:cNvPr>
          <p:cNvGrpSpPr/>
          <p:nvPr/>
        </p:nvGrpSpPr>
        <p:grpSpPr>
          <a:xfrm rot="5400000">
            <a:off x="1091268" y="1723805"/>
            <a:ext cx="1731910" cy="1752862"/>
            <a:chOff x="2160640" y="2048770"/>
            <a:chExt cx="1731910" cy="1752862"/>
          </a:xfrm>
        </p:grpSpPr>
        <p:sp>
          <p:nvSpPr>
            <p:cNvPr id="206" name="Rounded Rectangle 136">
              <a:extLst>
                <a:ext uri="{FF2B5EF4-FFF2-40B4-BE49-F238E27FC236}">
                  <a16:creationId xmlns:a16="http://schemas.microsoft.com/office/drawing/2014/main" id="{B13FFAD8-B98B-4CC0-8305-B848173364E0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207" name="Rounded Rectangle 138">
              <a:extLst>
                <a:ext uri="{FF2B5EF4-FFF2-40B4-BE49-F238E27FC236}">
                  <a16:creationId xmlns:a16="http://schemas.microsoft.com/office/drawing/2014/main" id="{E443414F-CB0F-48D3-A84C-808E97AB359C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8" name="Group 2">
            <a:extLst>
              <a:ext uri="{FF2B5EF4-FFF2-40B4-BE49-F238E27FC236}">
                <a16:creationId xmlns:a16="http://schemas.microsoft.com/office/drawing/2014/main" id="{54FC21F7-E748-44A3-91FD-35F5177590B0}"/>
              </a:ext>
            </a:extLst>
          </p:cNvPr>
          <p:cNvGrpSpPr/>
          <p:nvPr/>
        </p:nvGrpSpPr>
        <p:grpSpPr>
          <a:xfrm rot="5400000">
            <a:off x="3912249" y="1707864"/>
            <a:ext cx="1731910" cy="1752862"/>
            <a:chOff x="2160640" y="2048770"/>
            <a:chExt cx="1731910" cy="1752862"/>
          </a:xfrm>
        </p:grpSpPr>
        <p:sp>
          <p:nvSpPr>
            <p:cNvPr id="209" name="Rounded Rectangle 136">
              <a:extLst>
                <a:ext uri="{FF2B5EF4-FFF2-40B4-BE49-F238E27FC236}">
                  <a16:creationId xmlns:a16="http://schemas.microsoft.com/office/drawing/2014/main" id="{FA43193C-AC3D-4331-B813-9E617BA52435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210" name="Rounded Rectangle 138">
              <a:extLst>
                <a:ext uri="{FF2B5EF4-FFF2-40B4-BE49-F238E27FC236}">
                  <a16:creationId xmlns:a16="http://schemas.microsoft.com/office/drawing/2014/main" id="{BAFADF64-F6C2-4C1A-8F4B-E22B374B7289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1" name="Group 2">
            <a:extLst>
              <a:ext uri="{FF2B5EF4-FFF2-40B4-BE49-F238E27FC236}">
                <a16:creationId xmlns:a16="http://schemas.microsoft.com/office/drawing/2014/main" id="{872CA0D7-AA4C-401A-81E2-BB6B1734BD3D}"/>
              </a:ext>
            </a:extLst>
          </p:cNvPr>
          <p:cNvGrpSpPr/>
          <p:nvPr/>
        </p:nvGrpSpPr>
        <p:grpSpPr>
          <a:xfrm rot="5400000">
            <a:off x="3924982" y="3829927"/>
            <a:ext cx="1731910" cy="1752862"/>
            <a:chOff x="2160640" y="2048770"/>
            <a:chExt cx="1731910" cy="1752862"/>
          </a:xfrm>
        </p:grpSpPr>
        <p:sp>
          <p:nvSpPr>
            <p:cNvPr id="212" name="Rounded Rectangle 136">
              <a:extLst>
                <a:ext uri="{FF2B5EF4-FFF2-40B4-BE49-F238E27FC236}">
                  <a16:creationId xmlns:a16="http://schemas.microsoft.com/office/drawing/2014/main" id="{0B55C02B-4461-4DC2-8050-751CADF3E94A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213" name="Rounded Rectangle 138">
              <a:extLst>
                <a:ext uri="{FF2B5EF4-FFF2-40B4-BE49-F238E27FC236}">
                  <a16:creationId xmlns:a16="http://schemas.microsoft.com/office/drawing/2014/main" id="{785A9381-D567-4865-BD1A-715F3597FFF3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2EC1232-C010-43C3-AF38-8A3C51B730EF}"/>
              </a:ext>
            </a:extLst>
          </p:cNvPr>
          <p:cNvGrpSpPr/>
          <p:nvPr/>
        </p:nvGrpSpPr>
        <p:grpSpPr>
          <a:xfrm>
            <a:off x="1139575" y="5921590"/>
            <a:ext cx="3120392" cy="307812"/>
            <a:chOff x="1476479" y="5218365"/>
            <a:chExt cx="3120392" cy="307812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D873D7D-2DDE-4D2C-84F7-978D32D11D5A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E951D35-186F-4463-88BA-A4AD971126FE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FBADE1-E5F9-41E8-ACC4-6EFCE8831BC3}"/>
                </a:ext>
              </a:extLst>
            </p:cNvPr>
            <p:cNvSpPr txBox="1"/>
            <p:nvPr/>
          </p:nvSpPr>
          <p:spPr>
            <a:xfrm>
              <a:off x="3559875" y="5218365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C15CCA7-04AF-48A5-84E6-EDF8F8103640}"/>
                </a:ext>
              </a:extLst>
            </p:cNvPr>
            <p:cNvSpPr txBox="1"/>
            <p:nvPr/>
          </p:nvSpPr>
          <p:spPr>
            <a:xfrm>
              <a:off x="4240747" y="5218365"/>
              <a:ext cx="356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endParaRPr lang="nb-NO" sz="14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F7A8581-1354-4589-945A-8433640A0E75}"/>
                </a:ext>
              </a:extLst>
            </p:cNvPr>
            <p:cNvSpPr txBox="1"/>
            <p:nvPr/>
          </p:nvSpPr>
          <p:spPr>
            <a:xfrm>
              <a:off x="2884792" y="5218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9C552D51-52E2-4D9C-A34F-12E483681447}"/>
              </a:ext>
            </a:extLst>
          </p:cNvPr>
          <p:cNvSpPr txBox="1"/>
          <p:nvPr/>
        </p:nvSpPr>
        <p:spPr>
          <a:xfrm>
            <a:off x="4449780" y="5918110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nx</a:t>
            </a:r>
            <a:r>
              <a:rPr lang="nb-NO" sz="1400" dirty="0"/>
              <a:t> + 1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6F0E883-CCA4-479A-A8B4-E9AF7BFDD4A6}"/>
              </a:ext>
            </a:extLst>
          </p:cNvPr>
          <p:cNvGrpSpPr/>
          <p:nvPr/>
        </p:nvGrpSpPr>
        <p:grpSpPr>
          <a:xfrm>
            <a:off x="1450636" y="6160213"/>
            <a:ext cx="3120392" cy="307812"/>
            <a:chOff x="1476479" y="5218365"/>
            <a:chExt cx="3120392" cy="307812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B2D9BFE-753A-4AEA-93B2-0595495D9632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F59A2E8-BB62-48CC-B35B-BF48E0F42990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86013AF-4FB6-460B-A6DB-9467DE65240A}"/>
                </a:ext>
              </a:extLst>
            </p:cNvPr>
            <p:cNvSpPr txBox="1"/>
            <p:nvPr/>
          </p:nvSpPr>
          <p:spPr>
            <a:xfrm>
              <a:off x="3559875" y="5218365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C0C7221-3DCC-41C5-9269-F3304CF3400D}"/>
                </a:ext>
              </a:extLst>
            </p:cNvPr>
            <p:cNvSpPr txBox="1"/>
            <p:nvPr/>
          </p:nvSpPr>
          <p:spPr>
            <a:xfrm>
              <a:off x="4240747" y="5218365"/>
              <a:ext cx="356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endParaRPr lang="nb-NO" sz="14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55825F2-1625-46E0-B7DF-4EE174AF7973}"/>
                </a:ext>
              </a:extLst>
            </p:cNvPr>
            <p:cNvSpPr txBox="1"/>
            <p:nvPr/>
          </p:nvSpPr>
          <p:spPr>
            <a:xfrm>
              <a:off x="2884792" y="5218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4E543F73-F734-4FBF-AF2B-82C836C20574}"/>
              </a:ext>
            </a:extLst>
          </p:cNvPr>
          <p:cNvSpPr txBox="1"/>
          <p:nvPr/>
        </p:nvSpPr>
        <p:spPr>
          <a:xfrm>
            <a:off x="4806400" y="6171984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nx</a:t>
            </a:r>
            <a:r>
              <a:rPr lang="nb-NO" sz="1400" dirty="0"/>
              <a:t> + 1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DAA8D43-A329-413A-A987-D4CA188357F9}"/>
              </a:ext>
            </a:extLst>
          </p:cNvPr>
          <p:cNvSpPr txBox="1"/>
          <p:nvPr/>
        </p:nvSpPr>
        <p:spPr>
          <a:xfrm>
            <a:off x="5181011" y="5923112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nx</a:t>
            </a:r>
            <a:r>
              <a:rPr lang="nb-NO" sz="1400" dirty="0"/>
              <a:t> + 2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5626A37-608C-49B7-94E9-7CA97A5467C2}"/>
              </a:ext>
            </a:extLst>
          </p:cNvPr>
          <p:cNvCxnSpPr>
            <a:cxnSpLocks/>
          </p:cNvCxnSpPr>
          <p:nvPr/>
        </p:nvCxnSpPr>
        <p:spPr>
          <a:xfrm>
            <a:off x="1266554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CA05FDB-BA44-4C06-9A32-FAAE8500C055}"/>
              </a:ext>
            </a:extLst>
          </p:cNvPr>
          <p:cNvGrpSpPr/>
          <p:nvPr/>
        </p:nvGrpSpPr>
        <p:grpSpPr>
          <a:xfrm>
            <a:off x="743003" y="2481543"/>
            <a:ext cx="357663" cy="3116338"/>
            <a:chOff x="846641" y="1638353"/>
            <a:chExt cx="357663" cy="3116338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4C4FABA-05B9-48A1-BBFA-4205947A4B34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8A75E1B-D9F6-4534-9034-53C4D36754EB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41BA6DE-B2E9-4482-B36C-27E83371B303}"/>
                </a:ext>
              </a:extLst>
            </p:cNvPr>
            <p:cNvSpPr txBox="1"/>
            <p:nvPr/>
          </p:nvSpPr>
          <p:spPr>
            <a:xfrm>
              <a:off x="846641" y="1638353"/>
              <a:ext cx="357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ny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50F10241-7940-4CDC-8B39-B7D9E173D998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47B7888-6BCF-401C-BECB-04C297438CDE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A5B24708-CDCE-4713-B607-EA8FE569D039}"/>
              </a:ext>
            </a:extLst>
          </p:cNvPr>
          <p:cNvSpPr txBox="1"/>
          <p:nvPr/>
        </p:nvSpPr>
        <p:spPr>
          <a:xfrm>
            <a:off x="624774" y="1738686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+ 1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80E5177-C444-4D0C-BC41-1259C83A1725}"/>
              </a:ext>
            </a:extLst>
          </p:cNvPr>
          <p:cNvGrpSpPr/>
          <p:nvPr/>
        </p:nvGrpSpPr>
        <p:grpSpPr>
          <a:xfrm>
            <a:off x="401768" y="2849248"/>
            <a:ext cx="357663" cy="3116338"/>
            <a:chOff x="846641" y="1638353"/>
            <a:chExt cx="357663" cy="311633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62F87209-9BF2-4536-9BD7-B428E48A11E7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3CA44EF-A2D1-4F0F-BE12-C5450526EBC1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C99577A-D346-4DB6-BEFF-A597B2230D37}"/>
                </a:ext>
              </a:extLst>
            </p:cNvPr>
            <p:cNvSpPr txBox="1"/>
            <p:nvPr/>
          </p:nvSpPr>
          <p:spPr>
            <a:xfrm>
              <a:off x="846641" y="1638353"/>
              <a:ext cx="357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ny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D1F06B4A-82AA-4597-92F3-8CC95CCEAE3C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C221FC-8A21-4FD6-B453-0FF867BC9F14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7216D97B-12D2-491D-9808-DAE79333D36B}"/>
              </a:ext>
            </a:extLst>
          </p:cNvPr>
          <p:cNvSpPr txBox="1"/>
          <p:nvPr/>
        </p:nvSpPr>
        <p:spPr>
          <a:xfrm>
            <a:off x="283539" y="2106391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A413234-FB11-4143-9CCE-2B071F744C49}"/>
              </a:ext>
            </a:extLst>
          </p:cNvPr>
          <p:cNvSpPr txBox="1"/>
          <p:nvPr/>
        </p:nvSpPr>
        <p:spPr>
          <a:xfrm>
            <a:off x="286815" y="1406663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+ 2</a:t>
            </a:r>
          </a:p>
        </p:txBody>
      </p:sp>
    </p:spTree>
    <p:extLst>
      <p:ext uri="{BB962C8B-B14F-4D97-AF65-F5344CB8AC3E}">
        <p14:creationId xmlns:p14="http://schemas.microsoft.com/office/powerpoint/2010/main" val="42918085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20">
            <a:extLst>
              <a:ext uri="{FF2B5EF4-FFF2-40B4-BE49-F238E27FC236}">
                <a16:creationId xmlns:a16="http://schemas.microsoft.com/office/drawing/2014/main" id="{4AA00127-7B64-4792-BBB2-A1503BE481D3}"/>
              </a:ext>
            </a:extLst>
          </p:cNvPr>
          <p:cNvSpPr/>
          <p:nvPr/>
        </p:nvSpPr>
        <p:spPr>
          <a:xfrm>
            <a:off x="1962572" y="2210348"/>
            <a:ext cx="2810572" cy="2830996"/>
          </a:xfrm>
          <a:prstGeom prst="roundRect">
            <a:avLst>
              <a:gd name="adj" fmla="val 0"/>
            </a:avLst>
          </a:prstGeom>
          <a:noFill/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One-</a:t>
            </a:r>
            <a:r>
              <a:rPr lang="nb-NO" dirty="0" err="1"/>
              <a:t>kernel</a:t>
            </a:r>
            <a:r>
              <a:rPr lang="nb-NO" dirty="0"/>
              <a:t> CTCS</a:t>
            </a: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1172116" y="1532913"/>
            <a:ext cx="4519557" cy="28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cxnSpLocks/>
          </p:cNvCxnSpPr>
          <p:nvPr/>
        </p:nvCxnSpPr>
        <p:spPr>
          <a:xfrm>
            <a:off x="1169289" y="2233991"/>
            <a:ext cx="45037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1172116" y="2935069"/>
            <a:ext cx="4472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1169289" y="3636147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1169289" y="4337225"/>
            <a:ext cx="4475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169289" y="5038303"/>
            <a:ext cx="4382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4773144" y="1427537"/>
            <a:ext cx="5191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070866" y="1424711"/>
            <a:ext cx="9288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3369788" y="1427537"/>
            <a:ext cx="0" cy="4378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668710" y="1424711"/>
            <a:ext cx="7677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967632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1266554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927175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7" name="Oval 16"/>
          <p:cNvSpPr/>
          <p:nvPr/>
        </p:nvSpPr>
        <p:spPr>
          <a:xfrm>
            <a:off x="3628253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" name="Oval 17"/>
          <p:cNvSpPr/>
          <p:nvPr/>
        </p:nvSpPr>
        <p:spPr>
          <a:xfrm>
            <a:off x="4329331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Oval 18"/>
          <p:cNvSpPr/>
          <p:nvPr/>
        </p:nvSpPr>
        <p:spPr>
          <a:xfrm>
            <a:off x="2226097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" name="Oval 19"/>
          <p:cNvSpPr/>
          <p:nvPr/>
        </p:nvSpPr>
        <p:spPr>
          <a:xfrm>
            <a:off x="1525019" y="31944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Oval 20"/>
          <p:cNvSpPr/>
          <p:nvPr/>
        </p:nvSpPr>
        <p:spPr>
          <a:xfrm>
            <a:off x="2927175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" name="Oval 21"/>
          <p:cNvSpPr/>
          <p:nvPr/>
        </p:nvSpPr>
        <p:spPr>
          <a:xfrm>
            <a:off x="3628253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Oval 22"/>
          <p:cNvSpPr/>
          <p:nvPr/>
        </p:nvSpPr>
        <p:spPr>
          <a:xfrm>
            <a:off x="4329331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Oval 23"/>
          <p:cNvSpPr/>
          <p:nvPr/>
        </p:nvSpPr>
        <p:spPr>
          <a:xfrm>
            <a:off x="2226097" y="2491550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Oval 24"/>
          <p:cNvSpPr/>
          <p:nvPr/>
        </p:nvSpPr>
        <p:spPr>
          <a:xfrm>
            <a:off x="1525019" y="249155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Oval 25"/>
          <p:cNvSpPr/>
          <p:nvPr/>
        </p:nvSpPr>
        <p:spPr>
          <a:xfrm>
            <a:off x="2927174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7" name="Oval 26"/>
          <p:cNvSpPr/>
          <p:nvPr/>
        </p:nvSpPr>
        <p:spPr>
          <a:xfrm>
            <a:off x="362825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9" name="Oval 28"/>
          <p:cNvSpPr/>
          <p:nvPr/>
        </p:nvSpPr>
        <p:spPr>
          <a:xfrm>
            <a:off x="2226096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0" name="Oval 29"/>
          <p:cNvSpPr/>
          <p:nvPr/>
        </p:nvSpPr>
        <p:spPr>
          <a:xfrm>
            <a:off x="1525018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1" name="Oval 30"/>
          <p:cNvSpPr/>
          <p:nvPr/>
        </p:nvSpPr>
        <p:spPr>
          <a:xfrm>
            <a:off x="2927174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Oval 31"/>
          <p:cNvSpPr/>
          <p:nvPr/>
        </p:nvSpPr>
        <p:spPr>
          <a:xfrm>
            <a:off x="3628252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3" name="Oval 32"/>
          <p:cNvSpPr/>
          <p:nvPr/>
        </p:nvSpPr>
        <p:spPr>
          <a:xfrm>
            <a:off x="4329330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4" name="Oval 33"/>
          <p:cNvSpPr/>
          <p:nvPr/>
        </p:nvSpPr>
        <p:spPr>
          <a:xfrm>
            <a:off x="2226096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5" name="Oval 34"/>
          <p:cNvSpPr/>
          <p:nvPr/>
        </p:nvSpPr>
        <p:spPr>
          <a:xfrm>
            <a:off x="1525018" y="3893706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6" name="Oval 35"/>
          <p:cNvSpPr/>
          <p:nvPr/>
        </p:nvSpPr>
        <p:spPr>
          <a:xfrm>
            <a:off x="2927174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7" name="Oval 36"/>
          <p:cNvSpPr/>
          <p:nvPr/>
        </p:nvSpPr>
        <p:spPr>
          <a:xfrm>
            <a:off x="3628252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8" name="Oval 37"/>
          <p:cNvSpPr/>
          <p:nvPr/>
        </p:nvSpPr>
        <p:spPr>
          <a:xfrm>
            <a:off x="4329330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9" name="Oval 38"/>
          <p:cNvSpPr/>
          <p:nvPr/>
        </p:nvSpPr>
        <p:spPr>
          <a:xfrm>
            <a:off x="2226096" y="4594783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0" name="Oval 39"/>
          <p:cNvSpPr/>
          <p:nvPr/>
        </p:nvSpPr>
        <p:spPr>
          <a:xfrm>
            <a:off x="1525018" y="459478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2" name="Oval 41"/>
          <p:cNvSpPr/>
          <p:nvPr/>
        </p:nvSpPr>
        <p:spPr>
          <a:xfrm>
            <a:off x="298411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3" name="Oval 42"/>
          <p:cNvSpPr/>
          <p:nvPr/>
        </p:nvSpPr>
        <p:spPr>
          <a:xfrm>
            <a:off x="3685191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4" name="Oval 43"/>
          <p:cNvSpPr/>
          <p:nvPr/>
        </p:nvSpPr>
        <p:spPr>
          <a:xfrm>
            <a:off x="4386269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5" name="Oval 44"/>
          <p:cNvSpPr/>
          <p:nvPr/>
        </p:nvSpPr>
        <p:spPr>
          <a:xfrm>
            <a:off x="2283035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6" name="Oval 45"/>
          <p:cNvSpPr/>
          <p:nvPr/>
        </p:nvSpPr>
        <p:spPr>
          <a:xfrm>
            <a:off x="1581957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7" name="Oval 46"/>
          <p:cNvSpPr/>
          <p:nvPr/>
        </p:nvSpPr>
        <p:spPr>
          <a:xfrm>
            <a:off x="298411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8" name="Oval 47"/>
          <p:cNvSpPr/>
          <p:nvPr/>
        </p:nvSpPr>
        <p:spPr>
          <a:xfrm>
            <a:off x="3685191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9" name="Oval 48"/>
          <p:cNvSpPr/>
          <p:nvPr/>
        </p:nvSpPr>
        <p:spPr>
          <a:xfrm>
            <a:off x="4386269" y="2141918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0" name="Oval 49"/>
          <p:cNvSpPr/>
          <p:nvPr/>
        </p:nvSpPr>
        <p:spPr>
          <a:xfrm>
            <a:off x="2283035" y="2141918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1" name="Oval 50"/>
          <p:cNvSpPr/>
          <p:nvPr/>
        </p:nvSpPr>
        <p:spPr>
          <a:xfrm>
            <a:off x="1581957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2" name="Oval 51"/>
          <p:cNvSpPr/>
          <p:nvPr/>
        </p:nvSpPr>
        <p:spPr>
          <a:xfrm>
            <a:off x="298411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3" name="Oval 52"/>
          <p:cNvSpPr/>
          <p:nvPr/>
        </p:nvSpPr>
        <p:spPr>
          <a:xfrm>
            <a:off x="3685190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4" name="Oval 53"/>
          <p:cNvSpPr/>
          <p:nvPr/>
        </p:nvSpPr>
        <p:spPr>
          <a:xfrm>
            <a:off x="4386268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5" name="Oval 54"/>
          <p:cNvSpPr/>
          <p:nvPr/>
        </p:nvSpPr>
        <p:spPr>
          <a:xfrm>
            <a:off x="2283034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6" name="Oval 55"/>
          <p:cNvSpPr/>
          <p:nvPr/>
        </p:nvSpPr>
        <p:spPr>
          <a:xfrm>
            <a:off x="1581956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7" name="Oval 56"/>
          <p:cNvSpPr/>
          <p:nvPr/>
        </p:nvSpPr>
        <p:spPr>
          <a:xfrm>
            <a:off x="298411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8" name="Oval 57"/>
          <p:cNvSpPr/>
          <p:nvPr/>
        </p:nvSpPr>
        <p:spPr>
          <a:xfrm>
            <a:off x="3685190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9" name="Oval 58"/>
          <p:cNvSpPr/>
          <p:nvPr/>
        </p:nvSpPr>
        <p:spPr>
          <a:xfrm>
            <a:off x="4386268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0" name="Oval 59"/>
          <p:cNvSpPr/>
          <p:nvPr/>
        </p:nvSpPr>
        <p:spPr>
          <a:xfrm>
            <a:off x="2283034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1" name="Oval 60"/>
          <p:cNvSpPr/>
          <p:nvPr/>
        </p:nvSpPr>
        <p:spPr>
          <a:xfrm>
            <a:off x="1581956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2" name="Oval 61"/>
          <p:cNvSpPr/>
          <p:nvPr/>
        </p:nvSpPr>
        <p:spPr>
          <a:xfrm>
            <a:off x="298411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3" name="Oval 62"/>
          <p:cNvSpPr/>
          <p:nvPr/>
        </p:nvSpPr>
        <p:spPr>
          <a:xfrm>
            <a:off x="3685190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4" name="Oval 63"/>
          <p:cNvSpPr/>
          <p:nvPr/>
        </p:nvSpPr>
        <p:spPr>
          <a:xfrm>
            <a:off x="4386268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5" name="Oval 64"/>
          <p:cNvSpPr/>
          <p:nvPr/>
        </p:nvSpPr>
        <p:spPr>
          <a:xfrm>
            <a:off x="2283034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6" name="Oval 65"/>
          <p:cNvSpPr/>
          <p:nvPr/>
        </p:nvSpPr>
        <p:spPr>
          <a:xfrm>
            <a:off x="1581956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7" name="Oval 66"/>
          <p:cNvSpPr/>
          <p:nvPr/>
        </p:nvSpPr>
        <p:spPr>
          <a:xfrm>
            <a:off x="298411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Oval 67"/>
          <p:cNvSpPr/>
          <p:nvPr/>
        </p:nvSpPr>
        <p:spPr>
          <a:xfrm>
            <a:off x="3685190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9" name="Oval 68"/>
          <p:cNvSpPr/>
          <p:nvPr/>
        </p:nvSpPr>
        <p:spPr>
          <a:xfrm>
            <a:off x="4386268" y="4940483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0" name="Oval 69"/>
          <p:cNvSpPr/>
          <p:nvPr/>
        </p:nvSpPr>
        <p:spPr>
          <a:xfrm>
            <a:off x="2283034" y="4940483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1" name="Oval 70"/>
          <p:cNvSpPr/>
          <p:nvPr/>
        </p:nvSpPr>
        <p:spPr>
          <a:xfrm>
            <a:off x="1581956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3" name="Oval 72"/>
          <p:cNvSpPr/>
          <p:nvPr/>
        </p:nvSpPr>
        <p:spPr>
          <a:xfrm>
            <a:off x="2576636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4" name="Oval 73"/>
          <p:cNvSpPr/>
          <p:nvPr/>
        </p:nvSpPr>
        <p:spPr>
          <a:xfrm>
            <a:off x="3277714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5" name="Oval 74"/>
          <p:cNvSpPr/>
          <p:nvPr/>
        </p:nvSpPr>
        <p:spPr>
          <a:xfrm>
            <a:off x="3978792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75"/>
          <p:cNvSpPr/>
          <p:nvPr/>
        </p:nvSpPr>
        <p:spPr>
          <a:xfrm>
            <a:off x="1875558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7" name="Oval 76"/>
          <p:cNvSpPr/>
          <p:nvPr/>
        </p:nvSpPr>
        <p:spPr>
          <a:xfrm>
            <a:off x="1174480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77"/>
          <p:cNvSpPr/>
          <p:nvPr/>
        </p:nvSpPr>
        <p:spPr>
          <a:xfrm>
            <a:off x="2576636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78"/>
          <p:cNvSpPr/>
          <p:nvPr/>
        </p:nvSpPr>
        <p:spPr>
          <a:xfrm>
            <a:off x="3277714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0" name="Oval 79"/>
          <p:cNvSpPr/>
          <p:nvPr/>
        </p:nvSpPr>
        <p:spPr>
          <a:xfrm>
            <a:off x="3978792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1" name="Oval 80"/>
          <p:cNvSpPr/>
          <p:nvPr/>
        </p:nvSpPr>
        <p:spPr>
          <a:xfrm>
            <a:off x="1875558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2" name="Oval 81"/>
          <p:cNvSpPr/>
          <p:nvPr/>
        </p:nvSpPr>
        <p:spPr>
          <a:xfrm>
            <a:off x="1174480" y="2539812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3" name="Oval 82"/>
          <p:cNvSpPr/>
          <p:nvPr/>
        </p:nvSpPr>
        <p:spPr>
          <a:xfrm>
            <a:off x="2576635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4" name="Oval 83"/>
          <p:cNvSpPr/>
          <p:nvPr/>
        </p:nvSpPr>
        <p:spPr>
          <a:xfrm>
            <a:off x="3277713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5" name="Oval 84"/>
          <p:cNvSpPr/>
          <p:nvPr/>
        </p:nvSpPr>
        <p:spPr>
          <a:xfrm>
            <a:off x="3978791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6" name="Oval 85"/>
          <p:cNvSpPr/>
          <p:nvPr/>
        </p:nvSpPr>
        <p:spPr>
          <a:xfrm>
            <a:off x="1875557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7" name="Oval 86"/>
          <p:cNvSpPr/>
          <p:nvPr/>
        </p:nvSpPr>
        <p:spPr>
          <a:xfrm>
            <a:off x="1174479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8" name="Oval 87"/>
          <p:cNvSpPr/>
          <p:nvPr/>
        </p:nvSpPr>
        <p:spPr>
          <a:xfrm>
            <a:off x="2576635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9" name="Oval 88"/>
          <p:cNvSpPr/>
          <p:nvPr/>
        </p:nvSpPr>
        <p:spPr>
          <a:xfrm>
            <a:off x="3277713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0" name="Oval 89"/>
          <p:cNvSpPr/>
          <p:nvPr/>
        </p:nvSpPr>
        <p:spPr>
          <a:xfrm>
            <a:off x="3978791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1" name="Oval 90"/>
          <p:cNvSpPr/>
          <p:nvPr/>
        </p:nvSpPr>
        <p:spPr>
          <a:xfrm>
            <a:off x="1875557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2" name="Oval 91"/>
          <p:cNvSpPr/>
          <p:nvPr/>
        </p:nvSpPr>
        <p:spPr>
          <a:xfrm>
            <a:off x="1174479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3" name="Oval 92"/>
          <p:cNvSpPr/>
          <p:nvPr/>
        </p:nvSpPr>
        <p:spPr>
          <a:xfrm>
            <a:off x="2576635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4" name="Oval 93"/>
          <p:cNvSpPr/>
          <p:nvPr/>
        </p:nvSpPr>
        <p:spPr>
          <a:xfrm>
            <a:off x="3277713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5" name="Oval 94"/>
          <p:cNvSpPr/>
          <p:nvPr/>
        </p:nvSpPr>
        <p:spPr>
          <a:xfrm>
            <a:off x="3978791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6" name="Oval 95"/>
          <p:cNvSpPr/>
          <p:nvPr/>
        </p:nvSpPr>
        <p:spPr>
          <a:xfrm>
            <a:off x="1875557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7" name="Oval 96"/>
          <p:cNvSpPr/>
          <p:nvPr/>
        </p:nvSpPr>
        <p:spPr>
          <a:xfrm>
            <a:off x="1174479" y="464304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8" name="Oval 97"/>
          <p:cNvSpPr/>
          <p:nvPr/>
        </p:nvSpPr>
        <p:spPr>
          <a:xfrm>
            <a:off x="4666773" y="3242701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9" name="Oval 98"/>
          <p:cNvSpPr/>
          <p:nvPr/>
        </p:nvSpPr>
        <p:spPr>
          <a:xfrm>
            <a:off x="4685061" y="2539812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0" name="Oval 99"/>
          <p:cNvSpPr/>
          <p:nvPr/>
        </p:nvSpPr>
        <p:spPr>
          <a:xfrm>
            <a:off x="4685060" y="183873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1" name="Oval 100"/>
          <p:cNvSpPr/>
          <p:nvPr/>
        </p:nvSpPr>
        <p:spPr>
          <a:xfrm>
            <a:off x="4685060" y="394196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101"/>
          <p:cNvSpPr/>
          <p:nvPr/>
        </p:nvSpPr>
        <p:spPr>
          <a:xfrm>
            <a:off x="4685060" y="464304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D695ED6-3E1C-432C-8F9A-1CFA0BB1BB6F}"/>
              </a:ext>
            </a:extLst>
          </p:cNvPr>
          <p:cNvCxnSpPr>
            <a:cxnSpLocks/>
          </p:cNvCxnSpPr>
          <p:nvPr/>
        </p:nvCxnSpPr>
        <p:spPr>
          <a:xfrm>
            <a:off x="5474633" y="1443062"/>
            <a:ext cx="33644" cy="438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318E48-9EE1-4F8F-BCD0-D456ED1F2409}"/>
              </a:ext>
            </a:extLst>
          </p:cNvPr>
          <p:cNvCxnSpPr>
            <a:cxnSpLocks/>
          </p:cNvCxnSpPr>
          <p:nvPr/>
        </p:nvCxnSpPr>
        <p:spPr>
          <a:xfrm>
            <a:off x="1067839" y="5806524"/>
            <a:ext cx="4605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B5C7467B-26D7-4454-9034-0B4AE2D632DB}"/>
              </a:ext>
            </a:extLst>
          </p:cNvPr>
          <p:cNvSpPr/>
          <p:nvPr/>
        </p:nvSpPr>
        <p:spPr>
          <a:xfrm>
            <a:off x="5388267" y="3245553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BCB7928C-010A-4F44-B360-DE944B1386C2}"/>
              </a:ext>
            </a:extLst>
          </p:cNvPr>
          <p:cNvSpPr/>
          <p:nvPr/>
        </p:nvSpPr>
        <p:spPr>
          <a:xfrm>
            <a:off x="5406555" y="2542664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3DD18F06-E0A6-4AFA-8CF1-934A89705528}"/>
              </a:ext>
            </a:extLst>
          </p:cNvPr>
          <p:cNvSpPr/>
          <p:nvPr/>
        </p:nvSpPr>
        <p:spPr>
          <a:xfrm>
            <a:off x="5406554" y="1841586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2193E52-7161-48C4-8386-35090FE83C6A}"/>
              </a:ext>
            </a:extLst>
          </p:cNvPr>
          <p:cNvSpPr/>
          <p:nvPr/>
        </p:nvSpPr>
        <p:spPr>
          <a:xfrm>
            <a:off x="5406554" y="394482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303EBEE-98BA-4967-994D-E1D08491C8A6}"/>
              </a:ext>
            </a:extLst>
          </p:cNvPr>
          <p:cNvSpPr/>
          <p:nvPr/>
        </p:nvSpPr>
        <p:spPr>
          <a:xfrm>
            <a:off x="5406554" y="464589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840EE92-E31B-4F57-A136-995A0D210E5B}"/>
              </a:ext>
            </a:extLst>
          </p:cNvPr>
          <p:cNvSpPr/>
          <p:nvPr/>
        </p:nvSpPr>
        <p:spPr>
          <a:xfrm>
            <a:off x="2576635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4779823B-B259-4B07-9557-D8768D2EB5DC}"/>
              </a:ext>
            </a:extLst>
          </p:cNvPr>
          <p:cNvSpPr/>
          <p:nvPr/>
        </p:nvSpPr>
        <p:spPr>
          <a:xfrm>
            <a:off x="3277713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691562C-7EF8-4ED1-902B-E5678D45E67A}"/>
              </a:ext>
            </a:extLst>
          </p:cNvPr>
          <p:cNvSpPr/>
          <p:nvPr/>
        </p:nvSpPr>
        <p:spPr>
          <a:xfrm>
            <a:off x="3978791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B67BB1E-E260-4BDE-A510-1662AD9498D9}"/>
              </a:ext>
            </a:extLst>
          </p:cNvPr>
          <p:cNvSpPr/>
          <p:nvPr/>
        </p:nvSpPr>
        <p:spPr>
          <a:xfrm>
            <a:off x="1875557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E9BD83D1-F210-49E4-85F6-9D5DD82783B5}"/>
              </a:ext>
            </a:extLst>
          </p:cNvPr>
          <p:cNvSpPr/>
          <p:nvPr/>
        </p:nvSpPr>
        <p:spPr>
          <a:xfrm>
            <a:off x="1174479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5D95676-52FF-4C27-861E-CDB4DB2D18A9}"/>
              </a:ext>
            </a:extLst>
          </p:cNvPr>
          <p:cNvSpPr/>
          <p:nvPr/>
        </p:nvSpPr>
        <p:spPr>
          <a:xfrm>
            <a:off x="4685060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455856B-2B75-4346-B638-24090CC77DE2}"/>
              </a:ext>
            </a:extLst>
          </p:cNvPr>
          <p:cNvSpPr/>
          <p:nvPr/>
        </p:nvSpPr>
        <p:spPr>
          <a:xfrm>
            <a:off x="5416202" y="542276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D0FEB97-27B3-43EB-9BA9-635A522166BF}"/>
              </a:ext>
            </a:extLst>
          </p:cNvPr>
          <p:cNvSpPr/>
          <p:nvPr/>
        </p:nvSpPr>
        <p:spPr>
          <a:xfrm>
            <a:off x="5116373" y="284480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3C5F1B5-5289-41E6-8919-E71CFEB13A59}"/>
              </a:ext>
            </a:extLst>
          </p:cNvPr>
          <p:cNvSpPr/>
          <p:nvPr/>
        </p:nvSpPr>
        <p:spPr>
          <a:xfrm>
            <a:off x="5116373" y="214191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9FE1637-B486-409E-982B-424B4163C8E6}"/>
              </a:ext>
            </a:extLst>
          </p:cNvPr>
          <p:cNvSpPr/>
          <p:nvPr/>
        </p:nvSpPr>
        <p:spPr>
          <a:xfrm>
            <a:off x="5116372" y="144084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CEC3901-34BA-4B2F-BEF2-A10196627A9E}"/>
              </a:ext>
            </a:extLst>
          </p:cNvPr>
          <p:cNvSpPr/>
          <p:nvPr/>
        </p:nvSpPr>
        <p:spPr>
          <a:xfrm>
            <a:off x="5116372" y="354407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CDC914FF-29D5-4DA9-9F75-F67269332202}"/>
              </a:ext>
            </a:extLst>
          </p:cNvPr>
          <p:cNvSpPr/>
          <p:nvPr/>
        </p:nvSpPr>
        <p:spPr>
          <a:xfrm>
            <a:off x="5116372" y="42451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48BC498-E757-4BC2-BEB7-F4DEE6CE6D98}"/>
              </a:ext>
            </a:extLst>
          </p:cNvPr>
          <p:cNvSpPr/>
          <p:nvPr/>
        </p:nvSpPr>
        <p:spPr>
          <a:xfrm>
            <a:off x="5116372" y="4940483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D1CAB22C-E562-4D0F-9B03-FF17CC6A85E8}"/>
              </a:ext>
            </a:extLst>
          </p:cNvPr>
          <p:cNvSpPr/>
          <p:nvPr/>
        </p:nvSpPr>
        <p:spPr>
          <a:xfrm>
            <a:off x="2984112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9C1C950-9633-4BB4-9D00-91CF4C3C0FC0}"/>
              </a:ext>
            </a:extLst>
          </p:cNvPr>
          <p:cNvSpPr/>
          <p:nvPr/>
        </p:nvSpPr>
        <p:spPr>
          <a:xfrm>
            <a:off x="3685190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BCF18253-EA01-4047-B772-C60AF6B2CFB7}"/>
              </a:ext>
            </a:extLst>
          </p:cNvPr>
          <p:cNvSpPr/>
          <p:nvPr/>
        </p:nvSpPr>
        <p:spPr>
          <a:xfrm>
            <a:off x="4386268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0FA2072-5489-450B-A5D1-1538C3421D72}"/>
              </a:ext>
            </a:extLst>
          </p:cNvPr>
          <p:cNvSpPr/>
          <p:nvPr/>
        </p:nvSpPr>
        <p:spPr>
          <a:xfrm>
            <a:off x="2283034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36383F08-11EF-499B-BFD6-7A0EA170720D}"/>
              </a:ext>
            </a:extLst>
          </p:cNvPr>
          <p:cNvSpPr/>
          <p:nvPr/>
        </p:nvSpPr>
        <p:spPr>
          <a:xfrm>
            <a:off x="158195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854D31B3-6572-475E-AFC5-210AFAA2B84D}"/>
              </a:ext>
            </a:extLst>
          </p:cNvPr>
          <p:cNvSpPr/>
          <p:nvPr/>
        </p:nvSpPr>
        <p:spPr>
          <a:xfrm>
            <a:off x="5082566" y="5720194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4BFDAD-464D-4030-8E0E-9B544CC3134F}"/>
              </a:ext>
            </a:extLst>
          </p:cNvPr>
          <p:cNvSpPr/>
          <p:nvPr/>
        </p:nvSpPr>
        <p:spPr>
          <a:xfrm>
            <a:off x="2927174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12847FC1-CA54-4259-8BA0-631852A02698}"/>
              </a:ext>
            </a:extLst>
          </p:cNvPr>
          <p:cNvSpPr/>
          <p:nvPr/>
        </p:nvSpPr>
        <p:spPr>
          <a:xfrm>
            <a:off x="3628252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09656C33-FF22-47B8-94D1-C3D657E04607}"/>
              </a:ext>
            </a:extLst>
          </p:cNvPr>
          <p:cNvSpPr/>
          <p:nvPr/>
        </p:nvSpPr>
        <p:spPr>
          <a:xfrm>
            <a:off x="4329330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0D87ADB-7976-4C15-9216-9C80B2497B96}"/>
              </a:ext>
            </a:extLst>
          </p:cNvPr>
          <p:cNvSpPr/>
          <p:nvPr/>
        </p:nvSpPr>
        <p:spPr>
          <a:xfrm>
            <a:off x="2226096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895B915-BB66-461A-9BD7-BAD5214E3B18}"/>
              </a:ext>
            </a:extLst>
          </p:cNvPr>
          <p:cNvSpPr/>
          <p:nvPr/>
        </p:nvSpPr>
        <p:spPr>
          <a:xfrm>
            <a:off x="1525018" y="533249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F3E98C27-F2B3-4798-BB35-14F310BD8DFA}"/>
              </a:ext>
            </a:extLst>
          </p:cNvPr>
          <p:cNvSpPr/>
          <p:nvPr/>
        </p:nvSpPr>
        <p:spPr>
          <a:xfrm>
            <a:off x="5042251" y="319552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15BC4D43-9DF6-417F-AE2A-A550F5DA852D}"/>
              </a:ext>
            </a:extLst>
          </p:cNvPr>
          <p:cNvSpPr/>
          <p:nvPr/>
        </p:nvSpPr>
        <p:spPr>
          <a:xfrm>
            <a:off x="5042251" y="2492639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795A40-2F44-47FE-9499-31088C3BEB00}"/>
              </a:ext>
            </a:extLst>
          </p:cNvPr>
          <p:cNvSpPr/>
          <p:nvPr/>
        </p:nvSpPr>
        <p:spPr>
          <a:xfrm>
            <a:off x="5042250" y="179156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308C881D-05D7-472B-820D-6160266AE09A}"/>
              </a:ext>
            </a:extLst>
          </p:cNvPr>
          <p:cNvSpPr/>
          <p:nvPr/>
        </p:nvSpPr>
        <p:spPr>
          <a:xfrm>
            <a:off x="5042250" y="3894795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A1F67A8-ED36-42DA-90C9-39A8793B83D5}"/>
              </a:ext>
            </a:extLst>
          </p:cNvPr>
          <p:cNvSpPr/>
          <p:nvPr/>
        </p:nvSpPr>
        <p:spPr>
          <a:xfrm>
            <a:off x="5042250" y="45958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31987DE-D24B-4E08-9C8C-2B892B34712F}"/>
              </a:ext>
            </a:extLst>
          </p:cNvPr>
          <p:cNvSpPr/>
          <p:nvPr/>
        </p:nvSpPr>
        <p:spPr>
          <a:xfrm>
            <a:off x="5035696" y="53735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5" name="Rounded Rectangle 120">
            <a:extLst>
              <a:ext uri="{FF2B5EF4-FFF2-40B4-BE49-F238E27FC236}">
                <a16:creationId xmlns:a16="http://schemas.microsoft.com/office/drawing/2014/main" id="{7F70B6B8-2BBC-4AFB-A6EC-353E7A8F7C22}"/>
              </a:ext>
            </a:extLst>
          </p:cNvPr>
          <p:cNvSpPr/>
          <p:nvPr/>
        </p:nvSpPr>
        <p:spPr>
          <a:xfrm>
            <a:off x="1809768" y="4162137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/>
              <p:nvPr/>
            </p:nvSpPr>
            <p:spPr>
              <a:xfrm>
                <a:off x="6518990" y="2122218"/>
                <a:ext cx="42640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b-NO" dirty="0">
                    <a:solidFill>
                      <a:schemeClr val="accent1"/>
                    </a:solidFill>
                  </a:rPr>
                  <a:t>-</a:t>
                </a:r>
                <a:r>
                  <a:rPr lang="nb-NO" dirty="0" err="1">
                    <a:solidFill>
                      <a:schemeClr val="accent1"/>
                    </a:solidFill>
                  </a:rPr>
                  <a:t>stencil</a:t>
                </a:r>
                <a:endParaRPr lang="nb-NO" dirty="0">
                  <a:solidFill>
                    <a:schemeClr val="accent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nb-NO" dirty="0">
                    <a:solidFill>
                      <a:schemeClr val="accent2"/>
                    </a:solidFill>
                  </a:rPr>
                  <a:t>-</a:t>
                </a:r>
                <a:r>
                  <a:rPr lang="nb-NO" dirty="0" err="1">
                    <a:solidFill>
                      <a:schemeClr val="accent2"/>
                    </a:solidFill>
                  </a:rPr>
                  <a:t>stencil</a:t>
                </a:r>
                <a:endParaRPr lang="nb-NO" dirty="0">
                  <a:solidFill>
                    <a:schemeClr val="accent2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b-NO" dirty="0">
                    <a:solidFill>
                      <a:schemeClr val="accent6">
                        <a:lumMod val="75000"/>
                      </a:schemeClr>
                    </a:solidFill>
                  </a:rPr>
                  <a:t>-</a:t>
                </a:r>
                <a:r>
                  <a:rPr lang="nb-NO" dirty="0" err="1">
                    <a:solidFill>
                      <a:schemeClr val="accent6">
                        <a:lumMod val="75000"/>
                      </a:schemeClr>
                    </a:solidFill>
                  </a:rPr>
                  <a:t>stencil</a:t>
                </a:r>
                <a:endParaRPr lang="nb-N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nb-NO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nb-NO" dirty="0" err="1"/>
                  <a:t>Ghost</a:t>
                </a:r>
                <a:r>
                  <a:rPr lang="nb-NO" dirty="0"/>
                  <a:t> </a:t>
                </a:r>
                <a:r>
                  <a:rPr lang="nb-NO" dirty="0" err="1"/>
                  <a:t>cells</a:t>
                </a:r>
                <a:r>
                  <a:rPr lang="nb-NO" dirty="0"/>
                  <a:t> for </a:t>
                </a:r>
                <a:r>
                  <a:rPr lang="nb-NO" dirty="0" err="1"/>
                  <a:t>the</a:t>
                </a:r>
                <a:r>
                  <a:rPr lang="nb-NO" dirty="0"/>
                  <a:t> global </a:t>
                </a:r>
                <a:r>
                  <a:rPr lang="nb-NO" dirty="0" err="1"/>
                  <a:t>computational</a:t>
                </a:r>
                <a:r>
                  <a:rPr lang="nb-NO" dirty="0"/>
                  <a:t> </a:t>
                </a:r>
                <a:r>
                  <a:rPr lang="nb-NO" dirty="0" err="1"/>
                  <a:t>domain</a:t>
                </a:r>
                <a:r>
                  <a:rPr lang="nb-NO" dirty="0"/>
                  <a:t> is </a:t>
                </a:r>
                <a:r>
                  <a:rPr lang="nb-NO" dirty="0" err="1"/>
                  <a:t>the</a:t>
                </a:r>
                <a:r>
                  <a:rPr lang="nb-NO" dirty="0"/>
                  <a:t> same as for </a:t>
                </a:r>
                <a:r>
                  <a:rPr lang="nb-NO" dirty="0" err="1"/>
                  <a:t>the</a:t>
                </a:r>
                <a:r>
                  <a:rPr lang="nb-NO" dirty="0"/>
                  <a:t> </a:t>
                </a:r>
                <a:r>
                  <a:rPr lang="nb-NO" dirty="0" err="1"/>
                  <a:t>local</a:t>
                </a:r>
                <a:r>
                  <a:rPr lang="nb-NO" dirty="0"/>
                  <a:t> </a:t>
                </a:r>
                <a:r>
                  <a:rPr lang="nb-NO" dirty="0" err="1"/>
                  <a:t>block</a:t>
                </a:r>
                <a:r>
                  <a:rPr lang="nb-NO" dirty="0"/>
                  <a:t> </a:t>
                </a:r>
                <a:r>
                  <a:rPr lang="nb-NO" dirty="0" err="1"/>
                  <a:t>domain</a:t>
                </a:r>
                <a:endParaRPr lang="nb-NO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CCC483-50D3-45FC-97F3-D72997898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990" y="2122218"/>
                <a:ext cx="4264036" cy="2031325"/>
              </a:xfrm>
              <a:prstGeom prst="rect">
                <a:avLst/>
              </a:prstGeom>
              <a:blipFill>
                <a:blip r:embed="rId3"/>
                <a:stretch>
                  <a:fillRect l="-1143" t="-1502" b="-390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6" name="Group 2">
            <a:extLst>
              <a:ext uri="{FF2B5EF4-FFF2-40B4-BE49-F238E27FC236}">
                <a16:creationId xmlns:a16="http://schemas.microsoft.com/office/drawing/2014/main" id="{9B314D3C-BB63-45C0-AEFA-5906BAFCC5CA}"/>
              </a:ext>
            </a:extLst>
          </p:cNvPr>
          <p:cNvGrpSpPr/>
          <p:nvPr/>
        </p:nvGrpSpPr>
        <p:grpSpPr>
          <a:xfrm rot="5400000">
            <a:off x="1109769" y="3815267"/>
            <a:ext cx="1731910" cy="1752862"/>
            <a:chOff x="2160640" y="2048770"/>
            <a:chExt cx="1731910" cy="1752862"/>
          </a:xfrm>
        </p:grpSpPr>
        <p:sp>
          <p:nvSpPr>
            <p:cNvPr id="147" name="Rounded Rectangle 136">
              <a:extLst>
                <a:ext uri="{FF2B5EF4-FFF2-40B4-BE49-F238E27FC236}">
                  <a16:creationId xmlns:a16="http://schemas.microsoft.com/office/drawing/2014/main" id="{67E06672-8977-4E6A-98A6-DF8DEF061863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8" name="Rounded Rectangle 138">
              <a:extLst>
                <a:ext uri="{FF2B5EF4-FFF2-40B4-BE49-F238E27FC236}">
                  <a16:creationId xmlns:a16="http://schemas.microsoft.com/office/drawing/2014/main" id="{F6F7D6D1-B081-4A72-8453-4877320E8430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2">
            <a:extLst>
              <a:ext uri="{FF2B5EF4-FFF2-40B4-BE49-F238E27FC236}">
                <a16:creationId xmlns:a16="http://schemas.microsoft.com/office/drawing/2014/main" id="{9179F117-C191-4C14-959F-42A852292CB3}"/>
              </a:ext>
            </a:extLst>
          </p:cNvPr>
          <p:cNvGrpSpPr/>
          <p:nvPr/>
        </p:nvGrpSpPr>
        <p:grpSpPr>
          <a:xfrm>
            <a:off x="1451511" y="4157497"/>
            <a:ext cx="1731910" cy="1752862"/>
            <a:chOff x="2160640" y="2048770"/>
            <a:chExt cx="1731910" cy="1752862"/>
          </a:xfrm>
        </p:grpSpPr>
        <p:sp>
          <p:nvSpPr>
            <p:cNvPr id="150" name="Rounded Rectangle 136">
              <a:extLst>
                <a:ext uri="{FF2B5EF4-FFF2-40B4-BE49-F238E27FC236}">
                  <a16:creationId xmlns:a16="http://schemas.microsoft.com/office/drawing/2014/main" id="{FA423F8F-BD51-4428-B838-FF00615A14C5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51" name="Rounded Rectangle 138">
              <a:extLst>
                <a:ext uri="{FF2B5EF4-FFF2-40B4-BE49-F238E27FC236}">
                  <a16:creationId xmlns:a16="http://schemas.microsoft.com/office/drawing/2014/main" id="{8B16DB68-F994-448C-AA62-D946139F7208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53" name="Rounded Rectangle 120">
            <a:extLst>
              <a:ext uri="{FF2B5EF4-FFF2-40B4-BE49-F238E27FC236}">
                <a16:creationId xmlns:a16="http://schemas.microsoft.com/office/drawing/2014/main" id="{1F134D9F-A80B-4775-B3F0-B1EA11B4C96E}"/>
              </a:ext>
            </a:extLst>
          </p:cNvPr>
          <p:cNvSpPr/>
          <p:nvPr/>
        </p:nvSpPr>
        <p:spPr>
          <a:xfrm>
            <a:off x="3912204" y="4174207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20">
            <a:extLst>
              <a:ext uri="{FF2B5EF4-FFF2-40B4-BE49-F238E27FC236}">
                <a16:creationId xmlns:a16="http://schemas.microsoft.com/office/drawing/2014/main" id="{DC526A54-06D4-41B8-B1ED-1F427C5A0D64}"/>
              </a:ext>
            </a:extLst>
          </p:cNvPr>
          <p:cNvSpPr/>
          <p:nvPr/>
        </p:nvSpPr>
        <p:spPr>
          <a:xfrm>
            <a:off x="3903248" y="2064232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5" name="Rounded Rectangle 120">
            <a:extLst>
              <a:ext uri="{FF2B5EF4-FFF2-40B4-BE49-F238E27FC236}">
                <a16:creationId xmlns:a16="http://schemas.microsoft.com/office/drawing/2014/main" id="{C9D2B304-8C89-457D-B12F-59C80877EF98}"/>
              </a:ext>
            </a:extLst>
          </p:cNvPr>
          <p:cNvSpPr/>
          <p:nvPr/>
        </p:nvSpPr>
        <p:spPr>
          <a:xfrm>
            <a:off x="1794294" y="2055218"/>
            <a:ext cx="1027329" cy="1033856"/>
          </a:xfrm>
          <a:prstGeom prst="roundRect">
            <a:avLst/>
          </a:prstGeom>
          <a:noFill/>
          <a:ln w="476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56" name="Group 2">
            <a:extLst>
              <a:ext uri="{FF2B5EF4-FFF2-40B4-BE49-F238E27FC236}">
                <a16:creationId xmlns:a16="http://schemas.microsoft.com/office/drawing/2014/main" id="{CCB936AA-811E-479C-80A0-4444EC9C4FBA}"/>
              </a:ext>
            </a:extLst>
          </p:cNvPr>
          <p:cNvGrpSpPr/>
          <p:nvPr/>
        </p:nvGrpSpPr>
        <p:grpSpPr>
          <a:xfrm>
            <a:off x="3554050" y="4181686"/>
            <a:ext cx="1731910" cy="1752862"/>
            <a:chOff x="2160640" y="2048770"/>
            <a:chExt cx="1731910" cy="1752862"/>
          </a:xfrm>
        </p:grpSpPr>
        <p:sp>
          <p:nvSpPr>
            <p:cNvPr id="157" name="Rounded Rectangle 136">
              <a:extLst>
                <a:ext uri="{FF2B5EF4-FFF2-40B4-BE49-F238E27FC236}">
                  <a16:creationId xmlns:a16="http://schemas.microsoft.com/office/drawing/2014/main" id="{FED09B96-52AD-43CD-B219-36E21DE1C6C9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60" name="Rounded Rectangle 138">
              <a:extLst>
                <a:ext uri="{FF2B5EF4-FFF2-40B4-BE49-F238E27FC236}">
                  <a16:creationId xmlns:a16="http://schemas.microsoft.com/office/drawing/2014/main" id="{1AA9BA6E-ECE6-43C4-80C3-C9EB64565F15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64" name="Group 2">
            <a:extLst>
              <a:ext uri="{FF2B5EF4-FFF2-40B4-BE49-F238E27FC236}">
                <a16:creationId xmlns:a16="http://schemas.microsoft.com/office/drawing/2014/main" id="{32839BF5-C803-4BAB-9F59-F087E71899A8}"/>
              </a:ext>
            </a:extLst>
          </p:cNvPr>
          <p:cNvGrpSpPr/>
          <p:nvPr/>
        </p:nvGrpSpPr>
        <p:grpSpPr>
          <a:xfrm>
            <a:off x="3546591" y="1324803"/>
            <a:ext cx="1731910" cy="1752862"/>
            <a:chOff x="2160640" y="2048770"/>
            <a:chExt cx="1731910" cy="1752862"/>
          </a:xfrm>
        </p:grpSpPr>
        <p:sp>
          <p:nvSpPr>
            <p:cNvPr id="165" name="Rounded Rectangle 136">
              <a:extLst>
                <a:ext uri="{FF2B5EF4-FFF2-40B4-BE49-F238E27FC236}">
                  <a16:creationId xmlns:a16="http://schemas.microsoft.com/office/drawing/2014/main" id="{0476E488-63BD-4A3E-94BF-8162EA0AD8B0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66" name="Rounded Rectangle 138">
              <a:extLst>
                <a:ext uri="{FF2B5EF4-FFF2-40B4-BE49-F238E27FC236}">
                  <a16:creationId xmlns:a16="http://schemas.microsoft.com/office/drawing/2014/main" id="{E16A7695-8361-48F5-AF13-C234070D4FC8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67" name="Group 2">
            <a:extLst>
              <a:ext uri="{FF2B5EF4-FFF2-40B4-BE49-F238E27FC236}">
                <a16:creationId xmlns:a16="http://schemas.microsoft.com/office/drawing/2014/main" id="{A9DCC3FE-E855-4DC3-8F6C-49DAAA53C9CB}"/>
              </a:ext>
            </a:extLst>
          </p:cNvPr>
          <p:cNvGrpSpPr/>
          <p:nvPr/>
        </p:nvGrpSpPr>
        <p:grpSpPr>
          <a:xfrm>
            <a:off x="1446307" y="1352316"/>
            <a:ext cx="1731910" cy="1752862"/>
            <a:chOff x="2160640" y="2048770"/>
            <a:chExt cx="1731910" cy="1752862"/>
          </a:xfrm>
        </p:grpSpPr>
        <p:sp>
          <p:nvSpPr>
            <p:cNvPr id="168" name="Rounded Rectangle 136">
              <a:extLst>
                <a:ext uri="{FF2B5EF4-FFF2-40B4-BE49-F238E27FC236}">
                  <a16:creationId xmlns:a16="http://schemas.microsoft.com/office/drawing/2014/main" id="{E7E4B812-B09A-4610-A080-34FF4F35946B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69" name="Rounded Rectangle 138">
              <a:extLst>
                <a:ext uri="{FF2B5EF4-FFF2-40B4-BE49-F238E27FC236}">
                  <a16:creationId xmlns:a16="http://schemas.microsoft.com/office/drawing/2014/main" id="{2EC24719-7185-4DEA-8D44-D9B0ECB9A568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70" name="Group 2">
            <a:extLst>
              <a:ext uri="{FF2B5EF4-FFF2-40B4-BE49-F238E27FC236}">
                <a16:creationId xmlns:a16="http://schemas.microsoft.com/office/drawing/2014/main" id="{68F172C9-CB44-4D8B-9591-E16620D8C190}"/>
              </a:ext>
            </a:extLst>
          </p:cNvPr>
          <p:cNvGrpSpPr/>
          <p:nvPr/>
        </p:nvGrpSpPr>
        <p:grpSpPr>
          <a:xfrm rot="5400000">
            <a:off x="1091268" y="1723805"/>
            <a:ext cx="1731910" cy="1752862"/>
            <a:chOff x="2160640" y="2048770"/>
            <a:chExt cx="1731910" cy="1752862"/>
          </a:xfrm>
        </p:grpSpPr>
        <p:sp>
          <p:nvSpPr>
            <p:cNvPr id="206" name="Rounded Rectangle 136">
              <a:extLst>
                <a:ext uri="{FF2B5EF4-FFF2-40B4-BE49-F238E27FC236}">
                  <a16:creationId xmlns:a16="http://schemas.microsoft.com/office/drawing/2014/main" id="{B13FFAD8-B98B-4CC0-8305-B848173364E0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207" name="Rounded Rectangle 138">
              <a:extLst>
                <a:ext uri="{FF2B5EF4-FFF2-40B4-BE49-F238E27FC236}">
                  <a16:creationId xmlns:a16="http://schemas.microsoft.com/office/drawing/2014/main" id="{E443414F-CB0F-48D3-A84C-808E97AB359C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8" name="Group 2">
            <a:extLst>
              <a:ext uri="{FF2B5EF4-FFF2-40B4-BE49-F238E27FC236}">
                <a16:creationId xmlns:a16="http://schemas.microsoft.com/office/drawing/2014/main" id="{54FC21F7-E748-44A3-91FD-35F5177590B0}"/>
              </a:ext>
            </a:extLst>
          </p:cNvPr>
          <p:cNvGrpSpPr/>
          <p:nvPr/>
        </p:nvGrpSpPr>
        <p:grpSpPr>
          <a:xfrm rot="5400000">
            <a:off x="3912249" y="1707864"/>
            <a:ext cx="1731910" cy="1752862"/>
            <a:chOff x="2160640" y="2048770"/>
            <a:chExt cx="1731910" cy="1752862"/>
          </a:xfrm>
        </p:grpSpPr>
        <p:sp>
          <p:nvSpPr>
            <p:cNvPr id="209" name="Rounded Rectangle 136">
              <a:extLst>
                <a:ext uri="{FF2B5EF4-FFF2-40B4-BE49-F238E27FC236}">
                  <a16:creationId xmlns:a16="http://schemas.microsoft.com/office/drawing/2014/main" id="{FA43193C-AC3D-4331-B813-9E617BA52435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210" name="Rounded Rectangle 138">
              <a:extLst>
                <a:ext uri="{FF2B5EF4-FFF2-40B4-BE49-F238E27FC236}">
                  <a16:creationId xmlns:a16="http://schemas.microsoft.com/office/drawing/2014/main" id="{BAFADF64-F6C2-4C1A-8F4B-E22B374B7289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1" name="Group 2">
            <a:extLst>
              <a:ext uri="{FF2B5EF4-FFF2-40B4-BE49-F238E27FC236}">
                <a16:creationId xmlns:a16="http://schemas.microsoft.com/office/drawing/2014/main" id="{872CA0D7-AA4C-401A-81E2-BB6B1734BD3D}"/>
              </a:ext>
            </a:extLst>
          </p:cNvPr>
          <p:cNvGrpSpPr/>
          <p:nvPr/>
        </p:nvGrpSpPr>
        <p:grpSpPr>
          <a:xfrm rot="5400000">
            <a:off x="3924982" y="3829927"/>
            <a:ext cx="1731910" cy="1752862"/>
            <a:chOff x="2160640" y="2048770"/>
            <a:chExt cx="1731910" cy="1752862"/>
          </a:xfrm>
        </p:grpSpPr>
        <p:sp>
          <p:nvSpPr>
            <p:cNvPr id="212" name="Rounded Rectangle 136">
              <a:extLst>
                <a:ext uri="{FF2B5EF4-FFF2-40B4-BE49-F238E27FC236}">
                  <a16:creationId xmlns:a16="http://schemas.microsoft.com/office/drawing/2014/main" id="{0B55C02B-4461-4DC2-8050-751CADF3E94A}"/>
                </a:ext>
              </a:extLst>
            </p:cNvPr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213" name="Rounded Rectangle 138">
              <a:extLst>
                <a:ext uri="{FF2B5EF4-FFF2-40B4-BE49-F238E27FC236}">
                  <a16:creationId xmlns:a16="http://schemas.microsoft.com/office/drawing/2014/main" id="{785A9381-D567-4865-BD1A-715F3597FFF3}"/>
                </a:ext>
              </a:extLst>
            </p:cNvPr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2EC1232-C010-43C3-AF38-8A3C51B730EF}"/>
              </a:ext>
            </a:extLst>
          </p:cNvPr>
          <p:cNvGrpSpPr/>
          <p:nvPr/>
        </p:nvGrpSpPr>
        <p:grpSpPr>
          <a:xfrm>
            <a:off x="1139575" y="5921590"/>
            <a:ext cx="3120392" cy="307812"/>
            <a:chOff x="1476479" y="5218365"/>
            <a:chExt cx="3120392" cy="307812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D873D7D-2DDE-4D2C-84F7-978D32D11D5A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E951D35-186F-4463-88BA-A4AD971126FE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5FBADE1-E5F9-41E8-ACC4-6EFCE8831BC3}"/>
                </a:ext>
              </a:extLst>
            </p:cNvPr>
            <p:cNvSpPr txBox="1"/>
            <p:nvPr/>
          </p:nvSpPr>
          <p:spPr>
            <a:xfrm>
              <a:off x="3559875" y="5218365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C15CCA7-04AF-48A5-84E6-EDF8F8103640}"/>
                </a:ext>
              </a:extLst>
            </p:cNvPr>
            <p:cNvSpPr txBox="1"/>
            <p:nvPr/>
          </p:nvSpPr>
          <p:spPr>
            <a:xfrm>
              <a:off x="4240747" y="5218365"/>
              <a:ext cx="356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endParaRPr lang="nb-NO" sz="14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F7A8581-1354-4589-945A-8433640A0E75}"/>
                </a:ext>
              </a:extLst>
            </p:cNvPr>
            <p:cNvSpPr txBox="1"/>
            <p:nvPr/>
          </p:nvSpPr>
          <p:spPr>
            <a:xfrm>
              <a:off x="2884792" y="5218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9C552D51-52E2-4D9C-A34F-12E483681447}"/>
              </a:ext>
            </a:extLst>
          </p:cNvPr>
          <p:cNvSpPr txBox="1"/>
          <p:nvPr/>
        </p:nvSpPr>
        <p:spPr>
          <a:xfrm>
            <a:off x="4449780" y="5918110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nx</a:t>
            </a:r>
            <a:r>
              <a:rPr lang="nb-NO" sz="1400" dirty="0"/>
              <a:t> + 1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6F0E883-CCA4-479A-A8B4-E9AF7BFDD4A6}"/>
              </a:ext>
            </a:extLst>
          </p:cNvPr>
          <p:cNvGrpSpPr/>
          <p:nvPr/>
        </p:nvGrpSpPr>
        <p:grpSpPr>
          <a:xfrm>
            <a:off x="1450636" y="6160213"/>
            <a:ext cx="3120392" cy="307812"/>
            <a:chOff x="1476479" y="5218365"/>
            <a:chExt cx="3120392" cy="307812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B2D9BFE-753A-4AEA-93B2-0595495D9632}"/>
                </a:ext>
              </a:extLst>
            </p:cNvPr>
            <p:cNvSpPr txBox="1"/>
            <p:nvPr/>
          </p:nvSpPr>
          <p:spPr>
            <a:xfrm>
              <a:off x="1476479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F59A2E8-BB62-48CC-B35B-BF48E0F42990}"/>
                </a:ext>
              </a:extLst>
            </p:cNvPr>
            <p:cNvSpPr txBox="1"/>
            <p:nvPr/>
          </p:nvSpPr>
          <p:spPr>
            <a:xfrm>
              <a:off x="2177557" y="5218400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86013AF-4FB6-460B-A6DB-9467DE65240A}"/>
                </a:ext>
              </a:extLst>
            </p:cNvPr>
            <p:cNvSpPr txBox="1"/>
            <p:nvPr/>
          </p:nvSpPr>
          <p:spPr>
            <a:xfrm>
              <a:off x="3559875" y="5218365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4C0C7221-3DCC-41C5-9269-F3304CF3400D}"/>
                </a:ext>
              </a:extLst>
            </p:cNvPr>
            <p:cNvSpPr txBox="1"/>
            <p:nvPr/>
          </p:nvSpPr>
          <p:spPr>
            <a:xfrm>
              <a:off x="4240747" y="5218365"/>
              <a:ext cx="356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 err="1"/>
                <a:t>nx</a:t>
              </a:r>
              <a:endParaRPr lang="nb-NO" sz="14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C55825F2-1625-46E0-B7DF-4EE174AF7973}"/>
                </a:ext>
              </a:extLst>
            </p:cNvPr>
            <p:cNvSpPr txBox="1"/>
            <p:nvPr/>
          </p:nvSpPr>
          <p:spPr>
            <a:xfrm>
              <a:off x="2884792" y="5218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4E543F73-F734-4FBF-AF2B-82C836C20574}"/>
              </a:ext>
            </a:extLst>
          </p:cNvPr>
          <p:cNvSpPr txBox="1"/>
          <p:nvPr/>
        </p:nvSpPr>
        <p:spPr>
          <a:xfrm>
            <a:off x="4806400" y="6171984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nx</a:t>
            </a:r>
            <a:r>
              <a:rPr lang="nb-NO" sz="1400" dirty="0"/>
              <a:t> + 1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DAA8D43-A329-413A-A987-D4CA188357F9}"/>
              </a:ext>
            </a:extLst>
          </p:cNvPr>
          <p:cNvSpPr txBox="1"/>
          <p:nvPr/>
        </p:nvSpPr>
        <p:spPr>
          <a:xfrm>
            <a:off x="5181011" y="5923112"/>
            <a:ext cx="61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/>
              <a:t>nx</a:t>
            </a:r>
            <a:r>
              <a:rPr lang="nb-NO" sz="1400" dirty="0"/>
              <a:t> + 2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45626A37-608C-49B7-94E9-7CA97A5467C2}"/>
              </a:ext>
            </a:extLst>
          </p:cNvPr>
          <p:cNvCxnSpPr>
            <a:cxnSpLocks/>
          </p:cNvCxnSpPr>
          <p:nvPr/>
        </p:nvCxnSpPr>
        <p:spPr>
          <a:xfrm>
            <a:off x="1266554" y="1424711"/>
            <a:ext cx="0" cy="4381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CA05FDB-BA44-4C06-9A32-FAAE8500C055}"/>
              </a:ext>
            </a:extLst>
          </p:cNvPr>
          <p:cNvGrpSpPr/>
          <p:nvPr/>
        </p:nvGrpSpPr>
        <p:grpSpPr>
          <a:xfrm>
            <a:off x="743003" y="2481543"/>
            <a:ext cx="357663" cy="3116338"/>
            <a:chOff x="846641" y="1638353"/>
            <a:chExt cx="357663" cy="3116338"/>
          </a:xfrm>
        </p:grpSpPr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4C4FABA-05B9-48A1-BBFA-4205947A4B34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8A75E1B-D9F6-4534-9034-53C4D36754EB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41BA6DE-B2E9-4482-B36C-27E83371B303}"/>
                </a:ext>
              </a:extLst>
            </p:cNvPr>
            <p:cNvSpPr txBox="1"/>
            <p:nvPr/>
          </p:nvSpPr>
          <p:spPr>
            <a:xfrm>
              <a:off x="846641" y="1638353"/>
              <a:ext cx="357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ny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50F10241-7940-4CDC-8B39-B7D9E173D998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47B7888-6BCF-401C-BECB-04C297438CDE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236" name="TextBox 235">
            <a:extLst>
              <a:ext uri="{FF2B5EF4-FFF2-40B4-BE49-F238E27FC236}">
                <a16:creationId xmlns:a16="http://schemas.microsoft.com/office/drawing/2014/main" id="{A5B24708-CDCE-4713-B607-EA8FE569D039}"/>
              </a:ext>
            </a:extLst>
          </p:cNvPr>
          <p:cNvSpPr txBox="1"/>
          <p:nvPr/>
        </p:nvSpPr>
        <p:spPr>
          <a:xfrm>
            <a:off x="624774" y="1738686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+ 1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380E5177-C444-4D0C-BC41-1259C83A1725}"/>
              </a:ext>
            </a:extLst>
          </p:cNvPr>
          <p:cNvGrpSpPr/>
          <p:nvPr/>
        </p:nvGrpSpPr>
        <p:grpSpPr>
          <a:xfrm>
            <a:off x="401768" y="2849248"/>
            <a:ext cx="357663" cy="3116338"/>
            <a:chOff x="846641" y="1638353"/>
            <a:chExt cx="357663" cy="3116338"/>
          </a:xfrm>
        </p:grpSpPr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62F87209-9BF2-4536-9BD7-B428E48A11E7}"/>
                </a:ext>
              </a:extLst>
            </p:cNvPr>
            <p:cNvSpPr txBox="1"/>
            <p:nvPr/>
          </p:nvSpPr>
          <p:spPr>
            <a:xfrm>
              <a:off x="864056" y="303906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2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3CA44EF-A2D1-4F0F-BE12-C5450526EBC1}"/>
                </a:ext>
              </a:extLst>
            </p:cNvPr>
            <p:cNvSpPr txBox="1"/>
            <p:nvPr/>
          </p:nvSpPr>
          <p:spPr>
            <a:xfrm>
              <a:off x="850686" y="2340597"/>
              <a:ext cx="3193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…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C99577A-D346-4DB6-BEFF-A597B2230D37}"/>
                </a:ext>
              </a:extLst>
            </p:cNvPr>
            <p:cNvSpPr txBox="1"/>
            <p:nvPr/>
          </p:nvSpPr>
          <p:spPr>
            <a:xfrm>
              <a:off x="846641" y="1638353"/>
              <a:ext cx="3576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ny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D1F06B4A-82AA-4597-92F3-8CC95CCEAE3C}"/>
                </a:ext>
              </a:extLst>
            </p:cNvPr>
            <p:cNvSpPr txBox="1"/>
            <p:nvPr/>
          </p:nvSpPr>
          <p:spPr>
            <a:xfrm>
              <a:off x="869779" y="4446914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0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2C221FC-8A21-4FD6-B453-0FF867BC9F14}"/>
                </a:ext>
              </a:extLst>
            </p:cNvPr>
            <p:cNvSpPr txBox="1"/>
            <p:nvPr/>
          </p:nvSpPr>
          <p:spPr>
            <a:xfrm>
              <a:off x="878660" y="3737523"/>
              <a:ext cx="2760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400" dirty="0"/>
                <a:t>1</a:t>
              </a:r>
            </a:p>
          </p:txBody>
        </p:sp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7216D97B-12D2-491D-9808-DAE79333D36B}"/>
              </a:ext>
            </a:extLst>
          </p:cNvPr>
          <p:cNvSpPr txBox="1"/>
          <p:nvPr/>
        </p:nvSpPr>
        <p:spPr>
          <a:xfrm>
            <a:off x="283539" y="2106391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A413234-FB11-4143-9CCE-2B071F744C49}"/>
              </a:ext>
            </a:extLst>
          </p:cNvPr>
          <p:cNvSpPr txBox="1"/>
          <p:nvPr/>
        </p:nvSpPr>
        <p:spPr>
          <a:xfrm>
            <a:off x="286815" y="1406663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1400" dirty="0"/>
              <a:t>ny + 2</a:t>
            </a:r>
          </a:p>
        </p:txBody>
      </p:sp>
      <p:sp>
        <p:nvSpPr>
          <p:cNvPr id="245" name="Rounded Rectangle 120">
            <a:extLst>
              <a:ext uri="{FF2B5EF4-FFF2-40B4-BE49-F238E27FC236}">
                <a16:creationId xmlns:a16="http://schemas.microsoft.com/office/drawing/2014/main" id="{CFC386F8-CC15-4181-B02A-5D9936F1570D}"/>
              </a:ext>
            </a:extLst>
          </p:cNvPr>
          <p:cNvSpPr/>
          <p:nvPr/>
        </p:nvSpPr>
        <p:spPr>
          <a:xfrm>
            <a:off x="2871219" y="3821495"/>
            <a:ext cx="311834" cy="308539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6" name="Rounded Rectangle 120">
            <a:extLst>
              <a:ext uri="{FF2B5EF4-FFF2-40B4-BE49-F238E27FC236}">
                <a16:creationId xmlns:a16="http://schemas.microsoft.com/office/drawing/2014/main" id="{4DFFE941-DA5C-4D1B-86DE-AFF90B18F7B1}"/>
              </a:ext>
            </a:extLst>
          </p:cNvPr>
          <p:cNvSpPr/>
          <p:nvPr/>
        </p:nvSpPr>
        <p:spPr>
          <a:xfrm>
            <a:off x="2529550" y="3824782"/>
            <a:ext cx="311834" cy="30853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7" name="Rounded Rectangle 120">
            <a:extLst>
              <a:ext uri="{FF2B5EF4-FFF2-40B4-BE49-F238E27FC236}">
                <a16:creationId xmlns:a16="http://schemas.microsoft.com/office/drawing/2014/main" id="{2E3CFF99-0195-4E5C-A74F-13250B06A558}"/>
              </a:ext>
            </a:extLst>
          </p:cNvPr>
          <p:cNvSpPr/>
          <p:nvPr/>
        </p:nvSpPr>
        <p:spPr>
          <a:xfrm>
            <a:off x="2873318" y="4172981"/>
            <a:ext cx="311834" cy="308539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9DAEE66-FDC6-4B77-A37B-61162F06B5E4}"/>
              </a:ext>
            </a:extLst>
          </p:cNvPr>
          <p:cNvSpPr/>
          <p:nvPr/>
        </p:nvSpPr>
        <p:spPr>
          <a:xfrm>
            <a:off x="6377782" y="4888499"/>
            <a:ext cx="184150" cy="18415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6EC99B4-BA6D-4C93-A744-64D582E75331}"/>
              </a:ext>
            </a:extLst>
          </p:cNvPr>
          <p:cNvSpPr/>
          <p:nvPr/>
        </p:nvSpPr>
        <p:spPr>
          <a:xfrm>
            <a:off x="6434720" y="5234199"/>
            <a:ext cx="65082" cy="1841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64DB423-BE07-42EE-99B4-2FCC25796107}"/>
              </a:ext>
            </a:extLst>
          </p:cNvPr>
          <p:cNvSpPr/>
          <p:nvPr/>
        </p:nvSpPr>
        <p:spPr>
          <a:xfrm>
            <a:off x="6036613" y="4924595"/>
            <a:ext cx="184150" cy="761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1" name="Rounded Rectangle 120">
            <a:extLst>
              <a:ext uri="{FF2B5EF4-FFF2-40B4-BE49-F238E27FC236}">
                <a16:creationId xmlns:a16="http://schemas.microsoft.com/office/drawing/2014/main" id="{874E9621-26E8-4320-A138-93C26186F34F}"/>
              </a:ext>
            </a:extLst>
          </p:cNvPr>
          <p:cNvSpPr/>
          <p:nvPr/>
        </p:nvSpPr>
        <p:spPr>
          <a:xfrm>
            <a:off x="6324343" y="4815091"/>
            <a:ext cx="311834" cy="308539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2" name="Rounded Rectangle 120">
            <a:extLst>
              <a:ext uri="{FF2B5EF4-FFF2-40B4-BE49-F238E27FC236}">
                <a16:creationId xmlns:a16="http://schemas.microsoft.com/office/drawing/2014/main" id="{BBA3BF77-E7FD-4CAD-80A3-3F79228A1921}"/>
              </a:ext>
            </a:extLst>
          </p:cNvPr>
          <p:cNvSpPr/>
          <p:nvPr/>
        </p:nvSpPr>
        <p:spPr>
          <a:xfrm>
            <a:off x="5980716" y="4815091"/>
            <a:ext cx="311834" cy="30853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3" name="Rounded Rectangle 120">
            <a:extLst>
              <a:ext uri="{FF2B5EF4-FFF2-40B4-BE49-F238E27FC236}">
                <a16:creationId xmlns:a16="http://schemas.microsoft.com/office/drawing/2014/main" id="{FBBD551E-4F36-4CCC-9AEF-728B53D6D4E8}"/>
              </a:ext>
            </a:extLst>
          </p:cNvPr>
          <p:cNvSpPr/>
          <p:nvPr/>
        </p:nvSpPr>
        <p:spPr>
          <a:xfrm>
            <a:off x="6326442" y="5166577"/>
            <a:ext cx="311834" cy="308539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B26358-E5FC-4672-9D7A-9B3B1AA40FC7}"/>
              </a:ext>
            </a:extLst>
          </p:cNvPr>
          <p:cNvSpPr txBox="1"/>
          <p:nvPr/>
        </p:nvSpPr>
        <p:spPr>
          <a:xfrm>
            <a:off x="6937979" y="5042857"/>
            <a:ext cx="460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Points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same </a:t>
            </a:r>
            <a:r>
              <a:rPr lang="nb-NO" dirty="0" err="1"/>
              <a:t>indices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3437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Eta / H / h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U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V</a:t>
              </a:r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Cell </a:t>
            </a:r>
            <a:r>
              <a:rPr lang="nb-NO" dirty="0" err="1"/>
              <a:t>notation</a:t>
            </a:r>
            <a:endParaRPr lang="nb-NO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750E824-C083-4111-88ED-9CA5B5FBF375}"/>
              </a:ext>
            </a:extLst>
          </p:cNvPr>
          <p:cNvGrpSpPr/>
          <p:nvPr/>
        </p:nvGrpSpPr>
        <p:grpSpPr>
          <a:xfrm>
            <a:off x="1358780" y="1984443"/>
            <a:ext cx="3894156" cy="2928025"/>
            <a:chOff x="1358780" y="1984443"/>
            <a:chExt cx="3894156" cy="2928025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5AD906-D3A6-4FEA-BA02-8813509F05FC}"/>
                </a:ext>
              </a:extLst>
            </p:cNvPr>
            <p:cNvSpPr/>
            <p:nvPr/>
          </p:nvSpPr>
          <p:spPr>
            <a:xfrm>
              <a:off x="1358780" y="1984443"/>
              <a:ext cx="3894156" cy="292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0C41FD3-0389-4A07-B1A5-73C1B7B8BD6D}"/>
                </a:ext>
              </a:extLst>
            </p:cNvPr>
            <p:cNvGrpSpPr/>
            <p:nvPr/>
          </p:nvGrpSpPr>
          <p:grpSpPr>
            <a:xfrm>
              <a:off x="1440366" y="2072779"/>
              <a:ext cx="3638777" cy="2753004"/>
              <a:chOff x="1440366" y="2072779"/>
              <a:chExt cx="3638777" cy="2753004"/>
            </a:xfrm>
          </p:grpSpPr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838C7286-4252-413B-A46D-BFFFDDB945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7357"/>
              <a:stretch/>
            </p:blipFill>
            <p:spPr>
              <a:xfrm>
                <a:off x="4646511" y="2608105"/>
                <a:ext cx="426484" cy="1579007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23" name="Rounded Rectangle 122"/>
              <p:cNvSpPr/>
              <p:nvPr/>
            </p:nvSpPr>
            <p:spPr>
              <a:xfrm>
                <a:off x="4620315" y="2678719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4614167" y="3161207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>
                <a:off x="4607599" y="3679976"/>
                <a:ext cx="458828" cy="396310"/>
              </a:xfrm>
              <a:prstGeom prst="roundRect">
                <a:avLst/>
              </a:prstGeom>
              <a:noFill/>
              <a:ln w="4762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1991CECB-0ADF-4785-BC2B-DAF6D44151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43" t="17540" r="17971" b="16279"/>
              <a:stretch/>
            </p:blipFill>
            <p:spPr>
              <a:xfrm>
                <a:off x="1801408" y="2078013"/>
                <a:ext cx="2412858" cy="2461010"/>
              </a:xfrm>
              <a:prstGeom prst="rect">
                <a:avLst/>
              </a:prstGeom>
            </p:spPr>
          </p:pic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F648B96E-F8A0-41EA-97B8-08A78AB98B5E}"/>
                  </a:ext>
                </a:extLst>
              </p:cNvPr>
              <p:cNvGrpSpPr/>
              <p:nvPr/>
            </p:nvGrpSpPr>
            <p:grpSpPr>
              <a:xfrm>
                <a:off x="1777784" y="4517971"/>
                <a:ext cx="2496489" cy="307812"/>
                <a:chOff x="1427587" y="5218365"/>
                <a:chExt cx="2496489" cy="307812"/>
              </a:xfrm>
            </p:grpSpPr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C7EE1725-0183-4820-9F0B-CFFA0F00DEE3}"/>
                    </a:ext>
                  </a:extLst>
                </p:cNvPr>
                <p:cNvSpPr txBox="1"/>
                <p:nvPr/>
              </p:nvSpPr>
              <p:spPr>
                <a:xfrm>
                  <a:off x="1427587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j-2</a:t>
                  </a:r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16EDF06-40E8-4F55-8F65-27803E282515}"/>
                    </a:ext>
                  </a:extLst>
                </p:cNvPr>
                <p:cNvSpPr txBox="1"/>
                <p:nvPr/>
              </p:nvSpPr>
              <p:spPr>
                <a:xfrm>
                  <a:off x="2128665" y="5218400"/>
                  <a:ext cx="3738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j-1</a:t>
                  </a:r>
                </a:p>
              </p:txBody>
            </p: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A3EAE4A1-6A34-483D-8B9E-CF1C13A78547}"/>
                    </a:ext>
                  </a:extLst>
                </p:cNvPr>
                <p:cNvSpPr txBox="1"/>
                <p:nvPr/>
              </p:nvSpPr>
              <p:spPr>
                <a:xfrm>
                  <a:off x="3514989" y="5218365"/>
                  <a:ext cx="40908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j+1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B71F985-5D1E-400A-9285-4AC3FAD6B6DD}"/>
                    </a:ext>
                  </a:extLst>
                </p:cNvPr>
                <p:cNvSpPr txBox="1"/>
                <p:nvPr/>
              </p:nvSpPr>
              <p:spPr>
                <a:xfrm>
                  <a:off x="2908837" y="5218400"/>
                  <a:ext cx="2279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j</a:t>
                  </a: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09A3A2F0-39B5-4B81-9A17-C9C670F282AF}"/>
                  </a:ext>
                </a:extLst>
              </p:cNvPr>
              <p:cNvGrpSpPr/>
              <p:nvPr/>
            </p:nvGrpSpPr>
            <p:grpSpPr>
              <a:xfrm>
                <a:off x="1440366" y="2072779"/>
                <a:ext cx="447558" cy="2414094"/>
                <a:chOff x="701063" y="2432706"/>
                <a:chExt cx="447558" cy="2414094"/>
              </a:xfrm>
            </p:grpSpPr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264DA837-CB4A-4F45-8118-A93E0F04D528}"/>
                    </a:ext>
                  </a:extLst>
                </p:cNvPr>
                <p:cNvSpPr txBox="1"/>
                <p:nvPr/>
              </p:nvSpPr>
              <p:spPr>
                <a:xfrm>
                  <a:off x="783362" y="3131169"/>
                  <a:ext cx="2664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</a:t>
                  </a:r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2543F92C-FB84-4512-9F7D-BA3F1DD22AB1}"/>
                    </a:ext>
                  </a:extLst>
                </p:cNvPr>
                <p:cNvSpPr txBox="1"/>
                <p:nvPr/>
              </p:nvSpPr>
              <p:spPr>
                <a:xfrm>
                  <a:off x="701063" y="2432706"/>
                  <a:ext cx="44755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k+1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0A96A093-7CA4-4905-827B-3C77A3F7628E}"/>
                    </a:ext>
                  </a:extLst>
                </p:cNvPr>
                <p:cNvSpPr txBox="1"/>
                <p:nvPr/>
              </p:nvSpPr>
              <p:spPr>
                <a:xfrm>
                  <a:off x="716148" y="4539023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k-2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3A34FAFB-7F6E-47C1-A765-C97FAB6FB91E}"/>
                    </a:ext>
                  </a:extLst>
                </p:cNvPr>
                <p:cNvSpPr txBox="1"/>
                <p:nvPr/>
              </p:nvSpPr>
              <p:spPr>
                <a:xfrm>
                  <a:off x="725029" y="3829632"/>
                  <a:ext cx="41229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nb-NO" sz="1400" dirty="0"/>
                    <a:t>k-1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572619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11F9-992B-4C4A-98FB-DF42131B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9155D-29D8-4FAC-98E1-60AFE0838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200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9229</TotalTime>
  <Words>2984</Words>
  <Application>Microsoft Office PowerPoint</Application>
  <PresentationFormat>Widescreen</PresentationFormat>
  <Paragraphs>1083</Paragraphs>
  <Slides>90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Wingdings</vt:lpstr>
      <vt:lpstr>Office Theme</vt:lpstr>
      <vt:lpstr>Notes for OpenCL-implementation of Forward Backward Linear and Centered in Time Centered in Space numerical schemes for the SWEs</vt:lpstr>
      <vt:lpstr>Table of Content</vt:lpstr>
      <vt:lpstr>Background / References</vt:lpstr>
      <vt:lpstr>PowerPoint Presentation</vt:lpstr>
      <vt:lpstr>PowerPoint Presentation</vt:lpstr>
      <vt:lpstr>Original Cell Notation</vt:lpstr>
      <vt:lpstr>Cell notation</vt:lpstr>
      <vt:lpstr>Cell notation</vt:lpstr>
      <vt:lpstr>Cell notation</vt:lpstr>
      <vt:lpstr>Cell notation</vt:lpstr>
      <vt:lpstr>Cell notation (FIGURE)</vt:lpstr>
      <vt:lpstr>Cell notation</vt:lpstr>
      <vt:lpstr>Cell notation (FIGURE)</vt:lpstr>
      <vt:lpstr>FBL eta (FIGURE)</vt:lpstr>
      <vt:lpstr>FBL U (FIGURE)</vt:lpstr>
      <vt:lpstr>FBL V (FIGURE)</vt:lpstr>
      <vt:lpstr>CTCS eta (FIGURE)</vt:lpstr>
      <vt:lpstr>CTCS U (FIGURE)</vt:lpstr>
      <vt:lpstr>CTCS V (FIGURE)</vt:lpstr>
      <vt:lpstr>CTCS 2 eta</vt:lpstr>
      <vt:lpstr>CTCS 2 V</vt:lpstr>
      <vt:lpstr>CTCS 2 U</vt:lpstr>
      <vt:lpstr>KP07 / CDKLM (FIGURE)</vt:lpstr>
      <vt:lpstr>Cell notation</vt:lpstr>
      <vt:lpstr>Cell notation</vt:lpstr>
      <vt:lpstr>Cell notation</vt:lpstr>
      <vt:lpstr>Cell notation</vt:lpstr>
      <vt:lpstr>Boundary Conditions</vt:lpstr>
      <vt:lpstr>Cell notation</vt:lpstr>
      <vt:lpstr>Linear scheme</vt:lpstr>
      <vt:lpstr>Eta</vt:lpstr>
      <vt:lpstr>V</vt:lpstr>
      <vt:lpstr>U</vt:lpstr>
      <vt:lpstr>Nonlinear scheme</vt:lpstr>
      <vt:lpstr>N</vt:lpstr>
      <vt:lpstr>N^y 1/5</vt:lpstr>
      <vt:lpstr>N^y 2/5</vt:lpstr>
      <vt:lpstr>N^y 3/5</vt:lpstr>
      <vt:lpstr>N^y 4/5</vt:lpstr>
      <vt:lpstr>N^y 5/5</vt:lpstr>
      <vt:lpstr>N^x 1/1</vt:lpstr>
      <vt:lpstr>P</vt:lpstr>
      <vt:lpstr>P 1/2</vt:lpstr>
      <vt:lpstr>P 2/2</vt:lpstr>
      <vt:lpstr>Pressure term</vt:lpstr>
      <vt:lpstr>E</vt:lpstr>
      <vt:lpstr>E 1/2</vt:lpstr>
      <vt:lpstr>E 2/2</vt:lpstr>
      <vt:lpstr>Eta</vt:lpstr>
      <vt:lpstr>Eta 1/1</vt:lpstr>
      <vt:lpstr>V</vt:lpstr>
      <vt:lpstr>V 1/7</vt:lpstr>
      <vt:lpstr>V 2/7</vt:lpstr>
      <vt:lpstr>V 3/7</vt:lpstr>
      <vt:lpstr>V 4/7</vt:lpstr>
      <vt:lpstr>V 5/7</vt:lpstr>
      <vt:lpstr>V 6/7</vt:lpstr>
      <vt:lpstr>V 7/7</vt:lpstr>
      <vt:lpstr>U</vt:lpstr>
      <vt:lpstr>U 1/1</vt:lpstr>
      <vt:lpstr>Ghost cells</vt:lpstr>
      <vt:lpstr>Local Ghost cells U (block level)</vt:lpstr>
      <vt:lpstr>Local Ghost cells V (block level)</vt:lpstr>
      <vt:lpstr>Ghost cells globally</vt:lpstr>
      <vt:lpstr>One-kernel cell notation</vt:lpstr>
      <vt:lpstr>One-kernel linear scheme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Data dependency – one-kernel FBL</vt:lpstr>
      <vt:lpstr>One-kernel non-linear scheme</vt:lpstr>
      <vt:lpstr>One-kernel CTCS</vt:lpstr>
      <vt:lpstr>One-kernel CTCS</vt:lpstr>
      <vt:lpstr>One-kernel CTCS</vt:lpstr>
      <vt:lpstr>One-kernel CTCS</vt:lpstr>
      <vt:lpstr>One-kernel CTCS</vt:lpstr>
      <vt:lpstr>PowerPoint Presentation</vt:lpstr>
    </vt:vector>
  </TitlesOfParts>
  <Company>SINTEF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Brodtkorb</dc:creator>
  <cp:lastModifiedBy>Håvard Heitlo Holm</cp:lastModifiedBy>
  <cp:revision>124</cp:revision>
  <cp:lastPrinted>2016-05-25T09:18:27Z</cp:lastPrinted>
  <dcterms:created xsi:type="dcterms:W3CDTF">2016-05-20T14:08:03Z</dcterms:created>
  <dcterms:modified xsi:type="dcterms:W3CDTF">2018-10-17T12:09:44Z</dcterms:modified>
</cp:coreProperties>
</file>