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97" r:id="rId2"/>
    <p:sldId id="298" r:id="rId3"/>
    <p:sldId id="300" r:id="rId4"/>
    <p:sldId id="301" r:id="rId5"/>
    <p:sldId id="277" r:id="rId6"/>
    <p:sldId id="264" r:id="rId7"/>
    <p:sldId id="304" r:id="rId8"/>
    <p:sldId id="313" r:id="rId9"/>
    <p:sldId id="305" r:id="rId10"/>
    <p:sldId id="310" r:id="rId11"/>
    <p:sldId id="309" r:id="rId12"/>
    <p:sldId id="306" r:id="rId13"/>
    <p:sldId id="312" r:id="rId14"/>
    <p:sldId id="311" r:id="rId15"/>
    <p:sldId id="307" r:id="rId16"/>
    <p:sldId id="284" r:id="rId17"/>
    <p:sldId id="285" r:id="rId18"/>
    <p:sldId id="286" r:id="rId19"/>
    <p:sldId id="287" r:id="rId20"/>
    <p:sldId id="303" r:id="rId21"/>
    <p:sldId id="302" r:id="rId22"/>
    <p:sldId id="288" r:id="rId23"/>
    <p:sldId id="290" r:id="rId24"/>
    <p:sldId id="291" r:id="rId25"/>
    <p:sldId id="292" r:id="rId26"/>
    <p:sldId id="289" r:id="rId27"/>
    <p:sldId id="278" r:id="rId28"/>
    <p:sldId id="256" r:id="rId29"/>
    <p:sldId id="257" r:id="rId30"/>
    <p:sldId id="258" r:id="rId31"/>
    <p:sldId id="259" r:id="rId32"/>
    <p:sldId id="266" r:id="rId33"/>
    <p:sldId id="268" r:id="rId34"/>
    <p:sldId id="279" r:id="rId35"/>
    <p:sldId id="260" r:id="rId36"/>
    <p:sldId id="261" r:id="rId37"/>
    <p:sldId id="299" r:id="rId38"/>
    <p:sldId id="280" r:id="rId39"/>
    <p:sldId id="262" r:id="rId40"/>
    <p:sldId id="263" r:id="rId41"/>
    <p:sldId id="281" r:id="rId42"/>
    <p:sldId id="265" r:id="rId43"/>
    <p:sldId id="282" r:id="rId44"/>
    <p:sldId id="269" r:id="rId45"/>
    <p:sldId id="270" r:id="rId46"/>
    <p:sldId id="271" r:id="rId47"/>
    <p:sldId id="272" r:id="rId48"/>
    <p:sldId id="273" r:id="rId49"/>
    <p:sldId id="274" r:id="rId50"/>
    <p:sldId id="275" r:id="rId51"/>
    <p:sldId id="283" r:id="rId52"/>
    <p:sldId id="276" r:id="rId53"/>
    <p:sldId id="293" r:id="rId54"/>
    <p:sldId id="296" r:id="rId55"/>
    <p:sldId id="295" r:id="rId56"/>
    <p:sldId id="294" r:id="rId5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10964A0-D117-4CB3-8E08-A75F857E89C8}">
          <p14:sldIdLst>
            <p14:sldId id="297"/>
            <p14:sldId id="298"/>
            <p14:sldId id="300"/>
            <p14:sldId id="301"/>
            <p14:sldId id="277"/>
            <p14:sldId id="264"/>
            <p14:sldId id="304"/>
            <p14:sldId id="313"/>
            <p14:sldId id="305"/>
            <p14:sldId id="310"/>
            <p14:sldId id="309"/>
            <p14:sldId id="306"/>
            <p14:sldId id="312"/>
            <p14:sldId id="311"/>
            <p14:sldId id="307"/>
            <p14:sldId id="284"/>
            <p14:sldId id="285"/>
            <p14:sldId id="286"/>
            <p14:sldId id="287"/>
            <p14:sldId id="303"/>
            <p14:sldId id="302"/>
            <p14:sldId id="288"/>
            <p14:sldId id="290"/>
            <p14:sldId id="291"/>
            <p14:sldId id="292"/>
            <p14:sldId id="289"/>
          </p14:sldIdLst>
        </p14:section>
        <p14:section name="N" id="{52D34CA5-F7B8-4FD4-B906-23D94EDD40DE}">
          <p14:sldIdLst>
            <p14:sldId id="278"/>
            <p14:sldId id="256"/>
            <p14:sldId id="257"/>
            <p14:sldId id="258"/>
            <p14:sldId id="259"/>
            <p14:sldId id="266"/>
            <p14:sldId id="268"/>
          </p14:sldIdLst>
        </p14:section>
        <p14:section name="P" id="{D3B5FCB6-8DF9-4A0F-9307-D5850669C622}">
          <p14:sldIdLst>
            <p14:sldId id="279"/>
            <p14:sldId id="260"/>
            <p14:sldId id="261"/>
            <p14:sldId id="299"/>
          </p14:sldIdLst>
        </p14:section>
        <p14:section name="E" id="{610FDB1F-3964-4D56-A0F1-5DCB08D27B1D}">
          <p14:sldIdLst>
            <p14:sldId id="280"/>
            <p14:sldId id="262"/>
            <p14:sldId id="263"/>
          </p14:sldIdLst>
        </p14:section>
        <p14:section name="Full scheme" id="{3138D328-4EA6-43B3-9015-39E6B86072E3}">
          <p14:sldIdLst>
            <p14:sldId id="281"/>
            <p14:sldId id="265"/>
            <p14:sldId id="282"/>
            <p14:sldId id="269"/>
            <p14:sldId id="270"/>
            <p14:sldId id="271"/>
            <p14:sldId id="272"/>
            <p14:sldId id="273"/>
            <p14:sldId id="274"/>
            <p14:sldId id="275"/>
            <p14:sldId id="283"/>
            <p14:sldId id="276"/>
            <p14:sldId id="293"/>
            <p14:sldId id="296"/>
            <p14:sldId id="295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50" autoAdjust="0"/>
  </p:normalViewPr>
  <p:slideViewPr>
    <p:cSldViewPr snapToGrid="0">
      <p:cViewPr varScale="1">
        <p:scale>
          <a:sx n="107" d="100"/>
          <a:sy n="107" d="100"/>
        </p:scale>
        <p:origin x="70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D7109-5CCD-4815-99BD-EDFB2B2A3EE9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A7808-98D0-4A5F-855F-58C30CF39ACA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4805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0981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400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25647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5880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83865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193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3457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0444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96597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7780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31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840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8541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8419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4975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26539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26394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53506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629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29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282737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8510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617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65522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37175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58077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05654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912840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39028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76785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39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8695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88839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75684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1246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21160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11481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13970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259858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774616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3132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36152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49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871925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707920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096159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8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981729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37231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82017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72640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56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42350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80023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3647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3246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A7808-98D0-4A5F-855F-58C30CF39ACA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7442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08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500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2897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476211" y="1142984"/>
            <a:ext cx="11239579" cy="642942"/>
          </a:xfrm>
        </p:spPr>
        <p:txBody>
          <a:bodyPr wrap="square" lIns="0" tIns="46800" anchor="t" anchorCtr="0">
            <a:noAutofit/>
          </a:bodyPr>
          <a:lstStyle>
            <a:lvl1pPr marL="0" indent="0">
              <a:buNone/>
              <a:defRPr sz="2800" b="0">
                <a:solidFill>
                  <a:srgbClr val="00447C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GB" noProof="0" smtClean="0"/>
              <a:t>Click to insert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8B30F691-6A83-45B9-823E-A859D46F11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475200" y="1916832"/>
            <a:ext cx="11241600" cy="4104456"/>
          </a:xfrm>
        </p:spPr>
        <p:txBody>
          <a:bodyPr lIns="0"/>
          <a:lstStyle>
            <a:lvl1pPr>
              <a:buFont typeface="Arial" pitchFamily="34" charset="0"/>
              <a:buNone/>
              <a:defRPr>
                <a:solidFill>
                  <a:schemeClr val="accent3"/>
                </a:solidFill>
              </a:defRPr>
            </a:lvl1pPr>
            <a:lvl2pPr>
              <a:buFont typeface="Arial" pitchFamily="34" charset="0"/>
              <a:buNone/>
              <a:defRPr/>
            </a:lvl2pPr>
            <a:lvl3pPr>
              <a:buFont typeface="Arial" pitchFamily="34" charset="0"/>
              <a:buNone/>
              <a:defRPr/>
            </a:lvl3pPr>
            <a:lvl4pPr>
              <a:buFont typeface="Arial" pitchFamily="34" charset="0"/>
              <a:buNone/>
              <a:defRPr/>
            </a:lvl4pPr>
            <a:lvl5pPr>
              <a:buFont typeface="Arial" pitchFamily="34" charset="0"/>
              <a:buNone/>
              <a:defRPr/>
            </a:lvl5pPr>
          </a:lstStyle>
          <a:p>
            <a:pPr lvl="0"/>
            <a:r>
              <a:rPr lang="en-GB" noProof="0" smtClean="0"/>
              <a:t>Click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374041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75971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8403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029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6073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13676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560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487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BF3AD-3D93-4D43-91A1-12F0336C11E1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4133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b-N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b-N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BF3AD-3D93-4D43-91A1-12F0336C11E1}" type="datetimeFigureOut">
              <a:rPr lang="nb-NO" smtClean="0"/>
              <a:t>10.04.2018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E675E-8F44-4376-A329-82201648AB8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490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b-NO" dirty="0" smtClean="0"/>
              <a:t>Notes for </a:t>
            </a:r>
            <a:r>
              <a:rPr lang="nb-NO" dirty="0" err="1" smtClean="0"/>
              <a:t>OpenCL-implementation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Forward </a:t>
            </a:r>
            <a:r>
              <a:rPr lang="nb-NO" dirty="0" err="1" smtClean="0"/>
              <a:t>Backward</a:t>
            </a:r>
            <a:r>
              <a:rPr lang="nb-NO" dirty="0" smtClean="0"/>
              <a:t> Linear and </a:t>
            </a:r>
            <a:r>
              <a:rPr lang="nb-NO" dirty="0" err="1" smtClean="0"/>
              <a:t>Centered</a:t>
            </a:r>
            <a:r>
              <a:rPr lang="nb-NO" dirty="0" smtClean="0"/>
              <a:t> in Time </a:t>
            </a:r>
            <a:r>
              <a:rPr lang="nb-NO" dirty="0" err="1" smtClean="0"/>
              <a:t>Centered</a:t>
            </a:r>
            <a:r>
              <a:rPr lang="nb-NO" dirty="0" smtClean="0"/>
              <a:t> in Space </a:t>
            </a:r>
            <a:r>
              <a:rPr lang="nb-NO" dirty="0" err="1" smtClean="0"/>
              <a:t>numerical</a:t>
            </a:r>
            <a:r>
              <a:rPr lang="nb-NO" dirty="0" smtClean="0"/>
              <a:t> </a:t>
            </a:r>
            <a:r>
              <a:rPr lang="nb-NO" dirty="0" err="1" smtClean="0"/>
              <a:t>schemes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SWEs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André R. Brodtkorb, 2016-05-30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350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FBL </a:t>
            </a:r>
            <a:r>
              <a:rPr lang="nb-NO" dirty="0"/>
              <a:t>2 V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j-2</a:t>
                </a:r>
                <a:endParaRPr lang="nb-NO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j-1</a:t>
                </a:r>
                <a:endParaRPr lang="nb-NO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j+1</a:t>
                </a:r>
                <a:endParaRPr lang="nb-NO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  <a:r>
                  <a:rPr lang="nb-NO" dirty="0" smtClean="0"/>
                  <a:t>+2</a:t>
                </a:r>
                <a:endParaRPr lang="nb-NO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</a:t>
                </a:r>
                <a:endParaRPr lang="nb-NO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k-1</a:t>
                </a:r>
              </a:p>
            </p:txBody>
          </p:sp>
        </p:grpSp>
      </p:grpSp>
      <p:sp>
        <p:nvSpPr>
          <p:cNvPr id="128" name="Rounded Rectangle 120"/>
          <p:cNvSpPr/>
          <p:nvPr/>
        </p:nvSpPr>
        <p:spPr>
          <a:xfrm>
            <a:off x="2503657" y="2418142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797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FBL </a:t>
            </a:r>
            <a:r>
              <a:rPr lang="nb-NO" dirty="0"/>
              <a:t>2 U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j-2</a:t>
                </a:r>
                <a:endParaRPr lang="nb-NO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j-1</a:t>
                </a:r>
                <a:endParaRPr lang="nb-NO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j+1</a:t>
                </a:r>
                <a:endParaRPr lang="nb-NO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  <a:r>
                  <a:rPr lang="nb-NO" dirty="0" smtClean="0"/>
                  <a:t>+2</a:t>
                </a:r>
                <a:endParaRPr lang="nb-NO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</a:t>
                </a:r>
                <a:endParaRPr lang="nb-NO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k-1</a:t>
                </a:r>
              </a:p>
            </p:txBody>
          </p:sp>
        </p:grpSp>
      </p:grpSp>
      <p:sp>
        <p:nvSpPr>
          <p:cNvPr id="140" name="Rounded Rectangle 120"/>
          <p:cNvSpPr/>
          <p:nvPr/>
        </p:nvSpPr>
        <p:spPr>
          <a:xfrm>
            <a:off x="2849296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4851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CTCS </a:t>
            </a:r>
            <a:r>
              <a:rPr lang="nb-NO" dirty="0"/>
              <a:t>2 eta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j-2</a:t>
                </a:r>
                <a:endParaRPr lang="nb-NO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j-1</a:t>
                </a:r>
                <a:endParaRPr lang="nb-NO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j+1</a:t>
                </a:r>
                <a:endParaRPr lang="nb-NO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  <a:r>
                  <a:rPr lang="nb-NO" dirty="0" smtClean="0"/>
                  <a:t>+2</a:t>
                </a:r>
                <a:endParaRPr lang="nb-NO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</a:t>
                </a:r>
                <a:endParaRPr lang="nb-NO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k-1</a:t>
                </a:r>
              </a:p>
            </p:txBody>
          </p:sp>
        </p:grpSp>
      </p:grpSp>
      <p:sp>
        <p:nvSpPr>
          <p:cNvPr id="145" name="Rounded Rectangle 120"/>
          <p:cNvSpPr/>
          <p:nvPr/>
        </p:nvSpPr>
        <p:spPr>
          <a:xfrm>
            <a:off x="2499437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6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CTCS </a:t>
            </a:r>
            <a:r>
              <a:rPr lang="nb-NO" dirty="0"/>
              <a:t>2 V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j-2</a:t>
                </a:r>
                <a:endParaRPr lang="nb-NO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j-1</a:t>
                </a:r>
                <a:endParaRPr lang="nb-NO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j+1</a:t>
                </a:r>
                <a:endParaRPr lang="nb-NO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  <a:r>
                  <a:rPr lang="nb-NO" dirty="0" smtClean="0"/>
                  <a:t>+2</a:t>
                </a:r>
                <a:endParaRPr lang="nb-NO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</a:t>
                </a:r>
                <a:endParaRPr lang="nb-NO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k-1</a:t>
                </a:r>
              </a:p>
            </p:txBody>
          </p:sp>
        </p:grpSp>
      </p:grpSp>
      <p:grpSp>
        <p:nvGrpSpPr>
          <p:cNvPr id="140" name="Group 2"/>
          <p:cNvGrpSpPr/>
          <p:nvPr/>
        </p:nvGrpSpPr>
        <p:grpSpPr>
          <a:xfrm>
            <a:off x="2160640" y="2048770"/>
            <a:ext cx="1731910" cy="1752862"/>
            <a:chOff x="2160640" y="2048770"/>
            <a:chExt cx="1731910" cy="1752862"/>
          </a:xfrm>
        </p:grpSpPr>
        <p:sp>
          <p:nvSpPr>
            <p:cNvPr id="142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43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408160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CTCS </a:t>
            </a:r>
            <a:r>
              <a:rPr lang="nb-NO" dirty="0"/>
              <a:t>2 U 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j-2</a:t>
                </a:r>
                <a:endParaRPr lang="nb-NO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j-1</a:t>
                </a:r>
                <a:endParaRPr lang="nb-NO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j+1</a:t>
                </a:r>
                <a:endParaRPr lang="nb-NO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  <a:r>
                  <a:rPr lang="nb-NO" dirty="0" smtClean="0"/>
                  <a:t>+2</a:t>
                </a:r>
                <a:endParaRPr lang="nb-NO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</a:t>
                </a:r>
                <a:endParaRPr lang="nb-NO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k-1</a:t>
                </a:r>
              </a:p>
            </p:txBody>
          </p:sp>
        </p:grpSp>
      </p:grpSp>
      <p:grpSp>
        <p:nvGrpSpPr>
          <p:cNvPr id="128" name="Group 2"/>
          <p:cNvGrpSpPr/>
          <p:nvPr/>
        </p:nvGrpSpPr>
        <p:grpSpPr>
          <a:xfrm rot="5400000">
            <a:off x="2498640" y="2398241"/>
            <a:ext cx="1731910" cy="1752862"/>
            <a:chOff x="2160640" y="2048770"/>
            <a:chExt cx="1731910" cy="1752862"/>
          </a:xfrm>
        </p:grpSpPr>
        <p:sp>
          <p:nvSpPr>
            <p:cNvPr id="140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42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89845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Oval 52"/>
          <p:cNvSpPr/>
          <p:nvPr/>
        </p:nvSpPr>
        <p:spPr>
          <a:xfrm>
            <a:off x="4388899" y="188507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6" name="Oval 52"/>
          <p:cNvSpPr/>
          <p:nvPr/>
        </p:nvSpPr>
        <p:spPr>
          <a:xfrm>
            <a:off x="4389462" y="168877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9" name="Oval 99"/>
          <p:cNvSpPr/>
          <p:nvPr/>
        </p:nvSpPr>
        <p:spPr>
          <a:xfrm>
            <a:off x="4253739" y="183965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8" name="Oval 99"/>
          <p:cNvSpPr/>
          <p:nvPr/>
        </p:nvSpPr>
        <p:spPr>
          <a:xfrm>
            <a:off x="4401297" y="183965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Oval 27"/>
          <p:cNvSpPr/>
          <p:nvPr/>
        </p:nvSpPr>
        <p:spPr>
          <a:xfrm>
            <a:off x="432933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KP07 / </a:t>
            </a:r>
            <a:r>
              <a:rPr lang="nb-NO" dirty="0"/>
              <a:t>CDKLM</a:t>
            </a:r>
            <a:r>
              <a:rPr lang="nb-NO" dirty="0" smtClean="0"/>
              <a:t> </a:t>
            </a:r>
            <a:r>
              <a:rPr lang="nb-NO" dirty="0"/>
              <a:t>(FIGURE)</a:t>
            </a:r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j-2</a:t>
                </a:r>
                <a:endParaRPr lang="nb-NO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j-1</a:t>
                </a:r>
                <a:endParaRPr lang="nb-NO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j+1</a:t>
                </a:r>
                <a:endParaRPr lang="nb-NO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  <a:r>
                  <a:rPr lang="nb-NO" dirty="0" smtClean="0"/>
                  <a:t>+2</a:t>
                </a:r>
                <a:endParaRPr lang="nb-NO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</a:t>
                </a:r>
                <a:endParaRPr lang="nb-NO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k-1</a:t>
                </a:r>
              </a:p>
            </p:txBody>
          </p:sp>
        </p:grpSp>
      </p:grpSp>
      <p:sp>
        <p:nvSpPr>
          <p:cNvPr id="101" name="Oval 52"/>
          <p:cNvSpPr/>
          <p:nvPr/>
        </p:nvSpPr>
        <p:spPr>
          <a:xfrm>
            <a:off x="3704841" y="188507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2" name="Oval 52"/>
          <p:cNvSpPr/>
          <p:nvPr/>
        </p:nvSpPr>
        <p:spPr>
          <a:xfrm>
            <a:off x="3705404" y="168877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3" name="Oval 99"/>
          <p:cNvSpPr/>
          <p:nvPr/>
        </p:nvSpPr>
        <p:spPr>
          <a:xfrm>
            <a:off x="3569681" y="183965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4" name="Oval 99"/>
          <p:cNvSpPr/>
          <p:nvPr/>
        </p:nvSpPr>
        <p:spPr>
          <a:xfrm>
            <a:off x="3717239" y="183965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5" name="Oval 27"/>
          <p:cNvSpPr/>
          <p:nvPr/>
        </p:nvSpPr>
        <p:spPr>
          <a:xfrm>
            <a:off x="3645272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6" name="Oval 52"/>
          <p:cNvSpPr/>
          <p:nvPr/>
        </p:nvSpPr>
        <p:spPr>
          <a:xfrm>
            <a:off x="2285027" y="188627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7" name="Oval 52"/>
          <p:cNvSpPr/>
          <p:nvPr/>
        </p:nvSpPr>
        <p:spPr>
          <a:xfrm>
            <a:off x="2285590" y="168997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8" name="Oval 99"/>
          <p:cNvSpPr/>
          <p:nvPr/>
        </p:nvSpPr>
        <p:spPr>
          <a:xfrm>
            <a:off x="2149867" y="184086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9" name="Oval 99"/>
          <p:cNvSpPr/>
          <p:nvPr/>
        </p:nvSpPr>
        <p:spPr>
          <a:xfrm>
            <a:off x="2297425" y="184086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0" name="Oval 27"/>
          <p:cNvSpPr/>
          <p:nvPr/>
        </p:nvSpPr>
        <p:spPr>
          <a:xfrm>
            <a:off x="2225458" y="179168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1" name="Oval 52"/>
          <p:cNvSpPr/>
          <p:nvPr/>
        </p:nvSpPr>
        <p:spPr>
          <a:xfrm>
            <a:off x="1583949" y="188507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2" name="Oval 52"/>
          <p:cNvSpPr/>
          <p:nvPr/>
        </p:nvSpPr>
        <p:spPr>
          <a:xfrm>
            <a:off x="1584512" y="168877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Oval 99"/>
          <p:cNvSpPr/>
          <p:nvPr/>
        </p:nvSpPr>
        <p:spPr>
          <a:xfrm>
            <a:off x="1448789" y="183965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Oval 99"/>
          <p:cNvSpPr/>
          <p:nvPr/>
        </p:nvSpPr>
        <p:spPr>
          <a:xfrm>
            <a:off x="1596347" y="183965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Oval 27"/>
          <p:cNvSpPr/>
          <p:nvPr/>
        </p:nvSpPr>
        <p:spPr>
          <a:xfrm>
            <a:off x="1524380" y="179047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3" name="Oval 52"/>
          <p:cNvSpPr/>
          <p:nvPr/>
        </p:nvSpPr>
        <p:spPr>
          <a:xfrm>
            <a:off x="2987942" y="188336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4" name="Oval 52"/>
          <p:cNvSpPr/>
          <p:nvPr/>
        </p:nvSpPr>
        <p:spPr>
          <a:xfrm>
            <a:off x="2988505" y="168706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5" name="Oval 99"/>
          <p:cNvSpPr/>
          <p:nvPr/>
        </p:nvSpPr>
        <p:spPr>
          <a:xfrm>
            <a:off x="2852782" y="183794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6" name="Oval 99"/>
          <p:cNvSpPr/>
          <p:nvPr/>
        </p:nvSpPr>
        <p:spPr>
          <a:xfrm>
            <a:off x="3000340" y="183794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7" name="Oval 27"/>
          <p:cNvSpPr/>
          <p:nvPr/>
        </p:nvSpPr>
        <p:spPr>
          <a:xfrm>
            <a:off x="2928373" y="178876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8" name="Oval 52"/>
          <p:cNvSpPr/>
          <p:nvPr/>
        </p:nvSpPr>
        <p:spPr>
          <a:xfrm>
            <a:off x="4388899" y="2569402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49" name="Oval 52"/>
          <p:cNvSpPr/>
          <p:nvPr/>
        </p:nvSpPr>
        <p:spPr>
          <a:xfrm>
            <a:off x="4389462" y="237310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0" name="Oval 99"/>
          <p:cNvSpPr/>
          <p:nvPr/>
        </p:nvSpPr>
        <p:spPr>
          <a:xfrm>
            <a:off x="4253739" y="252399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1" name="Oval 99"/>
          <p:cNvSpPr/>
          <p:nvPr/>
        </p:nvSpPr>
        <p:spPr>
          <a:xfrm>
            <a:off x="4401297" y="252399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2" name="Oval 27"/>
          <p:cNvSpPr/>
          <p:nvPr/>
        </p:nvSpPr>
        <p:spPr>
          <a:xfrm>
            <a:off x="4329330" y="24748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3" name="Oval 52"/>
          <p:cNvSpPr/>
          <p:nvPr/>
        </p:nvSpPr>
        <p:spPr>
          <a:xfrm>
            <a:off x="3704841" y="2569402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Oval 52"/>
          <p:cNvSpPr/>
          <p:nvPr/>
        </p:nvSpPr>
        <p:spPr>
          <a:xfrm>
            <a:off x="3705404" y="237310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5" name="Oval 99"/>
          <p:cNvSpPr/>
          <p:nvPr/>
        </p:nvSpPr>
        <p:spPr>
          <a:xfrm>
            <a:off x="3569681" y="252399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6" name="Oval 99"/>
          <p:cNvSpPr/>
          <p:nvPr/>
        </p:nvSpPr>
        <p:spPr>
          <a:xfrm>
            <a:off x="3717239" y="252399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7" name="Oval 27"/>
          <p:cNvSpPr/>
          <p:nvPr/>
        </p:nvSpPr>
        <p:spPr>
          <a:xfrm>
            <a:off x="3645272" y="24748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8" name="Oval 52"/>
          <p:cNvSpPr/>
          <p:nvPr/>
        </p:nvSpPr>
        <p:spPr>
          <a:xfrm>
            <a:off x="2285027" y="257061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9" name="Oval 52"/>
          <p:cNvSpPr/>
          <p:nvPr/>
        </p:nvSpPr>
        <p:spPr>
          <a:xfrm>
            <a:off x="2285590" y="237430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Oval 99"/>
          <p:cNvSpPr/>
          <p:nvPr/>
        </p:nvSpPr>
        <p:spPr>
          <a:xfrm>
            <a:off x="2149867" y="252519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1" name="Oval 99"/>
          <p:cNvSpPr/>
          <p:nvPr/>
        </p:nvSpPr>
        <p:spPr>
          <a:xfrm>
            <a:off x="2297425" y="252519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2" name="Oval 27"/>
          <p:cNvSpPr/>
          <p:nvPr/>
        </p:nvSpPr>
        <p:spPr>
          <a:xfrm>
            <a:off x="2225458" y="247601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3" name="Oval 52"/>
          <p:cNvSpPr/>
          <p:nvPr/>
        </p:nvSpPr>
        <p:spPr>
          <a:xfrm>
            <a:off x="1583949" y="2569402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4" name="Oval 52"/>
          <p:cNvSpPr/>
          <p:nvPr/>
        </p:nvSpPr>
        <p:spPr>
          <a:xfrm>
            <a:off x="1584512" y="237310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5" name="Oval 99"/>
          <p:cNvSpPr/>
          <p:nvPr/>
        </p:nvSpPr>
        <p:spPr>
          <a:xfrm>
            <a:off x="1448789" y="252399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6" name="Oval 99"/>
          <p:cNvSpPr/>
          <p:nvPr/>
        </p:nvSpPr>
        <p:spPr>
          <a:xfrm>
            <a:off x="1596347" y="252399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7" name="Oval 27"/>
          <p:cNvSpPr/>
          <p:nvPr/>
        </p:nvSpPr>
        <p:spPr>
          <a:xfrm>
            <a:off x="1524380" y="24748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8" name="Oval 52"/>
          <p:cNvSpPr/>
          <p:nvPr/>
        </p:nvSpPr>
        <p:spPr>
          <a:xfrm>
            <a:off x="2987942" y="2567692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9" name="Oval 52"/>
          <p:cNvSpPr/>
          <p:nvPr/>
        </p:nvSpPr>
        <p:spPr>
          <a:xfrm>
            <a:off x="2988505" y="237139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Oval 99"/>
          <p:cNvSpPr/>
          <p:nvPr/>
        </p:nvSpPr>
        <p:spPr>
          <a:xfrm>
            <a:off x="2852782" y="252228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Oval 99"/>
          <p:cNvSpPr/>
          <p:nvPr/>
        </p:nvSpPr>
        <p:spPr>
          <a:xfrm>
            <a:off x="3000340" y="252228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2" name="Oval 27"/>
          <p:cNvSpPr/>
          <p:nvPr/>
        </p:nvSpPr>
        <p:spPr>
          <a:xfrm>
            <a:off x="2928373" y="247309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3" name="Oval 52"/>
          <p:cNvSpPr/>
          <p:nvPr/>
        </p:nvSpPr>
        <p:spPr>
          <a:xfrm>
            <a:off x="4388899" y="469467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4" name="Oval 52"/>
          <p:cNvSpPr/>
          <p:nvPr/>
        </p:nvSpPr>
        <p:spPr>
          <a:xfrm>
            <a:off x="4389462" y="449837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5" name="Oval 99"/>
          <p:cNvSpPr/>
          <p:nvPr/>
        </p:nvSpPr>
        <p:spPr>
          <a:xfrm>
            <a:off x="4253739" y="464926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6" name="Oval 99"/>
          <p:cNvSpPr/>
          <p:nvPr/>
        </p:nvSpPr>
        <p:spPr>
          <a:xfrm>
            <a:off x="4401297" y="464926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7" name="Oval 27"/>
          <p:cNvSpPr/>
          <p:nvPr/>
        </p:nvSpPr>
        <p:spPr>
          <a:xfrm>
            <a:off x="4329330" y="460008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8" name="Oval 52"/>
          <p:cNvSpPr/>
          <p:nvPr/>
        </p:nvSpPr>
        <p:spPr>
          <a:xfrm>
            <a:off x="3704841" y="469467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9" name="Oval 52"/>
          <p:cNvSpPr/>
          <p:nvPr/>
        </p:nvSpPr>
        <p:spPr>
          <a:xfrm>
            <a:off x="3705404" y="449837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0" name="Oval 99"/>
          <p:cNvSpPr/>
          <p:nvPr/>
        </p:nvSpPr>
        <p:spPr>
          <a:xfrm>
            <a:off x="3569681" y="464926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1" name="Oval 99"/>
          <p:cNvSpPr/>
          <p:nvPr/>
        </p:nvSpPr>
        <p:spPr>
          <a:xfrm>
            <a:off x="3717239" y="464926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2" name="Oval 27"/>
          <p:cNvSpPr/>
          <p:nvPr/>
        </p:nvSpPr>
        <p:spPr>
          <a:xfrm>
            <a:off x="3645272" y="460008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3" name="Oval 52"/>
          <p:cNvSpPr/>
          <p:nvPr/>
        </p:nvSpPr>
        <p:spPr>
          <a:xfrm>
            <a:off x="2285027" y="4695887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4" name="Oval 52"/>
          <p:cNvSpPr/>
          <p:nvPr/>
        </p:nvSpPr>
        <p:spPr>
          <a:xfrm>
            <a:off x="2285590" y="4499586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5" name="Oval 99"/>
          <p:cNvSpPr/>
          <p:nvPr/>
        </p:nvSpPr>
        <p:spPr>
          <a:xfrm>
            <a:off x="2149867" y="465047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6" name="Oval 99"/>
          <p:cNvSpPr/>
          <p:nvPr/>
        </p:nvSpPr>
        <p:spPr>
          <a:xfrm>
            <a:off x="2297425" y="4650475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7" name="Oval 27"/>
          <p:cNvSpPr/>
          <p:nvPr/>
        </p:nvSpPr>
        <p:spPr>
          <a:xfrm>
            <a:off x="2225458" y="4601288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8" name="Oval 52"/>
          <p:cNvSpPr/>
          <p:nvPr/>
        </p:nvSpPr>
        <p:spPr>
          <a:xfrm>
            <a:off x="1583949" y="469467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89" name="Oval 52"/>
          <p:cNvSpPr/>
          <p:nvPr/>
        </p:nvSpPr>
        <p:spPr>
          <a:xfrm>
            <a:off x="1584512" y="449837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0" name="Oval 99"/>
          <p:cNvSpPr/>
          <p:nvPr/>
        </p:nvSpPr>
        <p:spPr>
          <a:xfrm>
            <a:off x="1448789" y="464926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1" name="Oval 99"/>
          <p:cNvSpPr/>
          <p:nvPr/>
        </p:nvSpPr>
        <p:spPr>
          <a:xfrm>
            <a:off x="1596347" y="464926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2" name="Oval 27"/>
          <p:cNvSpPr/>
          <p:nvPr/>
        </p:nvSpPr>
        <p:spPr>
          <a:xfrm>
            <a:off x="1524380" y="460008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Oval 52"/>
          <p:cNvSpPr/>
          <p:nvPr/>
        </p:nvSpPr>
        <p:spPr>
          <a:xfrm>
            <a:off x="2987942" y="469296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Oval 52"/>
          <p:cNvSpPr/>
          <p:nvPr/>
        </p:nvSpPr>
        <p:spPr>
          <a:xfrm>
            <a:off x="2988505" y="449666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5" name="Oval 99"/>
          <p:cNvSpPr/>
          <p:nvPr/>
        </p:nvSpPr>
        <p:spPr>
          <a:xfrm>
            <a:off x="2852782" y="464755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6" name="Oval 99"/>
          <p:cNvSpPr/>
          <p:nvPr/>
        </p:nvSpPr>
        <p:spPr>
          <a:xfrm>
            <a:off x="3000340" y="464755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7" name="Oval 27"/>
          <p:cNvSpPr/>
          <p:nvPr/>
        </p:nvSpPr>
        <p:spPr>
          <a:xfrm>
            <a:off x="2928373" y="459837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8" name="Oval 52"/>
          <p:cNvSpPr/>
          <p:nvPr/>
        </p:nvSpPr>
        <p:spPr>
          <a:xfrm>
            <a:off x="4388899" y="3983612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9" name="Oval 52"/>
          <p:cNvSpPr/>
          <p:nvPr/>
        </p:nvSpPr>
        <p:spPr>
          <a:xfrm>
            <a:off x="4389462" y="378731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0" name="Oval 99"/>
          <p:cNvSpPr/>
          <p:nvPr/>
        </p:nvSpPr>
        <p:spPr>
          <a:xfrm>
            <a:off x="4253739" y="393820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1" name="Oval 99"/>
          <p:cNvSpPr/>
          <p:nvPr/>
        </p:nvSpPr>
        <p:spPr>
          <a:xfrm>
            <a:off x="4401297" y="393820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2" name="Oval 27"/>
          <p:cNvSpPr/>
          <p:nvPr/>
        </p:nvSpPr>
        <p:spPr>
          <a:xfrm>
            <a:off x="4329330" y="388901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3" name="Oval 52"/>
          <p:cNvSpPr/>
          <p:nvPr/>
        </p:nvSpPr>
        <p:spPr>
          <a:xfrm>
            <a:off x="3704841" y="3983612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4" name="Oval 52"/>
          <p:cNvSpPr/>
          <p:nvPr/>
        </p:nvSpPr>
        <p:spPr>
          <a:xfrm>
            <a:off x="3705404" y="378731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5" name="Oval 99"/>
          <p:cNvSpPr/>
          <p:nvPr/>
        </p:nvSpPr>
        <p:spPr>
          <a:xfrm>
            <a:off x="3569681" y="393820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6" name="Oval 99"/>
          <p:cNvSpPr/>
          <p:nvPr/>
        </p:nvSpPr>
        <p:spPr>
          <a:xfrm>
            <a:off x="3717239" y="393820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7" name="Oval 27"/>
          <p:cNvSpPr/>
          <p:nvPr/>
        </p:nvSpPr>
        <p:spPr>
          <a:xfrm>
            <a:off x="3645272" y="388901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8" name="Oval 52"/>
          <p:cNvSpPr/>
          <p:nvPr/>
        </p:nvSpPr>
        <p:spPr>
          <a:xfrm>
            <a:off x="2285027" y="398482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09" name="Oval 52"/>
          <p:cNvSpPr/>
          <p:nvPr/>
        </p:nvSpPr>
        <p:spPr>
          <a:xfrm>
            <a:off x="2285590" y="378851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0" name="Oval 99"/>
          <p:cNvSpPr/>
          <p:nvPr/>
        </p:nvSpPr>
        <p:spPr>
          <a:xfrm>
            <a:off x="2149867" y="393940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1" name="Oval 99"/>
          <p:cNvSpPr/>
          <p:nvPr/>
        </p:nvSpPr>
        <p:spPr>
          <a:xfrm>
            <a:off x="2297425" y="3939408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2" name="Oval 27"/>
          <p:cNvSpPr/>
          <p:nvPr/>
        </p:nvSpPr>
        <p:spPr>
          <a:xfrm>
            <a:off x="2225458" y="3890221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3" name="Oval 52"/>
          <p:cNvSpPr/>
          <p:nvPr/>
        </p:nvSpPr>
        <p:spPr>
          <a:xfrm>
            <a:off x="1583949" y="3983612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4" name="Oval 52"/>
          <p:cNvSpPr/>
          <p:nvPr/>
        </p:nvSpPr>
        <p:spPr>
          <a:xfrm>
            <a:off x="1584512" y="378731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5" name="Oval 99"/>
          <p:cNvSpPr/>
          <p:nvPr/>
        </p:nvSpPr>
        <p:spPr>
          <a:xfrm>
            <a:off x="1448789" y="393820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6" name="Oval 99"/>
          <p:cNvSpPr/>
          <p:nvPr/>
        </p:nvSpPr>
        <p:spPr>
          <a:xfrm>
            <a:off x="1596347" y="393820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7" name="Oval 27"/>
          <p:cNvSpPr/>
          <p:nvPr/>
        </p:nvSpPr>
        <p:spPr>
          <a:xfrm>
            <a:off x="1524380" y="388901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8" name="Oval 52"/>
          <p:cNvSpPr/>
          <p:nvPr/>
        </p:nvSpPr>
        <p:spPr>
          <a:xfrm>
            <a:off x="2987942" y="3981902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9" name="Oval 52"/>
          <p:cNvSpPr/>
          <p:nvPr/>
        </p:nvSpPr>
        <p:spPr>
          <a:xfrm>
            <a:off x="2988505" y="378560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0" name="Oval 99"/>
          <p:cNvSpPr/>
          <p:nvPr/>
        </p:nvSpPr>
        <p:spPr>
          <a:xfrm>
            <a:off x="2852782" y="393649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1" name="Oval 99"/>
          <p:cNvSpPr/>
          <p:nvPr/>
        </p:nvSpPr>
        <p:spPr>
          <a:xfrm>
            <a:off x="3000340" y="3936490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2" name="Oval 27"/>
          <p:cNvSpPr/>
          <p:nvPr/>
        </p:nvSpPr>
        <p:spPr>
          <a:xfrm>
            <a:off x="2928373" y="3887303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3" name="Oval 52"/>
          <p:cNvSpPr/>
          <p:nvPr/>
        </p:nvSpPr>
        <p:spPr>
          <a:xfrm>
            <a:off x="4388899" y="330406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4" name="Oval 52"/>
          <p:cNvSpPr/>
          <p:nvPr/>
        </p:nvSpPr>
        <p:spPr>
          <a:xfrm>
            <a:off x="4389462" y="310776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5" name="Oval 99"/>
          <p:cNvSpPr/>
          <p:nvPr/>
        </p:nvSpPr>
        <p:spPr>
          <a:xfrm>
            <a:off x="4253739" y="325864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6" name="Oval 99"/>
          <p:cNvSpPr/>
          <p:nvPr/>
        </p:nvSpPr>
        <p:spPr>
          <a:xfrm>
            <a:off x="4401297" y="325864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7" name="Oval 27"/>
          <p:cNvSpPr/>
          <p:nvPr/>
        </p:nvSpPr>
        <p:spPr>
          <a:xfrm>
            <a:off x="4329330" y="320946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8" name="Oval 52"/>
          <p:cNvSpPr/>
          <p:nvPr/>
        </p:nvSpPr>
        <p:spPr>
          <a:xfrm>
            <a:off x="3704841" y="330406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29" name="Oval 52"/>
          <p:cNvSpPr/>
          <p:nvPr/>
        </p:nvSpPr>
        <p:spPr>
          <a:xfrm>
            <a:off x="3705404" y="310776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0" name="Oval 99"/>
          <p:cNvSpPr/>
          <p:nvPr/>
        </p:nvSpPr>
        <p:spPr>
          <a:xfrm>
            <a:off x="3569681" y="325864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1" name="Oval 99"/>
          <p:cNvSpPr/>
          <p:nvPr/>
        </p:nvSpPr>
        <p:spPr>
          <a:xfrm>
            <a:off x="3717239" y="325864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2" name="Oval 27"/>
          <p:cNvSpPr/>
          <p:nvPr/>
        </p:nvSpPr>
        <p:spPr>
          <a:xfrm>
            <a:off x="3645272" y="320946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3" name="Oval 52"/>
          <p:cNvSpPr/>
          <p:nvPr/>
        </p:nvSpPr>
        <p:spPr>
          <a:xfrm>
            <a:off x="2285027" y="3305269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4" name="Oval 52"/>
          <p:cNvSpPr/>
          <p:nvPr/>
        </p:nvSpPr>
        <p:spPr>
          <a:xfrm>
            <a:off x="2285590" y="3108968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5" name="Oval 99"/>
          <p:cNvSpPr/>
          <p:nvPr/>
        </p:nvSpPr>
        <p:spPr>
          <a:xfrm>
            <a:off x="2149867" y="325985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6" name="Oval 99"/>
          <p:cNvSpPr/>
          <p:nvPr/>
        </p:nvSpPr>
        <p:spPr>
          <a:xfrm>
            <a:off x="2297425" y="3259857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7" name="Oval 27"/>
          <p:cNvSpPr/>
          <p:nvPr/>
        </p:nvSpPr>
        <p:spPr>
          <a:xfrm>
            <a:off x="2225458" y="3210670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8" name="Oval 52"/>
          <p:cNvSpPr/>
          <p:nvPr/>
        </p:nvSpPr>
        <p:spPr>
          <a:xfrm>
            <a:off x="1583949" y="330406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9" name="Oval 52"/>
          <p:cNvSpPr/>
          <p:nvPr/>
        </p:nvSpPr>
        <p:spPr>
          <a:xfrm>
            <a:off x="1584512" y="310776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0" name="Oval 99"/>
          <p:cNvSpPr/>
          <p:nvPr/>
        </p:nvSpPr>
        <p:spPr>
          <a:xfrm>
            <a:off x="1448789" y="325864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1" name="Oval 99"/>
          <p:cNvSpPr/>
          <p:nvPr/>
        </p:nvSpPr>
        <p:spPr>
          <a:xfrm>
            <a:off x="1596347" y="325864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2" name="Oval 27"/>
          <p:cNvSpPr/>
          <p:nvPr/>
        </p:nvSpPr>
        <p:spPr>
          <a:xfrm>
            <a:off x="1524380" y="320946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3" name="Oval 52"/>
          <p:cNvSpPr/>
          <p:nvPr/>
        </p:nvSpPr>
        <p:spPr>
          <a:xfrm>
            <a:off x="2987942" y="3302351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4" name="Oval 52"/>
          <p:cNvSpPr/>
          <p:nvPr/>
        </p:nvSpPr>
        <p:spPr>
          <a:xfrm>
            <a:off x="2988505" y="3106050"/>
            <a:ext cx="65082" cy="1841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5" name="Oval 99"/>
          <p:cNvSpPr/>
          <p:nvPr/>
        </p:nvSpPr>
        <p:spPr>
          <a:xfrm>
            <a:off x="2852782" y="325693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6" name="Oval 99"/>
          <p:cNvSpPr/>
          <p:nvPr/>
        </p:nvSpPr>
        <p:spPr>
          <a:xfrm>
            <a:off x="3000340" y="3256939"/>
            <a:ext cx="184150" cy="761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7" name="Oval 27"/>
          <p:cNvSpPr/>
          <p:nvPr/>
        </p:nvSpPr>
        <p:spPr>
          <a:xfrm>
            <a:off x="2928373" y="3207752"/>
            <a:ext cx="184150" cy="1841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8" name="Rounded Rectangle 136"/>
          <p:cNvSpPr/>
          <p:nvPr/>
        </p:nvSpPr>
        <p:spPr>
          <a:xfrm rot="5400000">
            <a:off x="2792579" y="1641286"/>
            <a:ext cx="453342" cy="331085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49" name="Rounded Rectangle 136"/>
          <p:cNvSpPr/>
          <p:nvPr/>
        </p:nvSpPr>
        <p:spPr>
          <a:xfrm>
            <a:off x="2802302" y="1634771"/>
            <a:ext cx="453342" cy="331085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3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/>
        </p:nvGrpSpPr>
        <p:grpSpPr>
          <a:xfrm>
            <a:off x="7511292" y="3242701"/>
            <a:ext cx="4064758" cy="1221680"/>
            <a:chOff x="6219825" y="2321946"/>
            <a:chExt cx="5543550" cy="1666137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1366" y="2321946"/>
              <a:ext cx="5343525" cy="828675"/>
            </a:xfrm>
            <a:prstGeom prst="rect">
              <a:avLst/>
            </a:prstGeom>
          </p:spPr>
        </p:pic>
        <p:pic>
          <p:nvPicPr>
            <p:cNvPr id="129" name="Picture 12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19825" y="3007008"/>
              <a:ext cx="5543550" cy="981075"/>
            </a:xfrm>
            <a:prstGeom prst="rect">
              <a:avLst/>
            </a:prstGeom>
          </p:spPr>
        </p:pic>
      </p:grpSp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3" name="Rounded Rectangle 122"/>
          <p:cNvSpPr/>
          <p:nvPr/>
        </p:nvSpPr>
        <p:spPr>
          <a:xfrm>
            <a:off x="7573454" y="3373419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7549084" y="3959195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35835" y="2802477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3221279" y="3119659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401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3" y="3257635"/>
            <a:ext cx="3878871" cy="11716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3" name="Rounded Rectangle 122"/>
          <p:cNvSpPr/>
          <p:nvPr/>
        </p:nvSpPr>
        <p:spPr>
          <a:xfrm>
            <a:off x="6454631" y="340160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501729" y="2442012"/>
            <a:ext cx="1013965" cy="1000388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853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273" y="3257635"/>
            <a:ext cx="3878871" cy="117166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4" name="Rounded Rectangle 123"/>
          <p:cNvSpPr/>
          <p:nvPr/>
        </p:nvSpPr>
        <p:spPr>
          <a:xfrm>
            <a:off x="6454631" y="3894036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67677" y="2818431"/>
            <a:ext cx="1004222" cy="957369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88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26" y="3768983"/>
            <a:ext cx="3894074" cy="646416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2844" y="175222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124" name="Rounded Rectangle 123"/>
          <p:cNvSpPr/>
          <p:nvPr/>
        </p:nvSpPr>
        <p:spPr>
          <a:xfrm>
            <a:off x="6461246" y="3865491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2846984" y="2442013"/>
            <a:ext cx="1004222" cy="991636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71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Background</a:t>
            </a:r>
            <a:r>
              <a:rPr lang="nb-NO" dirty="0" smtClean="0"/>
              <a:t> / References</a:t>
            </a:r>
            <a:endParaRPr lang="nb-N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smtClean="0"/>
              <a:t>This </a:t>
            </a:r>
            <a:r>
              <a:rPr lang="nb-NO" dirty="0" err="1" smtClean="0"/>
              <a:t>set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slides </a:t>
            </a:r>
            <a:r>
              <a:rPr lang="nb-NO" dirty="0" err="1" smtClean="0"/>
              <a:t>includes</a:t>
            </a:r>
            <a:r>
              <a:rPr lang="nb-NO" dirty="0" smtClean="0"/>
              <a:t> a </a:t>
            </a:r>
            <a:r>
              <a:rPr lang="nb-NO" dirty="0" err="1" smtClean="0"/>
              <a:t>set</a:t>
            </a:r>
            <a:r>
              <a:rPr lang="nb-NO" dirty="0" smtClean="0"/>
              <a:t> or </a:t>
            </a:r>
            <a:r>
              <a:rPr lang="nb-NO" dirty="0" err="1" smtClean="0"/>
              <a:t>interpretations</a:t>
            </a:r>
            <a:r>
              <a:rPr lang="nb-NO" dirty="0" smtClean="0"/>
              <a:t> to make it </a:t>
            </a:r>
            <a:r>
              <a:rPr lang="nb-NO" dirty="0" err="1" smtClean="0"/>
              <a:t>easier</a:t>
            </a:r>
            <a:r>
              <a:rPr lang="nb-NO" dirty="0" smtClean="0"/>
              <a:t> to </a:t>
            </a:r>
            <a:r>
              <a:rPr lang="nb-NO" dirty="0" err="1" smtClean="0"/>
              <a:t>implement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different </a:t>
            </a:r>
            <a:r>
              <a:rPr lang="nb-NO" dirty="0" err="1" smtClean="0"/>
              <a:t>numerical</a:t>
            </a:r>
            <a:r>
              <a:rPr lang="nb-NO" dirty="0" smtClean="0"/>
              <a:t> </a:t>
            </a:r>
            <a:r>
              <a:rPr lang="nb-NO" dirty="0" err="1" smtClean="0"/>
              <a:t>schemes</a:t>
            </a:r>
            <a:r>
              <a:rPr lang="nb-NO" dirty="0" smtClean="0"/>
              <a:t> for </a:t>
            </a:r>
            <a:r>
              <a:rPr lang="nb-NO" dirty="0" err="1" smtClean="0"/>
              <a:t>the</a:t>
            </a:r>
            <a:r>
              <a:rPr lang="nb-NO" dirty="0" smtClean="0"/>
              <a:t> SWEs. It is </a:t>
            </a:r>
            <a:r>
              <a:rPr lang="nb-NO" dirty="0" err="1" smtClean="0"/>
              <a:t>based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following</a:t>
            </a:r>
            <a:r>
              <a:rPr lang="nb-NO" dirty="0" smtClean="0"/>
              <a:t> reports: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 smtClean="0"/>
              <a:t>L. P. Røed, </a:t>
            </a:r>
            <a:r>
              <a:rPr lang="nb-NO" dirty="0" err="1" smtClean="0"/>
              <a:t>Documentation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simple </a:t>
            </a:r>
            <a:r>
              <a:rPr lang="nb-NO" dirty="0" err="1" smtClean="0"/>
              <a:t>ocean</a:t>
            </a:r>
            <a:r>
              <a:rPr lang="nb-NO" dirty="0" smtClean="0"/>
              <a:t> </a:t>
            </a:r>
            <a:r>
              <a:rPr lang="nb-NO" dirty="0" err="1" smtClean="0"/>
              <a:t>models</a:t>
            </a:r>
            <a:r>
              <a:rPr lang="nb-NO" dirty="0" smtClean="0"/>
              <a:t> for </a:t>
            </a:r>
            <a:r>
              <a:rPr lang="nb-NO" dirty="0" err="1" smtClean="0"/>
              <a:t>use</a:t>
            </a:r>
            <a:r>
              <a:rPr lang="nb-NO" dirty="0" smtClean="0"/>
              <a:t> in ensemble </a:t>
            </a:r>
            <a:r>
              <a:rPr lang="nb-NO" dirty="0" err="1" smtClean="0"/>
              <a:t>predictions</a:t>
            </a:r>
            <a:r>
              <a:rPr lang="nb-NO" dirty="0" smtClean="0"/>
              <a:t> Part I: </a:t>
            </a:r>
            <a:r>
              <a:rPr lang="nb-NO" dirty="0" err="1" smtClean="0"/>
              <a:t>Theory</a:t>
            </a:r>
            <a:r>
              <a:rPr lang="nb-NO" dirty="0"/>
              <a:t> </a:t>
            </a:r>
            <a:r>
              <a:rPr lang="nb-NO" dirty="0" smtClean="0"/>
              <a:t>and Part II: </a:t>
            </a:r>
            <a:r>
              <a:rPr lang="nb-NO" dirty="0" err="1" smtClean="0"/>
              <a:t>Benchmark</a:t>
            </a:r>
            <a:r>
              <a:rPr lang="nb-NO" dirty="0" smtClean="0"/>
              <a:t> cases, met.no report 5/2012</a:t>
            </a:r>
          </a:p>
          <a:p>
            <a:r>
              <a:rPr lang="nb-NO" dirty="0" smtClean="0"/>
              <a:t>A. R. Brodtkorb, T. R. Hagen. L. P. Røed, </a:t>
            </a:r>
            <a:r>
              <a:rPr lang="en-US" dirty="0"/>
              <a:t>One-Layer Shallow Water Models on the </a:t>
            </a:r>
            <a:r>
              <a:rPr lang="en-US" dirty="0" smtClean="0"/>
              <a:t>GPU, met.no report 27/2013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91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 smtClean="0"/>
              <a:t>Boundary</a:t>
            </a:r>
            <a:r>
              <a:rPr lang="nb-NO" dirty="0" smtClean="0"/>
              <a:t> </a:t>
            </a:r>
            <a:r>
              <a:rPr lang="nb-NO" dirty="0" err="1" smtClean="0"/>
              <a:t>Conditions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22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701063" y="1730462"/>
            <a:ext cx="3922290" cy="3795715"/>
            <a:chOff x="701063" y="1730462"/>
            <a:chExt cx="3922290" cy="3795715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27587" y="5218365"/>
              <a:ext cx="3195766" cy="307812"/>
              <a:chOff x="1427587" y="5218365"/>
              <a:chExt cx="3195766" cy="30781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27587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j-2</a:t>
                </a:r>
                <a:endParaRPr lang="nb-NO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j-1</a:t>
                </a:r>
                <a:endParaRPr lang="nb-NO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j+1</a:t>
                </a:r>
                <a:endParaRPr lang="nb-NO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214266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  <a:r>
                  <a:rPr lang="nb-NO" sz="1400" dirty="0" smtClean="0"/>
                  <a:t>+2</a:t>
                </a:r>
                <a:endParaRPr lang="nb-NO" sz="1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</a:t>
                </a:r>
                <a:endParaRPr lang="nb-NO" sz="14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01063" y="1730462"/>
              <a:ext cx="462685" cy="3116338"/>
              <a:chOff x="701063" y="1730462"/>
              <a:chExt cx="462685" cy="3116338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6190" y="1730462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6148" y="4539023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48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Linear </a:t>
            </a:r>
            <a:r>
              <a:rPr lang="nb-NO" dirty="0" err="1" smtClean="0"/>
              <a:t>scheme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63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Eta</a:t>
            </a:r>
            <a:endParaRPr lang="nb-NO" dirty="0"/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4289" y="2988201"/>
            <a:ext cx="4428505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556377" y="2807410"/>
            <a:ext cx="908923" cy="920813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0084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</a:t>
            </a:r>
            <a:endParaRPr lang="nb-NO" dirty="0"/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3116" y="2491550"/>
            <a:ext cx="3885982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503657" y="2418142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876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/>
        </p:nvGrpSpPr>
        <p:grpSpPr>
          <a:xfrm>
            <a:off x="5509999" y="1914866"/>
            <a:ext cx="5300277" cy="4527587"/>
            <a:chOff x="4828881" y="323129"/>
            <a:chExt cx="8089337" cy="6910049"/>
          </a:xfrm>
        </p:grpSpPr>
        <p:pic>
          <p:nvPicPr>
            <p:cNvPr id="118" name="Picture 1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8881" y="323129"/>
              <a:ext cx="7105650" cy="2428875"/>
            </a:xfrm>
            <a:prstGeom prst="rect">
              <a:avLst/>
            </a:prstGeom>
          </p:spPr>
        </p:pic>
        <p:pic>
          <p:nvPicPr>
            <p:cNvPr id="119" name="Picture 1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3443" y="3251728"/>
              <a:ext cx="7724775" cy="3981450"/>
            </a:xfrm>
            <a:prstGeom prst="rect">
              <a:avLst/>
            </a:prstGeom>
          </p:spPr>
        </p:pic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</a:t>
            </a:r>
            <a:endParaRPr lang="nb-NO" dirty="0"/>
          </a:p>
        </p:txBody>
      </p:sp>
      <p:grpSp>
        <p:nvGrpSpPr>
          <p:cNvPr id="5" name="Group 4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9" name="Oval 1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5" name="Oval 4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6" name="Oval 75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06" name="Rounded Rectangle 105"/>
          <p:cNvSpPr/>
          <p:nvPr/>
        </p:nvSpPr>
        <p:spPr>
          <a:xfrm>
            <a:off x="5573116" y="1968543"/>
            <a:ext cx="3885982" cy="56519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07" name="Group 106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8" name="TextBox 107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21" name="Rounded Rectangle 120"/>
          <p:cNvSpPr/>
          <p:nvPr/>
        </p:nvSpPr>
        <p:spPr>
          <a:xfrm>
            <a:off x="2849296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399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Nonlinear </a:t>
            </a:r>
            <a:r>
              <a:rPr lang="nb-NO" dirty="0" err="1" smtClean="0"/>
              <a:t>scheme</a:t>
            </a:r>
            <a:endParaRPr lang="nb-NO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0407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Nonlinear term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4844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8" name="Rounded Rectangle 207"/>
          <p:cNvSpPr/>
          <p:nvPr/>
        </p:nvSpPr>
        <p:spPr>
          <a:xfrm>
            <a:off x="3557743" y="244201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09" name="Rounded Rectangle 208"/>
          <p:cNvSpPr/>
          <p:nvPr/>
        </p:nvSpPr>
        <p:spPr>
          <a:xfrm>
            <a:off x="7524750" y="3544456"/>
            <a:ext cx="825500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9339654" y="3544456"/>
            <a:ext cx="96639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25" name="Rounded Rectangle 224"/>
          <p:cNvSpPr/>
          <p:nvPr/>
        </p:nvSpPr>
        <p:spPr>
          <a:xfrm>
            <a:off x="2162517" y="244391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26" name="Picture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784" y="4667619"/>
            <a:ext cx="2588035" cy="457014"/>
          </a:xfrm>
          <a:prstGeom prst="rect">
            <a:avLst/>
          </a:prstGeom>
        </p:spPr>
      </p:pic>
      <p:sp>
        <p:nvSpPr>
          <p:cNvPr id="227" name="TextBox 226"/>
          <p:cNvSpPr txBox="1"/>
          <p:nvPr/>
        </p:nvSpPr>
        <p:spPr>
          <a:xfrm>
            <a:off x="9402378" y="3948452"/>
            <a:ext cx="2173672" cy="646331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nb-NO" dirty="0" err="1" smtClean="0"/>
              <a:t>Error</a:t>
            </a:r>
            <a:r>
              <a:rPr lang="nb-NO" dirty="0" smtClean="0"/>
              <a:t> </a:t>
            </a:r>
            <a:r>
              <a:rPr lang="nb-NO" dirty="0" err="1" smtClean="0"/>
              <a:t>here</a:t>
            </a:r>
            <a:r>
              <a:rPr lang="nb-NO" dirty="0" smtClean="0"/>
              <a:t>: </a:t>
            </a:r>
            <a:r>
              <a:rPr lang="nb-NO" dirty="0" err="1" smtClean="0"/>
              <a:t>should</a:t>
            </a:r>
            <a:r>
              <a:rPr lang="nb-NO" dirty="0" smtClean="0"/>
              <a:t> be</a:t>
            </a:r>
          </a:p>
          <a:p>
            <a:r>
              <a:rPr lang="nb-NO" dirty="0" smtClean="0"/>
              <a:t>H_j-1, k + eta_j-1, k</a:t>
            </a:r>
            <a:endParaRPr lang="nb-NO" dirty="0"/>
          </a:p>
        </p:txBody>
      </p:sp>
      <p:sp>
        <p:nvSpPr>
          <p:cNvPr id="228" name="Title 2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1/5</a:t>
            </a:r>
            <a:endParaRPr lang="nb-NO" dirty="0"/>
          </a:p>
        </p:txBody>
      </p:sp>
      <p:sp>
        <p:nvSpPr>
          <p:cNvPr id="150" name="Rounded Rectangle 149"/>
          <p:cNvSpPr/>
          <p:nvPr/>
        </p:nvSpPr>
        <p:spPr>
          <a:xfrm>
            <a:off x="3558249" y="313343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1" name="Rounded Rectangle 150"/>
          <p:cNvSpPr/>
          <p:nvPr/>
        </p:nvSpPr>
        <p:spPr>
          <a:xfrm>
            <a:off x="2840932" y="313343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40932" y="2437010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3" name="Rounded Rectangle 152"/>
          <p:cNvSpPr/>
          <p:nvPr/>
        </p:nvSpPr>
        <p:spPr>
          <a:xfrm>
            <a:off x="2155499" y="3139991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21960" y="3159247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2828735" y="247486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599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9638" y="3318833"/>
            <a:ext cx="171876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883837" y="3318833"/>
            <a:ext cx="1936563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2/5</a:t>
            </a:r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3567194" y="2805769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3" name="Rounded Rectangle 152"/>
          <p:cNvSpPr/>
          <p:nvPr/>
        </p:nvSpPr>
        <p:spPr>
          <a:xfrm>
            <a:off x="2164785" y="2796838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63037" y="2785354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0" name="Rounded Rectangle 159"/>
          <p:cNvSpPr/>
          <p:nvPr/>
        </p:nvSpPr>
        <p:spPr>
          <a:xfrm>
            <a:off x="3209498" y="243694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61" name="Rounded Rectangle 160"/>
          <p:cNvSpPr/>
          <p:nvPr/>
        </p:nvSpPr>
        <p:spPr>
          <a:xfrm>
            <a:off x="3191562" y="3128102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92" name="Rounded Rectangle 191"/>
          <p:cNvSpPr/>
          <p:nvPr/>
        </p:nvSpPr>
        <p:spPr>
          <a:xfrm>
            <a:off x="2849243" y="2829556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3" name="Rounded Rectangle 192"/>
          <p:cNvSpPr/>
          <p:nvPr/>
        </p:nvSpPr>
        <p:spPr>
          <a:xfrm>
            <a:off x="2526266" y="3145386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94" name="Rounded Rectangle 193"/>
          <p:cNvSpPr/>
          <p:nvPr/>
        </p:nvSpPr>
        <p:spPr>
          <a:xfrm>
            <a:off x="2513284" y="2422401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167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>
          <a:xfrm>
            <a:off x="1881158" y="223985"/>
            <a:ext cx="8429684" cy="642942"/>
          </a:xfrm>
        </p:spPr>
        <p:txBody>
          <a:bodyPr/>
          <a:lstStyle/>
          <a:p>
            <a:r>
              <a:rPr lang="en-GB" dirty="0" smtClean="0"/>
              <a:t>1-layer model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3834883" y="1411717"/>
            <a:ext cx="4522234" cy="1796088"/>
            <a:chOff x="971600" y="4045675"/>
            <a:chExt cx="4522234" cy="1796088"/>
          </a:xfrm>
        </p:grpSpPr>
        <p:sp>
          <p:nvSpPr>
            <p:cNvPr id="4" name="Freeform 3"/>
            <p:cNvSpPr/>
            <p:nvPr/>
          </p:nvSpPr>
          <p:spPr>
            <a:xfrm>
              <a:off x="971600" y="5378407"/>
              <a:ext cx="4490844" cy="463356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1278008">
                  <a:moveTo>
                    <a:pt x="0" y="718831"/>
                  </a:moveTo>
                  <a:cubicBezTo>
                    <a:pt x="402063" y="296323"/>
                    <a:pt x="903610" y="-73641"/>
                    <a:pt x="1457093" y="12587"/>
                  </a:cubicBezTo>
                  <a:cubicBezTo>
                    <a:pt x="2010576" y="98815"/>
                    <a:pt x="2815271" y="1079032"/>
                    <a:pt x="3320896" y="1236199"/>
                  </a:cubicBezTo>
                  <a:cubicBezTo>
                    <a:pt x="3826521" y="1393366"/>
                    <a:pt x="3901069" y="1064621"/>
                    <a:pt x="4490844" y="955587"/>
                  </a:cubicBezTo>
                </a:path>
              </a:pathLst>
            </a:custGeom>
            <a:ln w="412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 4"/>
            <p:cNvSpPr/>
            <p:nvPr/>
          </p:nvSpPr>
          <p:spPr>
            <a:xfrm>
              <a:off x="988741" y="4068252"/>
              <a:ext cx="4505093" cy="588260"/>
            </a:xfrm>
            <a:custGeom>
              <a:avLst/>
              <a:gdLst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6096000 w 7456449"/>
                <a:gd name="connsiteY5" fmla="*/ 176646 h 588260"/>
                <a:gd name="connsiteX6" fmla="*/ 7456449 w 7456449"/>
                <a:gd name="connsiteY6" fmla="*/ 421972 h 588260"/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7456449 w 7456449"/>
                <a:gd name="connsiteY5" fmla="*/ 421972 h 588260"/>
                <a:gd name="connsiteX0" fmla="*/ 0 w 4505093"/>
                <a:gd name="connsiteY0" fmla="*/ 340197 h 588260"/>
                <a:gd name="connsiteX1" fmla="*/ 1345581 w 4505093"/>
                <a:gd name="connsiteY1" fmla="*/ 5660 h 588260"/>
                <a:gd name="connsiteX2" fmla="*/ 2185639 w 4505093"/>
                <a:gd name="connsiteY2" fmla="*/ 585524 h 588260"/>
                <a:gd name="connsiteX3" fmla="*/ 3865757 w 4505093"/>
                <a:gd name="connsiteY3" fmla="*/ 228685 h 588260"/>
                <a:gd name="connsiteX4" fmla="*/ 4505093 w 4505093"/>
                <a:gd name="connsiteY4" fmla="*/ 340197 h 58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5093" h="588260">
                  <a:moveTo>
                    <a:pt x="0" y="340197"/>
                  </a:moveTo>
                  <a:cubicBezTo>
                    <a:pt x="490654" y="152484"/>
                    <a:pt x="981308" y="-35228"/>
                    <a:pt x="1345581" y="5660"/>
                  </a:cubicBezTo>
                  <a:cubicBezTo>
                    <a:pt x="1709854" y="46548"/>
                    <a:pt x="1765610" y="548353"/>
                    <a:pt x="2185639" y="585524"/>
                  </a:cubicBezTo>
                  <a:cubicBezTo>
                    <a:pt x="2605668" y="622695"/>
                    <a:pt x="3479181" y="269573"/>
                    <a:pt x="3865757" y="228685"/>
                  </a:cubicBezTo>
                  <a:cubicBezTo>
                    <a:pt x="4252333" y="187797"/>
                    <a:pt x="3906644" y="307982"/>
                    <a:pt x="4505093" y="340197"/>
                  </a:cubicBezTo>
                </a:path>
              </a:pathLst>
            </a:cu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988741" y="4365104"/>
              <a:ext cx="450509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1908758" y="4103649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07704" y="4045675"/>
              <a:ext cx="483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907704" y="4362382"/>
              <a:ext cx="0" cy="10108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908758" y="4683133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2379308" y="4081346"/>
              <a:ext cx="0" cy="12918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374590" y="468287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3491880" y="4656512"/>
              <a:ext cx="0" cy="97113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3476443" y="472702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491880" y="4885287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491880" y="5051943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491880" y="522920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92343" y="5366835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216633" y="487349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492343" y="5518974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3116015" y="3445225"/>
            <a:ext cx="5896602" cy="2633936"/>
            <a:chOff x="1843749" y="3286842"/>
            <a:chExt cx="5896602" cy="263393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3749" y="3717032"/>
              <a:ext cx="4988530" cy="1162465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>
            <a:xfrm>
              <a:off x="4108862" y="4221088"/>
              <a:ext cx="664306" cy="335842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455996" y="4137572"/>
              <a:ext cx="360040" cy="56854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08309" y="5547107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Coriolis</a:t>
              </a:r>
              <a:endParaRPr lang="nb-NO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009450" y="5274447"/>
              <a:ext cx="148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Bottom</a:t>
              </a:r>
              <a:r>
                <a:rPr lang="nb-NO" dirty="0"/>
                <a:t> and </a:t>
              </a:r>
              <a:r>
                <a:rPr lang="nb-NO" dirty="0" err="1"/>
                <a:t>wind</a:t>
              </a:r>
              <a:r>
                <a:rPr lang="nb-NO" dirty="0"/>
                <a:t> stress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534294" y="5157192"/>
              <a:ext cx="1206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Eddy </a:t>
              </a:r>
              <a:r>
                <a:rPr lang="nb-NO" dirty="0" err="1"/>
                <a:t>viscosity</a:t>
              </a:r>
              <a:endParaRPr lang="nb-NO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924674" y="4249715"/>
              <a:ext cx="676102" cy="274883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6" name="Straight Connector 15"/>
            <p:cNvCxnSpPr>
              <a:stCxn id="9" idx="2"/>
              <a:endCxn id="13" idx="0"/>
            </p:cNvCxnSpPr>
            <p:nvPr/>
          </p:nvCxnSpPr>
          <p:spPr>
            <a:xfrm flipH="1">
              <a:off x="3912365" y="4556930"/>
              <a:ext cx="528650" cy="99017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4" idx="2"/>
              <a:endCxn id="26" idx="0"/>
            </p:cNvCxnSpPr>
            <p:nvPr/>
          </p:nvCxnSpPr>
          <p:spPr>
            <a:xfrm>
              <a:off x="5636016" y="4706112"/>
              <a:ext cx="116631" cy="568335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2"/>
              <a:endCxn id="28" idx="0"/>
            </p:cNvCxnSpPr>
            <p:nvPr/>
          </p:nvCxnSpPr>
          <p:spPr>
            <a:xfrm>
              <a:off x="6262725" y="4524598"/>
              <a:ext cx="874598" cy="63259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4924611" y="4221088"/>
              <a:ext cx="226341" cy="360040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39" name="Straight Connector 38"/>
            <p:cNvCxnSpPr>
              <a:stCxn id="38" idx="2"/>
              <a:endCxn id="40" idx="0"/>
            </p:cNvCxnSpPr>
            <p:nvPr/>
          </p:nvCxnSpPr>
          <p:spPr>
            <a:xfrm flipH="1">
              <a:off x="4856568" y="4581128"/>
              <a:ext cx="181214" cy="33955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4352512" y="4920680"/>
              <a:ext cx="10081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 err="1"/>
                <a:t>Pressure</a:t>
              </a:r>
              <a:endParaRPr lang="nb-NO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3965606" y="3812462"/>
              <a:ext cx="1670409" cy="314278"/>
            </a:xfrm>
            <a:prstGeom prst="round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46" name="Straight Connector 45"/>
            <p:cNvCxnSpPr>
              <a:stCxn id="50" idx="1"/>
              <a:endCxn id="45" idx="0"/>
            </p:cNvCxnSpPr>
            <p:nvPr/>
          </p:nvCxnSpPr>
          <p:spPr>
            <a:xfrm flipH="1">
              <a:off x="4800811" y="3610008"/>
              <a:ext cx="1360823" cy="20245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6161634" y="3286842"/>
              <a:ext cx="14863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Conservation </a:t>
              </a:r>
              <a:r>
                <a:rPr lang="nb-NO" dirty="0" err="1"/>
                <a:t>of</a:t>
              </a:r>
              <a:r>
                <a:rPr lang="nb-NO" dirty="0"/>
                <a:t> </a:t>
              </a:r>
              <a:r>
                <a:rPr lang="nb-NO" dirty="0" err="1"/>
                <a:t>mass</a:t>
              </a:r>
              <a:endParaRPr lang="nb-NO" dirty="0"/>
            </a:p>
          </p:txBody>
        </p:sp>
      </p:grpSp>
    </p:spTree>
    <p:extLst>
      <p:ext uri="{BB962C8B-B14F-4D97-AF65-F5344CB8AC3E}">
        <p14:creationId xmlns:p14="http://schemas.microsoft.com/office/powerpoint/2010/main" val="303296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3288" y="2691917"/>
            <a:ext cx="88691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186355" y="2691917"/>
            <a:ext cx="81794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3/5</a:t>
            </a:r>
            <a:endParaRPr lang="nb-NO" dirty="0"/>
          </a:p>
        </p:txBody>
      </p:sp>
      <p:sp>
        <p:nvSpPr>
          <p:cNvPr id="150" name="Rounded Rectangle 149"/>
          <p:cNvSpPr/>
          <p:nvPr/>
        </p:nvSpPr>
        <p:spPr>
          <a:xfrm>
            <a:off x="2854100" y="2101436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56756" y="2835387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3" name="Rounded Rectangle 152"/>
          <p:cNvSpPr/>
          <p:nvPr/>
        </p:nvSpPr>
        <p:spPr>
          <a:xfrm>
            <a:off x="2863422" y="3499978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54" name="Rounded Rectangle 153"/>
          <p:cNvSpPr/>
          <p:nvPr/>
        </p:nvSpPr>
        <p:spPr>
          <a:xfrm>
            <a:off x="2885082" y="2786013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3047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39" name="Oval 38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125" name="Oval 124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148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5" name="Oval 154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6" name="Oval 155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7" name="Oval 156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9" name="Oval 158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62" name="Oval 161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Oval 164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6" name="Oval 165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7" name="Oval 166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8" name="Oval 167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9" name="Oval 168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0" name="Oval 169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1" name="Oval 170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2" name="Oval 171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3" name="Oval 172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4" name="Oval 173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5" name="Oval 174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6" name="Oval 175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7" name="Oval 176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8" name="Oval 177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9" name="Oval 178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0" name="Oval 179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1" name="Oval 180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2" name="Oval 181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4" name="Oval 183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Oval 184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6" name="Oval 185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7" name="Oval 186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8" name="Oval 187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9" name="Oval 188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0" name="Oval 189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1" name="Oval 190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200" name="Oval 199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1" name="Oval 200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2" name="Oval 201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207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sp>
        <p:nvSpPr>
          <p:cNvPr id="209" name="Rounded Rectangle 208"/>
          <p:cNvSpPr/>
          <p:nvPr/>
        </p:nvSpPr>
        <p:spPr>
          <a:xfrm>
            <a:off x="7060616" y="2971718"/>
            <a:ext cx="886912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220" name="Group 219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210" name="TextBox 20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222" name="Rounded Rectangle 221"/>
          <p:cNvSpPr/>
          <p:nvPr/>
        </p:nvSpPr>
        <p:spPr>
          <a:xfrm>
            <a:off x="8218105" y="2971718"/>
            <a:ext cx="81794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4/5</a:t>
            </a:r>
            <a:endParaRPr lang="nb-NO" dirty="0"/>
          </a:p>
        </p:txBody>
      </p:sp>
      <p:sp>
        <p:nvSpPr>
          <p:cNvPr id="150" name="Rounded Rectangle 149"/>
          <p:cNvSpPr/>
          <p:nvPr/>
        </p:nvSpPr>
        <p:spPr>
          <a:xfrm>
            <a:off x="2853999" y="2429919"/>
            <a:ext cx="320118" cy="288136"/>
          </a:xfrm>
          <a:prstGeom prst="roundRect">
            <a:avLst/>
          </a:prstGeom>
          <a:noFill/>
          <a:ln w="47625">
            <a:solidFill>
              <a:srgbClr val="FF000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2" name="Rounded Rectangle 151"/>
          <p:cNvSpPr/>
          <p:nvPr/>
        </p:nvSpPr>
        <p:spPr>
          <a:xfrm>
            <a:off x="2853698" y="3157145"/>
            <a:ext cx="307698" cy="266976"/>
          </a:xfrm>
          <a:prstGeom prst="roundRect">
            <a:avLst/>
          </a:prstGeom>
          <a:noFill/>
          <a:ln w="47625">
            <a:solidFill>
              <a:srgbClr val="7030A0">
                <a:alpha val="5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676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N^y</a:t>
            </a:r>
            <a:r>
              <a:rPr lang="nb-NO" dirty="0" smtClean="0"/>
              <a:t> 5/5</a:t>
            </a:r>
            <a:endParaRPr lang="nb-NO" dirty="0"/>
          </a:p>
        </p:txBody>
      </p:sp>
      <p:grpSp>
        <p:nvGrpSpPr>
          <p:cNvPr id="3" name="Group 2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7" name="Oval 16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3" name="Oval 42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4" name="Oval 73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0" y="2635166"/>
            <a:ext cx="5333404" cy="1215070"/>
          </a:xfrm>
          <a:prstGeom prst="rect">
            <a:avLst/>
          </a:prstGeom>
        </p:spPr>
      </p:pic>
      <p:grpSp>
        <p:nvGrpSpPr>
          <p:cNvPr id="123" name="Group 12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24" name="Oval 12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2155499" y="2101436"/>
            <a:ext cx="1731813" cy="1665518"/>
            <a:chOff x="2155499" y="2101436"/>
            <a:chExt cx="1731813" cy="1665518"/>
          </a:xfrm>
        </p:grpSpPr>
        <p:sp>
          <p:nvSpPr>
            <p:cNvPr id="130" name="Rounded Rectangle 129"/>
            <p:cNvSpPr/>
            <p:nvPr/>
          </p:nvSpPr>
          <p:spPr>
            <a:xfrm>
              <a:off x="3557743" y="244201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2162517" y="2443915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Rounded Rectangle 133"/>
            <p:cNvSpPr/>
            <p:nvPr/>
          </p:nvSpPr>
          <p:spPr>
            <a:xfrm>
              <a:off x="3558249" y="3133430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5" name="Rounded Rectangle 134"/>
            <p:cNvSpPr/>
            <p:nvPr/>
          </p:nvSpPr>
          <p:spPr>
            <a:xfrm>
              <a:off x="2155499" y="313999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2862079" y="3152939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2861753" y="2449087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3567194" y="2805769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4785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3209498" y="243694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191562" y="312810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856206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2526266" y="3145386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2512692" y="245658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854100" y="2101436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863422" y="349997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27661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N^x</a:t>
            </a:r>
            <a:r>
              <a:rPr lang="nb-NO" dirty="0" smtClean="0"/>
              <a:t> 1/1</a:t>
            </a:r>
            <a:endParaRPr lang="nb-NO" dirty="0"/>
          </a:p>
        </p:txBody>
      </p:sp>
      <p:grpSp>
        <p:nvGrpSpPr>
          <p:cNvPr id="3" name="Group 2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7" name="Oval 16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3" name="Oval 42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4" name="Oval 73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24" name="Oval 12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130" name="Picture 1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118" y="4748524"/>
            <a:ext cx="5653468" cy="1359766"/>
          </a:xfrm>
          <a:prstGeom prst="rect">
            <a:avLst/>
          </a:prstGeom>
        </p:spPr>
      </p:pic>
      <p:grpSp>
        <p:nvGrpSpPr>
          <p:cNvPr id="131" name="Group 130"/>
          <p:cNvGrpSpPr/>
          <p:nvPr/>
        </p:nvGrpSpPr>
        <p:grpSpPr>
          <a:xfrm rot="5400000">
            <a:off x="2491952" y="2450676"/>
            <a:ext cx="1731813" cy="1665518"/>
            <a:chOff x="2155499" y="2101436"/>
            <a:chExt cx="1731813" cy="1665518"/>
          </a:xfrm>
        </p:grpSpPr>
        <p:sp>
          <p:nvSpPr>
            <p:cNvPr id="132" name="Rounded Rectangle 131"/>
            <p:cNvSpPr/>
            <p:nvPr/>
          </p:nvSpPr>
          <p:spPr>
            <a:xfrm>
              <a:off x="3557743" y="244201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3" name="Rounded Rectangle 132"/>
            <p:cNvSpPr/>
            <p:nvPr/>
          </p:nvSpPr>
          <p:spPr>
            <a:xfrm>
              <a:off x="2162517" y="2443915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Rounded Rectangle 136"/>
            <p:cNvSpPr/>
            <p:nvPr/>
          </p:nvSpPr>
          <p:spPr>
            <a:xfrm>
              <a:off x="3558249" y="3133430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8" name="Rounded Rectangle 137"/>
            <p:cNvSpPr/>
            <p:nvPr/>
          </p:nvSpPr>
          <p:spPr>
            <a:xfrm>
              <a:off x="2155499" y="313999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862079" y="3152939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Rounded Rectangle 139"/>
            <p:cNvSpPr/>
            <p:nvPr/>
          </p:nvSpPr>
          <p:spPr>
            <a:xfrm>
              <a:off x="2861753" y="2449087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3567194" y="2805769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2" name="Rounded Rectangle 141"/>
            <p:cNvSpPr/>
            <p:nvPr/>
          </p:nvSpPr>
          <p:spPr>
            <a:xfrm>
              <a:off x="2164785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Rounded Rectangle 142"/>
            <p:cNvSpPr/>
            <p:nvPr/>
          </p:nvSpPr>
          <p:spPr>
            <a:xfrm>
              <a:off x="3209498" y="243694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4" name="Rounded Rectangle 143"/>
            <p:cNvSpPr/>
            <p:nvPr/>
          </p:nvSpPr>
          <p:spPr>
            <a:xfrm>
              <a:off x="3191562" y="3128102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5" name="Rounded Rectangle 144"/>
            <p:cNvSpPr/>
            <p:nvPr/>
          </p:nvSpPr>
          <p:spPr>
            <a:xfrm>
              <a:off x="2856206" y="279683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Rounded Rectangle 145"/>
            <p:cNvSpPr/>
            <p:nvPr/>
          </p:nvSpPr>
          <p:spPr>
            <a:xfrm>
              <a:off x="2526266" y="3145386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Rounded Rectangle 146"/>
            <p:cNvSpPr/>
            <p:nvPr/>
          </p:nvSpPr>
          <p:spPr>
            <a:xfrm>
              <a:off x="2512692" y="2456581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Rounded Rectangle 147"/>
            <p:cNvSpPr/>
            <p:nvPr/>
          </p:nvSpPr>
          <p:spPr>
            <a:xfrm>
              <a:off x="2854100" y="2101436"/>
              <a:ext cx="320118" cy="28813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49" name="Rounded Rectangle 148"/>
            <p:cNvSpPr/>
            <p:nvPr/>
          </p:nvSpPr>
          <p:spPr>
            <a:xfrm>
              <a:off x="2863422" y="3499978"/>
              <a:ext cx="307698" cy="266976"/>
            </a:xfrm>
            <a:prstGeom prst="roundRect">
              <a:avLst/>
            </a:prstGeom>
            <a:noFill/>
            <a:ln w="47625">
              <a:solidFill>
                <a:srgbClr val="FF0000">
                  <a:alpha val="54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133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Pressure</a:t>
            </a:r>
            <a:r>
              <a:rPr lang="nb-NO" dirty="0" smtClean="0"/>
              <a:t> term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6576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563462"/>
            <a:ext cx="4924425" cy="495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1" y="2884052"/>
            <a:ext cx="5067300" cy="4553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62" name="Oval 61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88" name="Oval 87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Oval 112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19" name="Oval 118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1" name="Oval 120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2" name="Oval 121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3" name="Oval 122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50" name="TextBox 14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59" name="Rounded Rectangle 158"/>
          <p:cNvSpPr/>
          <p:nvPr/>
        </p:nvSpPr>
        <p:spPr>
          <a:xfrm>
            <a:off x="7475672" y="3674254"/>
            <a:ext cx="1312727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9881805" y="3674254"/>
            <a:ext cx="1319595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62" name="Oval 161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2840291" y="2442012"/>
            <a:ext cx="357917" cy="100998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847619" y="3141674"/>
            <a:ext cx="1061265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0" name="Rounded Rectangle 169"/>
          <p:cNvSpPr/>
          <p:nvPr/>
        </p:nvSpPr>
        <p:spPr>
          <a:xfrm>
            <a:off x="7747000" y="2956270"/>
            <a:ext cx="1092199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70"/>
          <p:cNvSpPr/>
          <p:nvPr/>
        </p:nvSpPr>
        <p:spPr>
          <a:xfrm>
            <a:off x="10180638" y="2950272"/>
            <a:ext cx="1020762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72" name="Title 17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 1/2</a:t>
            </a:r>
            <a:endParaRPr lang="nb-NO" dirty="0"/>
          </a:p>
        </p:txBody>
      </p:sp>
      <p:sp>
        <p:nvSpPr>
          <p:cNvPr id="4" name="TextBox 3"/>
          <p:cNvSpPr txBox="1"/>
          <p:nvPr/>
        </p:nvSpPr>
        <p:spPr>
          <a:xfrm>
            <a:off x="6758940" y="4643045"/>
            <a:ext cx="3179828" cy="369332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 smtClean="0"/>
              <a:t>Wrong</a:t>
            </a:r>
            <a:r>
              <a:rPr lang="nb-NO" dirty="0" smtClean="0"/>
              <a:t> </a:t>
            </a:r>
            <a:r>
              <a:rPr lang="nb-NO" dirty="0" err="1" smtClean="0"/>
              <a:t>sign</a:t>
            </a:r>
            <a:r>
              <a:rPr lang="nb-NO" dirty="0" smtClean="0"/>
              <a:t> </a:t>
            </a:r>
            <a:r>
              <a:rPr lang="nb-NO" dirty="0" err="1" smtClean="0"/>
              <a:t>if</a:t>
            </a:r>
            <a:r>
              <a:rPr lang="nb-NO" dirty="0" smtClean="0"/>
              <a:t> </a:t>
            </a:r>
            <a:r>
              <a:rPr lang="nb-NO" dirty="0" err="1" smtClean="0"/>
              <a:t>pressure</a:t>
            </a:r>
            <a:r>
              <a:rPr lang="nb-NO" dirty="0" smtClean="0"/>
              <a:t> term!</a:t>
            </a:r>
            <a:endParaRPr lang="nb-NO" dirty="0"/>
          </a:p>
        </p:txBody>
      </p:sp>
      <p:sp>
        <p:nvSpPr>
          <p:cNvPr id="173" name="TextBox 172"/>
          <p:cNvSpPr txBox="1"/>
          <p:nvPr/>
        </p:nvSpPr>
        <p:spPr>
          <a:xfrm>
            <a:off x="6630924" y="5551349"/>
            <a:ext cx="3179828" cy="646331"/>
          </a:xfrm>
          <a:prstGeom prst="rect">
            <a:avLst/>
          </a:prstGeom>
          <a:noFill/>
          <a:ln w="3175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err="1" smtClean="0"/>
              <a:t>Should</a:t>
            </a:r>
            <a:r>
              <a:rPr lang="nb-NO" dirty="0" smtClean="0"/>
              <a:t> not P hat </a:t>
            </a:r>
            <a:r>
              <a:rPr lang="nb-NO" dirty="0" err="1" smtClean="0"/>
              <a:t>also</a:t>
            </a:r>
            <a:r>
              <a:rPr lang="nb-NO" dirty="0" smtClean="0"/>
              <a:t> be dependent </a:t>
            </a:r>
            <a:r>
              <a:rPr lang="nb-NO" dirty="0" err="1" smtClean="0"/>
              <a:t>on</a:t>
            </a:r>
            <a:r>
              <a:rPr lang="nb-NO" dirty="0" smtClean="0"/>
              <a:t> g?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7394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3563462"/>
            <a:ext cx="4924425" cy="4951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1" y="2884052"/>
            <a:ext cx="5067300" cy="455323"/>
          </a:xfrm>
          <a:prstGeom prst="rect">
            <a:avLst/>
          </a:prstGeom>
        </p:spPr>
      </p:pic>
      <p:grpSp>
        <p:nvGrpSpPr>
          <p:cNvPr id="48" name="Group 47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62" name="Oval 61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88" name="Oval 87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5" name="Oval 104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7" name="Oval 106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8" name="Oval 107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Oval 108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0" name="Oval 109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1" name="Oval 110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2" name="Oval 111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3" name="Oval 112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4" name="Oval 113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119" name="Oval 118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0" name="Oval 119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1" name="Oval 120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2" name="Oval 121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3" name="Oval 122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4" name="Oval 123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5" name="Oval 124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6" name="Oval 125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7" name="Oval 126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8" name="Oval 127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Oval 128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0" name="Oval 129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1" name="Oval 130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Oval 131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3" name="Oval 132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4" name="Oval 133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5" name="Oval 134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6" name="Oval 135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7" name="Oval 136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8" name="Oval 137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9" name="Oval 138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0" name="Oval 139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1" name="Oval 140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2" name="Oval 141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3" name="Oval 142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4" name="Oval 143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5" name="Oval 144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6" name="Oval 145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7" name="Oval 146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8" name="Oval 147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50" name="TextBox 149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sp>
        <p:nvSpPr>
          <p:cNvPr id="159" name="Rounded Rectangle 158"/>
          <p:cNvSpPr/>
          <p:nvPr/>
        </p:nvSpPr>
        <p:spPr>
          <a:xfrm>
            <a:off x="7382011" y="2942024"/>
            <a:ext cx="396740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60" name="Rounded Rectangle 159"/>
          <p:cNvSpPr/>
          <p:nvPr/>
        </p:nvSpPr>
        <p:spPr>
          <a:xfrm>
            <a:off x="9716705" y="2944557"/>
            <a:ext cx="406213" cy="305780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62" name="Oval 161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3" name="Oval 162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4" name="Oval 163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68" name="Rounded Rectangle 167"/>
          <p:cNvSpPr/>
          <p:nvPr/>
        </p:nvSpPr>
        <p:spPr>
          <a:xfrm>
            <a:off x="2840291" y="2442012"/>
            <a:ext cx="357917" cy="100998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69" name="Rounded Rectangle 168"/>
          <p:cNvSpPr/>
          <p:nvPr/>
        </p:nvSpPr>
        <p:spPr>
          <a:xfrm>
            <a:off x="2847619" y="3141674"/>
            <a:ext cx="1061265" cy="30578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6" name="Group 5"/>
          <p:cNvGrpSpPr/>
          <p:nvPr/>
        </p:nvGrpSpPr>
        <p:grpSpPr>
          <a:xfrm>
            <a:off x="7175500" y="5063379"/>
            <a:ext cx="3151573" cy="831560"/>
            <a:chOff x="5706805" y="4556053"/>
            <a:chExt cx="5342969" cy="14097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06805" y="4556053"/>
              <a:ext cx="5181600" cy="7143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15774" y="5184775"/>
              <a:ext cx="5334000" cy="781050"/>
            </a:xfrm>
            <a:prstGeom prst="rect">
              <a:avLst/>
            </a:prstGeom>
          </p:spPr>
        </p:pic>
      </p:grpSp>
      <p:sp>
        <p:nvSpPr>
          <p:cNvPr id="170" name="Rounded Rectangle 169"/>
          <p:cNvSpPr/>
          <p:nvPr/>
        </p:nvSpPr>
        <p:spPr>
          <a:xfrm>
            <a:off x="9080363" y="5032558"/>
            <a:ext cx="1151525" cy="45219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71" name="Rounded Rectangle 170"/>
          <p:cNvSpPr/>
          <p:nvPr/>
        </p:nvSpPr>
        <p:spPr>
          <a:xfrm>
            <a:off x="9080362" y="5484756"/>
            <a:ext cx="1151526" cy="370854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 2/2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809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Pressure</a:t>
            </a:r>
            <a:r>
              <a:rPr lang="nb-NO" dirty="0" smtClean="0"/>
              <a:t> term</a:t>
            </a:r>
            <a:endParaRPr lang="nb-NO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Which</a:t>
            </a:r>
            <a:r>
              <a:rPr lang="nb-NO" dirty="0" smtClean="0"/>
              <a:t> </a:t>
            </a:r>
            <a:r>
              <a:rPr lang="nb-NO" dirty="0" err="1" smtClean="0"/>
              <a:t>pressure</a:t>
            </a:r>
            <a:r>
              <a:rPr lang="nb-NO" dirty="0" smtClean="0"/>
              <a:t> term is </a:t>
            </a:r>
            <a:r>
              <a:rPr lang="nb-NO" dirty="0" err="1" smtClean="0"/>
              <a:t>correct</a:t>
            </a:r>
            <a:r>
              <a:rPr lang="nb-NO" dirty="0" smtClean="0"/>
              <a:t>?</a:t>
            </a:r>
          </a:p>
          <a:p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728" y="2369439"/>
            <a:ext cx="5312664" cy="9245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728" y="3738767"/>
            <a:ext cx="4180713" cy="720369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205728" y="4903942"/>
            <a:ext cx="3971734" cy="744983"/>
            <a:chOff x="6134290" y="5084708"/>
            <a:chExt cx="5067300" cy="9504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5727" y="5540031"/>
              <a:ext cx="4924425" cy="49515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34290" y="5084708"/>
              <a:ext cx="5067300" cy="455323"/>
            </a:xfrm>
            <a:prstGeom prst="rect">
              <a:avLst/>
            </a:prstGeom>
          </p:spPr>
        </p:pic>
      </p:grpSp>
      <p:sp>
        <p:nvSpPr>
          <p:cNvPr id="9" name="Left Brace 8"/>
          <p:cNvSpPr/>
          <p:nvPr/>
        </p:nvSpPr>
        <p:spPr>
          <a:xfrm rot="5400000">
            <a:off x="10489736" y="1608913"/>
            <a:ext cx="347472" cy="1380656"/>
          </a:xfrm>
          <a:prstGeom prst="leftBrace">
            <a:avLst>
              <a:gd name="adj1" fmla="val 311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xtBox 10"/>
          <p:cNvSpPr txBox="1"/>
          <p:nvPr/>
        </p:nvSpPr>
        <p:spPr>
          <a:xfrm>
            <a:off x="8753846" y="1704450"/>
            <a:ext cx="326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Atmospheric</a:t>
            </a:r>
            <a:r>
              <a:rPr lang="nb-NO" dirty="0" smtClean="0"/>
              <a:t> </a:t>
            </a:r>
            <a:r>
              <a:rPr lang="nb-NO" dirty="0" err="1" smtClean="0"/>
              <a:t>pressure</a:t>
            </a:r>
            <a:r>
              <a:rPr lang="nb-NO" dirty="0" smtClean="0"/>
              <a:t> = </a:t>
            </a:r>
            <a:r>
              <a:rPr lang="nb-NO" dirty="0" err="1" smtClean="0"/>
              <a:t>constant</a:t>
            </a:r>
            <a:endParaRPr lang="nb-NO" dirty="0"/>
          </a:p>
        </p:txBody>
      </p:sp>
      <p:cxnSp>
        <p:nvCxnSpPr>
          <p:cNvPr id="13" name="Straight Connector 12"/>
          <p:cNvCxnSpPr>
            <a:endCxn id="9" idx="0"/>
          </p:cNvCxnSpPr>
          <p:nvPr/>
        </p:nvCxnSpPr>
        <p:spPr>
          <a:xfrm flipV="1">
            <a:off x="9973144" y="2472977"/>
            <a:ext cx="1380656" cy="295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973144" y="2974610"/>
            <a:ext cx="1380656" cy="295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996" y="3123106"/>
            <a:ext cx="1524000" cy="11526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996" y="4327609"/>
            <a:ext cx="1524000" cy="115266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2155" y="5532112"/>
            <a:ext cx="1526186" cy="11543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4340" y="4327609"/>
            <a:ext cx="1524001" cy="115266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14340" y="3123106"/>
            <a:ext cx="1524001" cy="115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1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smtClean="0"/>
              <a:t>Eddy </a:t>
            </a:r>
            <a:r>
              <a:rPr lang="nb-NO" dirty="0" err="1" smtClean="0"/>
              <a:t>viscosity</a:t>
            </a:r>
            <a:r>
              <a:rPr lang="nb-NO" dirty="0" smtClean="0"/>
              <a:t> term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869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35" y="3242283"/>
            <a:ext cx="5993365" cy="109494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7169150" y="5269993"/>
            <a:ext cx="1930400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smtClean="0"/>
              <a:t>Note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center</a:t>
            </a:r>
            <a:r>
              <a:rPr lang="nb-NO" dirty="0" smtClean="0"/>
              <a:t> is from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timestep</a:t>
            </a:r>
            <a:r>
              <a:rPr lang="nb-NO" dirty="0" smtClean="0"/>
              <a:t> (n-1)!</a:t>
            </a:r>
            <a:endParaRPr lang="nb-NO" dirty="0"/>
          </a:p>
        </p:txBody>
      </p:sp>
      <p:sp>
        <p:nvSpPr>
          <p:cNvPr id="122" name="Rounded Rectangle 121"/>
          <p:cNvSpPr/>
          <p:nvPr/>
        </p:nvSpPr>
        <p:spPr>
          <a:xfrm>
            <a:off x="7043872" y="3318833"/>
            <a:ext cx="1865178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Rounded Rectangle 122"/>
          <p:cNvSpPr/>
          <p:nvPr/>
        </p:nvSpPr>
        <p:spPr>
          <a:xfrm>
            <a:off x="9608755" y="3316616"/>
            <a:ext cx="1874936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411286" y="3144717"/>
            <a:ext cx="1865178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3222905" y="2477840"/>
            <a:ext cx="301200" cy="1621829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31" name="Title 1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 1/2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395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>
          <a:xfrm>
            <a:off x="1881158" y="141837"/>
            <a:ext cx="8429684" cy="642942"/>
          </a:xfrm>
        </p:spPr>
        <p:txBody>
          <a:bodyPr/>
          <a:lstStyle/>
          <a:p>
            <a:r>
              <a:rPr lang="nb-NO" dirty="0" smtClean="0"/>
              <a:t>2-layer non-linear </a:t>
            </a:r>
            <a:r>
              <a:rPr lang="nb-NO" dirty="0" err="1" smtClean="0"/>
              <a:t>scheme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2"/>
          </p:nvPr>
        </p:nvSpPr>
        <p:spPr>
          <a:xfrm>
            <a:off x="1880400" y="3933056"/>
            <a:ext cx="4127004" cy="2088232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b-NO" dirty="0" smtClean="0"/>
              <a:t>1 </a:t>
            </a:r>
            <a:r>
              <a:rPr lang="nb-NO" dirty="0" err="1" smtClean="0"/>
              <a:t>layer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extendible</a:t>
            </a:r>
            <a:r>
              <a:rPr lang="nb-NO" dirty="0" smtClean="0"/>
              <a:t> to more </a:t>
            </a:r>
            <a:r>
              <a:rPr lang="nb-NO" dirty="0" err="1" smtClean="0"/>
              <a:t>layers</a:t>
            </a:r>
            <a:endParaRPr lang="nb-NO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nb-NO" dirty="0" smtClean="0"/>
              <a:t>Ocean </a:t>
            </a:r>
            <a:r>
              <a:rPr lang="nb-NO" dirty="0" err="1" smtClean="0"/>
              <a:t>can</a:t>
            </a:r>
            <a:r>
              <a:rPr lang="nb-NO" dirty="0" smtClean="0"/>
              <a:t> be </a:t>
            </a:r>
            <a:r>
              <a:rPr lang="nb-NO" dirty="0" err="1" smtClean="0"/>
              <a:t>modeled</a:t>
            </a:r>
            <a:r>
              <a:rPr lang="nb-NO" dirty="0" smtClean="0"/>
              <a:t> as a </a:t>
            </a:r>
            <a:r>
              <a:rPr lang="nb-NO" dirty="0" err="1" smtClean="0"/>
              <a:t>stratisfied</a:t>
            </a:r>
            <a:r>
              <a:rPr lang="nb-NO" dirty="0" smtClean="0"/>
              <a:t> medium </a:t>
            </a:r>
            <a:r>
              <a:rPr lang="nb-NO" dirty="0" err="1" smtClean="0"/>
              <a:t>with</a:t>
            </a:r>
            <a:r>
              <a:rPr lang="nb-NO" dirty="0" smtClean="0"/>
              <a:t> multiple </a:t>
            </a:r>
            <a:r>
              <a:rPr lang="nb-NO" dirty="0" err="1" smtClean="0"/>
              <a:t>homogeneous</a:t>
            </a:r>
            <a:r>
              <a:rPr lang="nb-NO" dirty="0" smtClean="0"/>
              <a:t> </a:t>
            </a:r>
            <a:r>
              <a:rPr lang="nb-NO" dirty="0" err="1" smtClean="0"/>
              <a:t>layers</a:t>
            </a:r>
            <a:endParaRPr lang="nb-NO" dirty="0" smtClean="0"/>
          </a:p>
          <a:p>
            <a:pPr>
              <a:buFont typeface="Arial" panose="020B0604020202020204" pitchFamily="34" charset="0"/>
              <a:buChar char="•"/>
            </a:pPr>
            <a:endParaRPr lang="nb-NO" dirty="0"/>
          </a:p>
          <a:p>
            <a:pPr>
              <a:buFont typeface="Arial" panose="020B0604020202020204" pitchFamily="34" charset="0"/>
              <a:buChar char="•"/>
            </a:pPr>
            <a:r>
              <a:rPr lang="nb-NO" dirty="0" smtClean="0"/>
              <a:t>Multiple </a:t>
            </a:r>
            <a:r>
              <a:rPr lang="nb-NO" dirty="0" err="1" smtClean="0"/>
              <a:t>layers</a:t>
            </a:r>
            <a:r>
              <a:rPr lang="nb-NO" dirty="0" smtClean="0"/>
              <a:t> </a:t>
            </a:r>
            <a:r>
              <a:rPr lang="nb-NO" dirty="0" err="1" smtClean="0"/>
              <a:t>enables</a:t>
            </a:r>
            <a:r>
              <a:rPr lang="nb-NO" dirty="0" smtClean="0"/>
              <a:t> </a:t>
            </a:r>
            <a:r>
              <a:rPr lang="nb-NO" dirty="0" err="1" smtClean="0"/>
              <a:t>baroclinic</a:t>
            </a:r>
            <a:r>
              <a:rPr lang="nb-NO" dirty="0" smtClean="0"/>
              <a:t> </a:t>
            </a:r>
            <a:r>
              <a:rPr lang="nb-NO" dirty="0" err="1" smtClean="0"/>
              <a:t>response</a:t>
            </a:r>
            <a:r>
              <a:rPr lang="nb-NO" dirty="0" smtClean="0"/>
              <a:t> from </a:t>
            </a:r>
            <a:r>
              <a:rPr lang="nb-NO" dirty="0" err="1" smtClean="0"/>
              <a:t>model</a:t>
            </a:r>
            <a:endParaRPr lang="nb-NO" dirty="0"/>
          </a:p>
        </p:txBody>
      </p:sp>
      <p:grpSp>
        <p:nvGrpSpPr>
          <p:cNvPr id="10" name="Group 9"/>
          <p:cNvGrpSpPr/>
          <p:nvPr/>
        </p:nvGrpSpPr>
        <p:grpSpPr>
          <a:xfrm>
            <a:off x="6418087" y="3656756"/>
            <a:ext cx="3776091" cy="2436540"/>
            <a:chOff x="5563150" y="2466513"/>
            <a:chExt cx="6012900" cy="38798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63150" y="2466513"/>
              <a:ext cx="5286237" cy="70066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3181" y="3095844"/>
              <a:ext cx="2987197" cy="746799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0332" y="3728224"/>
              <a:ext cx="5653468" cy="135976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5"/>
            <a:srcRect r="47106"/>
            <a:stretch/>
          </p:blipFill>
          <p:spPr>
            <a:xfrm>
              <a:off x="8363587" y="5207966"/>
              <a:ext cx="2604740" cy="49515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/>
            <a:srcRect r="48315"/>
            <a:stretch/>
          </p:blipFill>
          <p:spPr>
            <a:xfrm>
              <a:off x="5643181" y="5247799"/>
              <a:ext cx="2619028" cy="455323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7"/>
            <a:srcRect b="52210"/>
            <a:stretch/>
          </p:blipFill>
          <p:spPr>
            <a:xfrm>
              <a:off x="5582685" y="5823098"/>
              <a:ext cx="5993365" cy="523267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6430354" y="968528"/>
            <a:ext cx="3659130" cy="2608325"/>
            <a:chOff x="5818173" y="2770244"/>
            <a:chExt cx="5084777" cy="362456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18173" y="2770244"/>
              <a:ext cx="4964210" cy="562097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9"/>
            <a:srcRect l="53407"/>
            <a:stretch/>
          </p:blipFill>
          <p:spPr>
            <a:xfrm>
              <a:off x="6129650" y="3342534"/>
              <a:ext cx="2327273" cy="62572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10"/>
            <a:srcRect r="7715"/>
            <a:stretch/>
          </p:blipFill>
          <p:spPr>
            <a:xfrm>
              <a:off x="5981021" y="3980034"/>
              <a:ext cx="4921929" cy="1215070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6038171" y="5371547"/>
              <a:ext cx="3566726" cy="388232"/>
              <a:chOff x="6155124" y="5434290"/>
              <a:chExt cx="4691285" cy="510638"/>
            </a:xfrm>
          </p:grpSpPr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5"/>
              <a:srcRect l="52405"/>
              <a:stretch/>
            </p:blipFill>
            <p:spPr>
              <a:xfrm>
                <a:off x="8502650" y="5434290"/>
                <a:ext cx="2343759" cy="495156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 rotWithShape="1">
              <a:blip r:embed="rId6"/>
              <a:srcRect l="52443"/>
              <a:stretch/>
            </p:blipFill>
            <p:spPr>
              <a:xfrm>
                <a:off x="6155124" y="5489605"/>
                <a:ext cx="2409825" cy="455323"/>
              </a:xfrm>
              <a:prstGeom prst="rect">
                <a:avLst/>
              </a:prstGeom>
            </p:spPr>
          </p:pic>
        </p:grpSp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7"/>
            <a:srcRect t="46630"/>
            <a:stretch/>
          </p:blipFill>
          <p:spPr>
            <a:xfrm>
              <a:off x="5888867" y="5951735"/>
              <a:ext cx="4544183" cy="443074"/>
            </a:xfrm>
            <a:prstGeom prst="rect">
              <a:avLst/>
            </a:prstGeom>
          </p:spPr>
        </p:pic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6451" y="558323"/>
            <a:ext cx="3533279" cy="388163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234911" y="877606"/>
            <a:ext cx="3412322" cy="2570958"/>
            <a:chOff x="964087" y="3977454"/>
            <a:chExt cx="4529747" cy="3412863"/>
          </a:xfrm>
        </p:grpSpPr>
        <p:sp>
          <p:nvSpPr>
            <p:cNvPr id="21" name="Freeform 20"/>
            <p:cNvSpPr/>
            <p:nvPr/>
          </p:nvSpPr>
          <p:spPr>
            <a:xfrm>
              <a:off x="971600" y="5378406"/>
              <a:ext cx="4490843" cy="463357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1278008">
                  <a:moveTo>
                    <a:pt x="0" y="718831"/>
                  </a:moveTo>
                  <a:cubicBezTo>
                    <a:pt x="402063" y="296323"/>
                    <a:pt x="903610" y="-73641"/>
                    <a:pt x="1457093" y="12587"/>
                  </a:cubicBezTo>
                  <a:cubicBezTo>
                    <a:pt x="2010576" y="98815"/>
                    <a:pt x="2815271" y="1079032"/>
                    <a:pt x="3320896" y="1236199"/>
                  </a:cubicBezTo>
                  <a:cubicBezTo>
                    <a:pt x="3826521" y="1393366"/>
                    <a:pt x="3901069" y="1064621"/>
                    <a:pt x="4490844" y="955587"/>
                  </a:cubicBezTo>
                </a:path>
              </a:pathLst>
            </a:custGeom>
            <a:ln w="41275"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988741" y="4068252"/>
              <a:ext cx="4505093" cy="588260"/>
            </a:xfrm>
            <a:custGeom>
              <a:avLst/>
              <a:gdLst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6096000 w 7456449"/>
                <a:gd name="connsiteY5" fmla="*/ 176646 h 588260"/>
                <a:gd name="connsiteX6" fmla="*/ 7456449 w 7456449"/>
                <a:gd name="connsiteY6" fmla="*/ 421972 h 588260"/>
                <a:gd name="connsiteX0" fmla="*/ 0 w 7456449"/>
                <a:gd name="connsiteY0" fmla="*/ 340197 h 588260"/>
                <a:gd name="connsiteX1" fmla="*/ 1345581 w 7456449"/>
                <a:gd name="connsiteY1" fmla="*/ 5660 h 588260"/>
                <a:gd name="connsiteX2" fmla="*/ 2185639 w 7456449"/>
                <a:gd name="connsiteY2" fmla="*/ 585524 h 588260"/>
                <a:gd name="connsiteX3" fmla="*/ 3865757 w 7456449"/>
                <a:gd name="connsiteY3" fmla="*/ 228685 h 588260"/>
                <a:gd name="connsiteX4" fmla="*/ 4505093 w 7456449"/>
                <a:gd name="connsiteY4" fmla="*/ 340197 h 588260"/>
                <a:gd name="connsiteX5" fmla="*/ 7456449 w 7456449"/>
                <a:gd name="connsiteY5" fmla="*/ 421972 h 588260"/>
                <a:gd name="connsiteX0" fmla="*/ 0 w 4505093"/>
                <a:gd name="connsiteY0" fmla="*/ 340197 h 588260"/>
                <a:gd name="connsiteX1" fmla="*/ 1345581 w 4505093"/>
                <a:gd name="connsiteY1" fmla="*/ 5660 h 588260"/>
                <a:gd name="connsiteX2" fmla="*/ 2185639 w 4505093"/>
                <a:gd name="connsiteY2" fmla="*/ 585524 h 588260"/>
                <a:gd name="connsiteX3" fmla="*/ 3865757 w 4505093"/>
                <a:gd name="connsiteY3" fmla="*/ 228685 h 588260"/>
                <a:gd name="connsiteX4" fmla="*/ 4505093 w 4505093"/>
                <a:gd name="connsiteY4" fmla="*/ 340197 h 588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5093" h="588260">
                  <a:moveTo>
                    <a:pt x="0" y="340197"/>
                  </a:moveTo>
                  <a:cubicBezTo>
                    <a:pt x="490654" y="152484"/>
                    <a:pt x="981308" y="-35228"/>
                    <a:pt x="1345581" y="5660"/>
                  </a:cubicBezTo>
                  <a:cubicBezTo>
                    <a:pt x="1709854" y="46548"/>
                    <a:pt x="1765610" y="548353"/>
                    <a:pt x="2185639" y="585524"/>
                  </a:cubicBezTo>
                  <a:cubicBezTo>
                    <a:pt x="2605668" y="622695"/>
                    <a:pt x="3479181" y="269573"/>
                    <a:pt x="3865757" y="228685"/>
                  </a:cubicBezTo>
                  <a:cubicBezTo>
                    <a:pt x="4252333" y="187797"/>
                    <a:pt x="3906644" y="307982"/>
                    <a:pt x="4505093" y="340197"/>
                  </a:cubicBezTo>
                </a:path>
              </a:pathLst>
            </a:custGeom>
            <a:ln w="381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988741" y="4365104"/>
              <a:ext cx="4505093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908758" y="4103649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907704" y="3977454"/>
              <a:ext cx="797296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eta1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1907704" y="4362382"/>
              <a:ext cx="0" cy="101083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908758" y="4683133"/>
              <a:ext cx="591992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H1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2379308" y="4081346"/>
              <a:ext cx="0" cy="129187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374590" y="4682872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h1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3491880" y="4656512"/>
              <a:ext cx="0" cy="971137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3476443" y="472702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91880" y="4885287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491880" y="5051943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3491880" y="5229200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492343" y="5366835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3089633" y="4874158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u1</a:t>
              </a: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3492343" y="5518974"/>
              <a:ext cx="360040" cy="26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>
              <a:off x="1002991" y="7183163"/>
              <a:ext cx="4490843" cy="207154"/>
            </a:xfrm>
            <a:custGeom>
              <a:avLst/>
              <a:gdLst>
                <a:gd name="connsiteX0" fmla="*/ 0 w 7456449"/>
                <a:gd name="connsiteY0" fmla="*/ 733149 h 1581504"/>
                <a:gd name="connsiteX1" fmla="*/ 1457093 w 7456449"/>
                <a:gd name="connsiteY1" fmla="*/ 26905 h 1581504"/>
                <a:gd name="connsiteX2" fmla="*/ 3917796 w 7456449"/>
                <a:gd name="connsiteY2" fmla="*/ 1565773 h 1581504"/>
                <a:gd name="connsiteX3" fmla="*/ 6497444 w 7456449"/>
                <a:gd name="connsiteY3" fmla="*/ 829792 h 1581504"/>
                <a:gd name="connsiteX4" fmla="*/ 7456449 w 7456449"/>
                <a:gd name="connsiteY4" fmla="*/ 911568 h 1581504"/>
                <a:gd name="connsiteX0" fmla="*/ 0 w 6497444"/>
                <a:gd name="connsiteY0" fmla="*/ 733149 h 1581504"/>
                <a:gd name="connsiteX1" fmla="*/ 1457093 w 6497444"/>
                <a:gd name="connsiteY1" fmla="*/ 26905 h 1581504"/>
                <a:gd name="connsiteX2" fmla="*/ 3917796 w 6497444"/>
                <a:gd name="connsiteY2" fmla="*/ 1565773 h 1581504"/>
                <a:gd name="connsiteX3" fmla="*/ 6497444 w 6497444"/>
                <a:gd name="connsiteY3" fmla="*/ 829792 h 1581504"/>
                <a:gd name="connsiteX0" fmla="*/ 0 w 4490844"/>
                <a:gd name="connsiteY0" fmla="*/ 733149 h 1590344"/>
                <a:gd name="connsiteX1" fmla="*/ 1457093 w 4490844"/>
                <a:gd name="connsiteY1" fmla="*/ 26905 h 1590344"/>
                <a:gd name="connsiteX2" fmla="*/ 3917796 w 4490844"/>
                <a:gd name="connsiteY2" fmla="*/ 1565773 h 1590344"/>
                <a:gd name="connsiteX3" fmla="*/ 4490844 w 4490844"/>
                <a:gd name="connsiteY3" fmla="*/ 969905 h 1590344"/>
                <a:gd name="connsiteX0" fmla="*/ 0 w 4490844"/>
                <a:gd name="connsiteY0" fmla="*/ 713643 h 1150956"/>
                <a:gd name="connsiteX1" fmla="*/ 1457093 w 4490844"/>
                <a:gd name="connsiteY1" fmla="*/ 7399 h 1150956"/>
                <a:gd name="connsiteX2" fmla="*/ 3346296 w 4490844"/>
                <a:gd name="connsiteY2" fmla="*/ 1090897 h 1150956"/>
                <a:gd name="connsiteX3" fmla="*/ 4490844 w 4490844"/>
                <a:gd name="connsiteY3" fmla="*/ 950399 h 1150956"/>
                <a:gd name="connsiteX0" fmla="*/ 0 w 4490844"/>
                <a:gd name="connsiteY0" fmla="*/ 718831 h 1278008"/>
                <a:gd name="connsiteX1" fmla="*/ 1457093 w 4490844"/>
                <a:gd name="connsiteY1" fmla="*/ 12587 h 1278008"/>
                <a:gd name="connsiteX2" fmla="*/ 3320896 w 4490844"/>
                <a:gd name="connsiteY2" fmla="*/ 1236199 h 1278008"/>
                <a:gd name="connsiteX3" fmla="*/ 4490844 w 4490844"/>
                <a:gd name="connsiteY3" fmla="*/ 955587 h 1278008"/>
                <a:gd name="connsiteX0" fmla="*/ 0 w 4490844"/>
                <a:gd name="connsiteY0" fmla="*/ 147754 h 706931"/>
                <a:gd name="connsiteX1" fmla="*/ 1479995 w 4490844"/>
                <a:gd name="connsiteY1" fmla="*/ 420627 h 706931"/>
                <a:gd name="connsiteX2" fmla="*/ 3320896 w 4490844"/>
                <a:gd name="connsiteY2" fmla="*/ 665122 h 706931"/>
                <a:gd name="connsiteX3" fmla="*/ 4490844 w 4490844"/>
                <a:gd name="connsiteY3" fmla="*/ 384510 h 706931"/>
                <a:gd name="connsiteX0" fmla="*/ 0 w 4490844"/>
                <a:gd name="connsiteY0" fmla="*/ 296475 h 571362"/>
                <a:gd name="connsiteX1" fmla="*/ 1479995 w 4490844"/>
                <a:gd name="connsiteY1" fmla="*/ 569348 h 571362"/>
                <a:gd name="connsiteX2" fmla="*/ 3000259 w 4490844"/>
                <a:gd name="connsiteY2" fmla="*/ 24235 h 571362"/>
                <a:gd name="connsiteX3" fmla="*/ 4490844 w 4490844"/>
                <a:gd name="connsiteY3" fmla="*/ 533231 h 57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0844" h="571362">
                  <a:moveTo>
                    <a:pt x="0" y="296475"/>
                  </a:moveTo>
                  <a:cubicBezTo>
                    <a:pt x="402063" y="-126033"/>
                    <a:pt x="979952" y="614721"/>
                    <a:pt x="1479995" y="569348"/>
                  </a:cubicBezTo>
                  <a:cubicBezTo>
                    <a:pt x="1980038" y="523975"/>
                    <a:pt x="2494634" y="-132932"/>
                    <a:pt x="3000259" y="24235"/>
                  </a:cubicBezTo>
                  <a:cubicBezTo>
                    <a:pt x="3505884" y="181402"/>
                    <a:pt x="3901069" y="642265"/>
                    <a:pt x="4490844" y="533231"/>
                  </a:cubicBezTo>
                </a:path>
              </a:pathLst>
            </a:custGeom>
            <a:ln w="412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964087" y="5645819"/>
              <a:ext cx="4505092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924616" y="5240517"/>
              <a:ext cx="797296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eta2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1907704" y="5645819"/>
              <a:ext cx="0" cy="17031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888619" y="6314798"/>
              <a:ext cx="591992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H2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907704" y="5387086"/>
              <a:ext cx="0" cy="25873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901927" y="5485655"/>
              <a:ext cx="0" cy="18633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2852384" y="6298361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h2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99733" y="6237155"/>
              <a:ext cx="562201" cy="490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u2</a:t>
              </a:r>
            </a:p>
          </p:txBody>
        </p:sp>
      </p:grpSp>
      <p:sp>
        <p:nvSpPr>
          <p:cNvPr id="38" name="Rounded Rectangle 37"/>
          <p:cNvSpPr/>
          <p:nvPr/>
        </p:nvSpPr>
        <p:spPr>
          <a:xfrm>
            <a:off x="6241615" y="44624"/>
            <a:ext cx="4080856" cy="6120680"/>
          </a:xfrm>
          <a:prstGeom prst="roundRect">
            <a:avLst>
              <a:gd name="adj" fmla="val 5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b-NO" dirty="0">
                <a:solidFill>
                  <a:schemeClr val="tx1"/>
                </a:solidFill>
              </a:rPr>
              <a:t>1 </a:t>
            </a:r>
            <a:r>
              <a:rPr lang="nb-NO" dirty="0" err="1">
                <a:solidFill>
                  <a:schemeClr val="tx1"/>
                </a:solidFill>
              </a:rPr>
              <a:t>layer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scheme</a:t>
            </a:r>
            <a:r>
              <a:rPr lang="nb-NO" dirty="0">
                <a:solidFill>
                  <a:schemeClr val="tx1"/>
                </a:solidFill>
              </a:rPr>
              <a:t>, non-linear FD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783335" y="2309884"/>
            <a:ext cx="0" cy="98262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771707" y="2363000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4783336" y="2482224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4783336" y="2607769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783336" y="2741299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4783685" y="2844981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4783685" y="2959590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4785690" y="3075032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4786039" y="3178714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786039" y="3293323"/>
            <a:ext cx="271223" cy="197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789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pic>
        <p:nvPicPr>
          <p:cNvPr id="120" name="Picture 1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135" y="3242283"/>
            <a:ext cx="5993365" cy="1094942"/>
          </a:xfrm>
          <a:prstGeom prst="rect">
            <a:avLst/>
          </a:prstGeom>
        </p:spPr>
      </p:pic>
      <p:sp>
        <p:nvSpPr>
          <p:cNvPr id="121" name="TextBox 120"/>
          <p:cNvSpPr txBox="1"/>
          <p:nvPr/>
        </p:nvSpPr>
        <p:spPr>
          <a:xfrm>
            <a:off x="7169150" y="5269993"/>
            <a:ext cx="1930400" cy="92333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nb-NO" dirty="0" smtClean="0"/>
              <a:t>Note </a:t>
            </a:r>
            <a:r>
              <a:rPr lang="nb-NO" dirty="0" err="1" smtClean="0"/>
              <a:t>that</a:t>
            </a:r>
            <a:r>
              <a:rPr lang="nb-NO" dirty="0" smtClean="0"/>
              <a:t> </a:t>
            </a:r>
            <a:r>
              <a:rPr lang="nb-NO" dirty="0" err="1" smtClean="0"/>
              <a:t>center</a:t>
            </a:r>
            <a:r>
              <a:rPr lang="nb-NO" dirty="0" smtClean="0"/>
              <a:t> is from </a:t>
            </a:r>
            <a:r>
              <a:rPr lang="nb-NO" dirty="0" err="1" smtClean="0"/>
              <a:t>previous</a:t>
            </a:r>
            <a:r>
              <a:rPr lang="nb-NO" dirty="0" smtClean="0"/>
              <a:t> </a:t>
            </a:r>
            <a:r>
              <a:rPr lang="nb-NO" dirty="0" err="1" smtClean="0"/>
              <a:t>timestep</a:t>
            </a:r>
            <a:r>
              <a:rPr lang="nb-NO" dirty="0" smtClean="0"/>
              <a:t> (n-1)!</a:t>
            </a:r>
            <a:endParaRPr lang="nb-NO" dirty="0"/>
          </a:p>
        </p:txBody>
      </p:sp>
      <p:sp>
        <p:nvSpPr>
          <p:cNvPr id="122" name="Rounded Rectangle 121"/>
          <p:cNvSpPr/>
          <p:nvPr/>
        </p:nvSpPr>
        <p:spPr>
          <a:xfrm>
            <a:off x="6999422" y="3827060"/>
            <a:ext cx="1865178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3" name="Rounded Rectangle 122"/>
          <p:cNvSpPr/>
          <p:nvPr/>
        </p:nvSpPr>
        <p:spPr>
          <a:xfrm>
            <a:off x="9488105" y="3824843"/>
            <a:ext cx="1874936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4" name="Rounded Rectangle 123"/>
          <p:cNvSpPr/>
          <p:nvPr/>
        </p:nvSpPr>
        <p:spPr>
          <a:xfrm>
            <a:off x="2146652" y="2807215"/>
            <a:ext cx="1700102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2868706" y="2048770"/>
            <a:ext cx="301200" cy="1752862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6" name="Title 1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 2/2</a:t>
            </a:r>
            <a:endParaRPr lang="nb-NO" dirty="0"/>
          </a:p>
        </p:txBody>
      </p:sp>
      <p:sp>
        <p:nvSpPr>
          <p:cNvPr id="127" name="Rounded Rectangle 126"/>
          <p:cNvSpPr/>
          <p:nvPr/>
        </p:nvSpPr>
        <p:spPr>
          <a:xfrm>
            <a:off x="7681186" y="3822785"/>
            <a:ext cx="501650" cy="349632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10166887" y="3822785"/>
            <a:ext cx="501650" cy="349632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4500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Eta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Difference</a:t>
            </a:r>
            <a:r>
              <a:rPr lang="nb-NO" dirty="0" smtClean="0"/>
              <a:t> from </a:t>
            </a:r>
            <a:r>
              <a:rPr lang="nb-NO" dirty="0" err="1" smtClean="0"/>
              <a:t>mean</a:t>
            </a:r>
            <a:r>
              <a:rPr lang="nb-NO" dirty="0" smtClean="0"/>
              <a:t> </a:t>
            </a:r>
            <a:r>
              <a:rPr lang="nb-NO" dirty="0" err="1" smtClean="0"/>
              <a:t>sea</a:t>
            </a:r>
            <a:r>
              <a:rPr lang="nb-NO" dirty="0" smtClean="0"/>
              <a:t> </a:t>
            </a:r>
            <a:r>
              <a:rPr lang="nb-NO" dirty="0" err="1" smtClean="0"/>
              <a:t>depth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276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Eta 1/1</a:t>
            </a:r>
            <a:endParaRPr lang="nb-NO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750" y="3245132"/>
            <a:ext cx="4397375" cy="483092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280400" y="3274526"/>
            <a:ext cx="946150" cy="34551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9753599" y="3277498"/>
            <a:ext cx="874811" cy="345516"/>
          </a:xfrm>
          <a:prstGeom prst="roundRect">
            <a:avLst/>
          </a:prstGeom>
          <a:noFill/>
          <a:ln w="476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  <p:sp>
        <p:nvSpPr>
          <p:cNvPr id="126" name="Rounded Rectangle 125"/>
          <p:cNvSpPr/>
          <p:nvPr/>
        </p:nvSpPr>
        <p:spPr>
          <a:xfrm>
            <a:off x="7310397" y="3277498"/>
            <a:ext cx="501650" cy="34963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2" name="Group 121"/>
          <p:cNvGrpSpPr/>
          <p:nvPr/>
        </p:nvGrpSpPr>
        <p:grpSpPr>
          <a:xfrm>
            <a:off x="2532411" y="2774255"/>
            <a:ext cx="946150" cy="985500"/>
            <a:chOff x="2532411" y="2774255"/>
            <a:chExt cx="946150" cy="985500"/>
          </a:xfrm>
        </p:grpSpPr>
        <p:sp>
          <p:nvSpPr>
            <p:cNvPr id="128" name="Rounded Rectangle 127"/>
            <p:cNvSpPr/>
            <p:nvPr/>
          </p:nvSpPr>
          <p:spPr>
            <a:xfrm>
              <a:off x="2532411" y="3116505"/>
              <a:ext cx="946150" cy="345516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29" name="Rounded Rectangle 128"/>
            <p:cNvSpPr/>
            <p:nvPr/>
          </p:nvSpPr>
          <p:spPr>
            <a:xfrm rot="5400000">
              <a:off x="2515266" y="3094247"/>
              <a:ext cx="985500" cy="345516"/>
            </a:xfrm>
            <a:prstGeom prst="roundRect">
              <a:avLst/>
            </a:prstGeom>
            <a:noFill/>
            <a:ln w="4762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</p:grpSp>
      <p:sp>
        <p:nvSpPr>
          <p:cNvPr id="127" name="Rounded Rectangle 126"/>
          <p:cNvSpPr/>
          <p:nvPr/>
        </p:nvSpPr>
        <p:spPr>
          <a:xfrm>
            <a:off x="2813368" y="3112597"/>
            <a:ext cx="389296" cy="34963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152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Momentum</a:t>
            </a:r>
            <a:r>
              <a:rPr lang="nb-NO" dirty="0" smtClean="0"/>
              <a:t> </a:t>
            </a:r>
            <a:r>
              <a:rPr lang="nb-NO" dirty="0" err="1" smtClean="0"/>
              <a:t>along</a:t>
            </a:r>
            <a:r>
              <a:rPr lang="nb-NO" dirty="0" smtClean="0"/>
              <a:t> y-</a:t>
            </a:r>
            <a:r>
              <a:rPr lang="nb-NO" dirty="0" err="1" smtClean="0"/>
              <a:t>axis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5162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1/7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6557922" y="2210501"/>
            <a:ext cx="420728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6129651" y="3415294"/>
            <a:ext cx="2327272" cy="508199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9" name="Rounded Rectangle 138"/>
          <p:cNvSpPr/>
          <p:nvPr/>
        </p:nvSpPr>
        <p:spPr>
          <a:xfrm>
            <a:off x="2841668" y="2411203"/>
            <a:ext cx="356540" cy="104079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2996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2/7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6945272" y="2191451"/>
            <a:ext cx="420728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9" name="Rounded Rectangle 138"/>
          <p:cNvSpPr/>
          <p:nvPr/>
        </p:nvSpPr>
        <p:spPr>
          <a:xfrm>
            <a:off x="2833248" y="2777142"/>
            <a:ext cx="356540" cy="325221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19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3/7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7950594" y="2210501"/>
            <a:ext cx="444106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21" y="3980034"/>
            <a:ext cx="5333404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9" name="Rounded Rectangle 138"/>
          <p:cNvSpPr/>
          <p:nvPr/>
        </p:nvSpPr>
        <p:spPr>
          <a:xfrm>
            <a:off x="2495237" y="2391765"/>
            <a:ext cx="1035750" cy="1040795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166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4/7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407794" y="2191451"/>
            <a:ext cx="444106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61076" y="3991051"/>
            <a:ext cx="4973624" cy="124610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30"/>
          <p:cNvSpPr/>
          <p:nvPr/>
        </p:nvSpPr>
        <p:spPr>
          <a:xfrm>
            <a:off x="2160640" y="2406650"/>
            <a:ext cx="1731910" cy="10668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Rounded Rectangle 136"/>
          <p:cNvSpPr/>
          <p:nvPr/>
        </p:nvSpPr>
        <p:spPr>
          <a:xfrm>
            <a:off x="2840354" y="2093958"/>
            <a:ext cx="351909" cy="167299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7366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5/7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8915793" y="2191451"/>
            <a:ext cx="689103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70111" y="5371547"/>
            <a:ext cx="3688239" cy="430614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1" name="Rounded Rectangle 130"/>
          <p:cNvSpPr/>
          <p:nvPr/>
        </p:nvSpPr>
        <p:spPr>
          <a:xfrm>
            <a:off x="2852861" y="2406650"/>
            <a:ext cx="359352" cy="106680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91442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6/7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10122918" y="2177834"/>
            <a:ext cx="457833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sp>
        <p:nvSpPr>
          <p:cNvPr id="138" name="Rounded Rectangle 137"/>
          <p:cNvSpPr/>
          <p:nvPr/>
        </p:nvSpPr>
        <p:spPr>
          <a:xfrm>
            <a:off x="5981021" y="5885140"/>
            <a:ext cx="4325029" cy="4648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6" name="Rounded Rectangle 135"/>
          <p:cNvSpPr/>
          <p:nvPr/>
        </p:nvSpPr>
        <p:spPr>
          <a:xfrm>
            <a:off x="2146652" y="2807215"/>
            <a:ext cx="1700102" cy="26205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7" name="Rounded Rectangle 136"/>
          <p:cNvSpPr/>
          <p:nvPr/>
        </p:nvSpPr>
        <p:spPr>
          <a:xfrm>
            <a:off x="2868706" y="2048770"/>
            <a:ext cx="301200" cy="1752862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02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055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617" y="2210501"/>
            <a:ext cx="4964210" cy="562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V 7/7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4" name="Rounded Rectangle 123"/>
          <p:cNvSpPr/>
          <p:nvPr/>
        </p:nvSpPr>
        <p:spPr>
          <a:xfrm>
            <a:off x="5793618" y="2177834"/>
            <a:ext cx="4906132" cy="580960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 rotWithShape="1">
          <a:blip r:embed="rId4"/>
          <a:srcRect l="53407"/>
          <a:stretch/>
        </p:blipFill>
        <p:spPr>
          <a:xfrm>
            <a:off x="6129650" y="3342534"/>
            <a:ext cx="2327273" cy="625729"/>
          </a:xfrm>
          <a:prstGeom prst="rect">
            <a:avLst/>
          </a:prstGeom>
        </p:spPr>
      </p:pic>
      <p:pic>
        <p:nvPicPr>
          <p:cNvPr id="130" name="Picture 129"/>
          <p:cNvPicPr>
            <a:picLocks noChangeAspect="1"/>
          </p:cNvPicPr>
          <p:nvPr/>
        </p:nvPicPr>
        <p:blipFill rotWithShape="1">
          <a:blip r:embed="rId5"/>
          <a:srcRect r="7715"/>
          <a:stretch/>
        </p:blipFill>
        <p:spPr>
          <a:xfrm>
            <a:off x="5981021" y="3980034"/>
            <a:ext cx="4921929" cy="1215070"/>
          </a:xfrm>
          <a:prstGeom prst="rect">
            <a:avLst/>
          </a:prstGeom>
        </p:spPr>
      </p:pic>
      <p:grpSp>
        <p:nvGrpSpPr>
          <p:cNvPr id="134" name="Group 133"/>
          <p:cNvGrpSpPr/>
          <p:nvPr/>
        </p:nvGrpSpPr>
        <p:grpSpPr>
          <a:xfrm>
            <a:off x="6038171" y="5371547"/>
            <a:ext cx="3566726" cy="388232"/>
            <a:chOff x="6155124" y="5434290"/>
            <a:chExt cx="4691285" cy="510638"/>
          </a:xfrm>
        </p:grpSpPr>
        <p:pic>
          <p:nvPicPr>
            <p:cNvPr id="132" name="Picture 131"/>
            <p:cNvPicPr>
              <a:picLocks noChangeAspect="1"/>
            </p:cNvPicPr>
            <p:nvPr/>
          </p:nvPicPr>
          <p:blipFill rotWithShape="1">
            <a:blip r:embed="rId6"/>
            <a:srcRect l="52405"/>
            <a:stretch/>
          </p:blipFill>
          <p:spPr>
            <a:xfrm>
              <a:off x="8502650" y="5434290"/>
              <a:ext cx="2343759" cy="495156"/>
            </a:xfrm>
            <a:prstGeom prst="rect">
              <a:avLst/>
            </a:prstGeom>
          </p:spPr>
        </p:pic>
        <p:pic>
          <p:nvPicPr>
            <p:cNvPr id="133" name="Picture 132"/>
            <p:cNvPicPr>
              <a:picLocks noChangeAspect="1"/>
            </p:cNvPicPr>
            <p:nvPr/>
          </p:nvPicPr>
          <p:blipFill rotWithShape="1">
            <a:blip r:embed="rId7"/>
            <a:srcRect l="52443"/>
            <a:stretch/>
          </p:blipFill>
          <p:spPr>
            <a:xfrm>
              <a:off x="6155124" y="5489605"/>
              <a:ext cx="2409825" cy="455323"/>
            </a:xfrm>
            <a:prstGeom prst="rect">
              <a:avLst/>
            </a:prstGeom>
          </p:spPr>
        </p:pic>
      </p:grpSp>
      <p:pic>
        <p:nvPicPr>
          <p:cNvPr id="135" name="Picture 134"/>
          <p:cNvPicPr>
            <a:picLocks noChangeAspect="1"/>
          </p:cNvPicPr>
          <p:nvPr/>
        </p:nvPicPr>
        <p:blipFill rotWithShape="1">
          <a:blip r:embed="rId8"/>
          <a:srcRect t="46630"/>
          <a:stretch/>
        </p:blipFill>
        <p:spPr>
          <a:xfrm>
            <a:off x="5888867" y="5951735"/>
            <a:ext cx="4544183" cy="44307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160640" y="2048770"/>
            <a:ext cx="1731910" cy="1752862"/>
            <a:chOff x="2160640" y="2048770"/>
            <a:chExt cx="1731910" cy="1752862"/>
          </a:xfrm>
        </p:grpSpPr>
        <p:sp>
          <p:nvSpPr>
            <p:cNvPr id="137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8482659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U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 err="1" smtClean="0"/>
              <a:t>Momentum</a:t>
            </a:r>
            <a:r>
              <a:rPr lang="nb-NO" dirty="0" smtClean="0"/>
              <a:t> </a:t>
            </a:r>
            <a:r>
              <a:rPr lang="nb-NO" dirty="0" err="1" smtClean="0"/>
              <a:t>along</a:t>
            </a:r>
            <a:r>
              <a:rPr lang="nb-NO" dirty="0" smtClean="0"/>
              <a:t> x-</a:t>
            </a:r>
            <a:r>
              <a:rPr lang="nb-NO" dirty="0" err="1" smtClean="0"/>
              <a:t>axis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50984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</a:t>
            </a:r>
            <a:r>
              <a:rPr lang="nb-NO" dirty="0" smtClean="0"/>
              <a:t> 1/1</a:t>
            </a:r>
            <a:endParaRPr lang="nb-NO" dirty="0"/>
          </a:p>
        </p:txBody>
      </p:sp>
      <p:grpSp>
        <p:nvGrpSpPr>
          <p:cNvPr id="4" name="Group 3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</p:grpSpPr>
        <p:sp>
          <p:nvSpPr>
            <p:cNvPr id="18" name="Oval 17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1" name="Oval 40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2" name="Oval 41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</p:grpSpPr>
        <p:sp>
          <p:nvSpPr>
            <p:cNvPr id="44" name="Oval 43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2" name="Oval 71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3" name="Oval 72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</p:grpSpPr>
        <p:sp>
          <p:nvSpPr>
            <p:cNvPr id="75" name="Oval 74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Oval 102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Oval 103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6" name="TextBox 105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6" name="Oval 115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Oval 116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8" name="Oval 117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grpSp>
        <p:nvGrpSpPr>
          <p:cNvPr id="3" name="Group 2"/>
          <p:cNvGrpSpPr/>
          <p:nvPr/>
        </p:nvGrpSpPr>
        <p:grpSpPr>
          <a:xfrm rot="5400000">
            <a:off x="2498640" y="2398241"/>
            <a:ext cx="1731910" cy="1752862"/>
            <a:chOff x="2160640" y="2048770"/>
            <a:chExt cx="1731910" cy="1752862"/>
          </a:xfrm>
        </p:grpSpPr>
        <p:sp>
          <p:nvSpPr>
            <p:cNvPr id="137" name="Rounded Rectangle 13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476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25" name="Picture 1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582" y="2188054"/>
            <a:ext cx="5286238" cy="700661"/>
          </a:xfrm>
          <a:prstGeom prst="rect">
            <a:avLst/>
          </a:prstGeom>
        </p:spPr>
      </p:pic>
      <p:sp>
        <p:nvSpPr>
          <p:cNvPr id="124" name="Rounded Rectangle 123"/>
          <p:cNvSpPr/>
          <p:nvPr/>
        </p:nvSpPr>
        <p:spPr>
          <a:xfrm>
            <a:off x="5790755" y="2272587"/>
            <a:ext cx="5211022" cy="616128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3181" y="3095844"/>
            <a:ext cx="2987197" cy="746799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0332" y="3728224"/>
            <a:ext cx="5653468" cy="1359766"/>
          </a:xfrm>
          <a:prstGeom prst="rect">
            <a:avLst/>
          </a:prstGeom>
        </p:spPr>
      </p:pic>
      <p:pic>
        <p:nvPicPr>
          <p:cNvPr id="138" name="Picture 137"/>
          <p:cNvPicPr>
            <a:picLocks noChangeAspect="1"/>
          </p:cNvPicPr>
          <p:nvPr/>
        </p:nvPicPr>
        <p:blipFill rotWithShape="1">
          <a:blip r:embed="rId6"/>
          <a:srcRect r="47106"/>
          <a:stretch/>
        </p:blipFill>
        <p:spPr>
          <a:xfrm>
            <a:off x="8363587" y="5207966"/>
            <a:ext cx="2604740" cy="495156"/>
          </a:xfrm>
          <a:prstGeom prst="rect">
            <a:avLst/>
          </a:prstGeom>
        </p:spPr>
      </p:pic>
      <p:pic>
        <p:nvPicPr>
          <p:cNvPr id="140" name="Picture 139"/>
          <p:cNvPicPr>
            <a:picLocks noChangeAspect="1"/>
          </p:cNvPicPr>
          <p:nvPr/>
        </p:nvPicPr>
        <p:blipFill rotWithShape="1">
          <a:blip r:embed="rId7"/>
          <a:srcRect r="48315"/>
          <a:stretch/>
        </p:blipFill>
        <p:spPr>
          <a:xfrm>
            <a:off x="5643181" y="5247799"/>
            <a:ext cx="2619028" cy="455323"/>
          </a:xfrm>
          <a:prstGeom prst="rect">
            <a:avLst/>
          </a:prstGeom>
        </p:spPr>
      </p:pic>
      <p:pic>
        <p:nvPicPr>
          <p:cNvPr id="141" name="Picture 140"/>
          <p:cNvPicPr>
            <a:picLocks noChangeAspect="1"/>
          </p:cNvPicPr>
          <p:nvPr/>
        </p:nvPicPr>
        <p:blipFill rotWithShape="1">
          <a:blip r:embed="rId8"/>
          <a:srcRect b="52210"/>
          <a:stretch/>
        </p:blipFill>
        <p:spPr>
          <a:xfrm>
            <a:off x="5582685" y="5823098"/>
            <a:ext cx="5993365" cy="5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810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19987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226096" y="1790472"/>
            <a:ext cx="1586307" cy="2988461"/>
            <a:chOff x="5140746" y="1723456"/>
            <a:chExt cx="1586307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283034" y="2141918"/>
            <a:ext cx="1467239" cy="2287383"/>
            <a:chOff x="5197684" y="2074902"/>
            <a:chExt cx="1467239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1838734"/>
            <a:ext cx="2287385" cy="2880443"/>
            <a:chOff x="4790207" y="1771718"/>
            <a:chExt cx="2287385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Ghost</a:t>
            </a:r>
            <a:r>
              <a:rPr lang="nb-NO" dirty="0"/>
              <a:t> </a:t>
            </a:r>
            <a:r>
              <a:rPr lang="nb-NO" dirty="0" err="1"/>
              <a:t>cells</a:t>
            </a:r>
            <a:r>
              <a:rPr lang="nb-NO" dirty="0"/>
              <a:t> </a:t>
            </a:r>
            <a:r>
              <a:rPr lang="nb-NO" dirty="0" smtClean="0"/>
              <a:t>U </a:t>
            </a:r>
            <a:r>
              <a:rPr lang="nb-NO" dirty="0"/>
              <a:t>(</a:t>
            </a:r>
            <a:r>
              <a:rPr lang="nb-NO" dirty="0" err="1"/>
              <a:t>block</a:t>
            </a:r>
            <a:r>
              <a:rPr lang="nb-NO" dirty="0"/>
              <a:t> </a:t>
            </a:r>
            <a:r>
              <a:rPr lang="nb-NO" dirty="0" err="1"/>
              <a:t>level</a:t>
            </a:r>
            <a:r>
              <a:rPr lang="nb-NO" dirty="0"/>
              <a:t>)</a:t>
            </a:r>
          </a:p>
        </p:txBody>
      </p:sp>
      <p:grpSp>
        <p:nvGrpSpPr>
          <p:cNvPr id="123" name="Group 122"/>
          <p:cNvGrpSpPr/>
          <p:nvPr/>
        </p:nvGrpSpPr>
        <p:grpSpPr>
          <a:xfrm rot="5400000">
            <a:off x="2514651" y="1697977"/>
            <a:ext cx="1731910" cy="1752862"/>
            <a:chOff x="2160640" y="2048770"/>
            <a:chExt cx="1731910" cy="1752862"/>
          </a:xfrm>
        </p:grpSpPr>
        <p:sp>
          <p:nvSpPr>
            <p:cNvPr id="124" name="Rounded Rectangle 123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/>
              <a:t>Block_width</a:t>
            </a:r>
            <a:r>
              <a:rPr lang="nb-NO" dirty="0"/>
              <a:t> = </a:t>
            </a:r>
            <a:r>
              <a:rPr lang="nb-NO" dirty="0" smtClean="0"/>
              <a:t>2</a:t>
            </a:r>
            <a:endParaRPr lang="nb-NO" dirty="0"/>
          </a:p>
          <a:p>
            <a:r>
              <a:rPr lang="nb-NO" dirty="0" err="1"/>
              <a:t>Block_height</a:t>
            </a:r>
            <a:r>
              <a:rPr lang="nb-NO" dirty="0"/>
              <a:t> = 3</a:t>
            </a:r>
          </a:p>
          <a:p>
            <a:endParaRPr lang="nb-NO" dirty="0" smtClean="0"/>
          </a:p>
          <a:p>
            <a:r>
              <a:rPr lang="nb-NO" dirty="0" smtClean="0"/>
              <a:t>Eta: (</a:t>
            </a:r>
            <a:r>
              <a:rPr lang="nb-NO" dirty="0" err="1" smtClean="0"/>
              <a:t>nx</a:t>
            </a:r>
            <a:r>
              <a:rPr lang="nb-NO" dirty="0" smtClean="0"/>
              <a:t>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U: (nx+1)*(ny+2)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V: (</a:t>
            </a:r>
            <a:r>
              <a:rPr lang="nb-NO" dirty="0" err="1" smtClean="0"/>
              <a:t>nx</a:t>
            </a:r>
            <a:r>
              <a:rPr lang="nb-NO" dirty="0" smtClean="0"/>
              <a:t>)*(ny+1)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130" name="Group 129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142" name="Freeform 141"/>
          <p:cNvSpPr/>
          <p:nvPr/>
        </p:nvSpPr>
        <p:spPr>
          <a:xfrm rot="5400000">
            <a:off x="1812000" y="2392577"/>
            <a:ext cx="2064463" cy="1424593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05950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2491550"/>
            <a:ext cx="2988463" cy="1586306"/>
            <a:chOff x="4439668" y="2424534"/>
            <a:chExt cx="2988463" cy="158630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2141918"/>
            <a:ext cx="2869395" cy="2287383"/>
            <a:chOff x="4496606" y="2074902"/>
            <a:chExt cx="2869395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2539812"/>
            <a:ext cx="2287385" cy="1478288"/>
            <a:chOff x="4790207" y="2472796"/>
            <a:chExt cx="2287385" cy="147828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Local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r>
              <a:rPr lang="nb-NO" dirty="0" smtClean="0"/>
              <a:t> V (</a:t>
            </a:r>
            <a:r>
              <a:rPr lang="nb-NO" dirty="0" err="1" smtClean="0"/>
              <a:t>block</a:t>
            </a:r>
            <a:r>
              <a:rPr lang="nb-NO" dirty="0" smtClean="0"/>
              <a:t> </a:t>
            </a:r>
            <a:r>
              <a:rPr lang="nb-NO" dirty="0" err="1" smtClean="0"/>
              <a:t>level</a:t>
            </a:r>
            <a:r>
              <a:rPr lang="nb-NO" dirty="0" smtClean="0"/>
              <a:t>)</a:t>
            </a:r>
            <a:endParaRPr lang="nb-NO" dirty="0"/>
          </a:p>
        </p:txBody>
      </p:sp>
      <p:grpSp>
        <p:nvGrpSpPr>
          <p:cNvPr id="126" name="Group 125"/>
          <p:cNvGrpSpPr/>
          <p:nvPr/>
        </p:nvGrpSpPr>
        <p:grpSpPr>
          <a:xfrm>
            <a:off x="1452217" y="2759180"/>
            <a:ext cx="1731910" cy="1752862"/>
            <a:chOff x="2160640" y="2048770"/>
            <a:chExt cx="1731910" cy="1752862"/>
          </a:xfrm>
        </p:grpSpPr>
        <p:sp>
          <p:nvSpPr>
            <p:cNvPr id="127" name="Rounded Rectangle 12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Block_width</a:t>
            </a:r>
            <a:r>
              <a:rPr lang="nb-NO" dirty="0" smtClean="0"/>
              <a:t> = 3</a:t>
            </a:r>
          </a:p>
          <a:p>
            <a:r>
              <a:rPr lang="nb-NO" dirty="0" err="1" smtClean="0"/>
              <a:t>Block_height</a:t>
            </a:r>
            <a:r>
              <a:rPr lang="nb-NO" dirty="0" smtClean="0"/>
              <a:t> = 2</a:t>
            </a:r>
            <a:endParaRPr lang="nb-NO" dirty="0"/>
          </a:p>
          <a:p>
            <a:endParaRPr lang="nb-NO" dirty="0" smtClean="0"/>
          </a:p>
          <a:p>
            <a:r>
              <a:rPr lang="nb-NO" dirty="0" smtClean="0"/>
              <a:t>Eta: (nx+2)*(ny)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U: (nx+1)*(ny)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V: (nx+2)*(ny+1)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grpSp>
        <p:nvGrpSpPr>
          <p:cNvPr id="54" name="Group 53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53" name="Group 52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52" name="TextBox 5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139" name="Freeform 138"/>
          <p:cNvSpPr/>
          <p:nvPr/>
        </p:nvSpPr>
        <p:spPr>
          <a:xfrm>
            <a:off x="2134021" y="2708018"/>
            <a:ext cx="2152154" cy="1424593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43020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2141918"/>
            <a:ext cx="2869395" cy="2287383"/>
            <a:chOff x="4496606" y="2074902"/>
            <a:chExt cx="2869395" cy="228738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875557" y="1838734"/>
            <a:ext cx="2287385" cy="2880443"/>
            <a:chOff x="4790207" y="1771718"/>
            <a:chExt cx="2287385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globally</a:t>
            </a:r>
            <a:endParaRPr lang="nb-NO" dirty="0"/>
          </a:p>
        </p:txBody>
      </p:sp>
      <p:sp>
        <p:nvSpPr>
          <p:cNvPr id="122" name="Freeform 121"/>
          <p:cNvSpPr/>
          <p:nvPr/>
        </p:nvSpPr>
        <p:spPr>
          <a:xfrm>
            <a:off x="1970349" y="2233486"/>
            <a:ext cx="2099404" cy="2111672"/>
          </a:xfrm>
          <a:custGeom>
            <a:avLst/>
            <a:gdLst>
              <a:gd name="connsiteX0" fmla="*/ 0 w 2111672"/>
              <a:gd name="connsiteY0" fmla="*/ 0 h 2111672"/>
              <a:gd name="connsiteX1" fmla="*/ 2111672 w 2111672"/>
              <a:gd name="connsiteY1" fmla="*/ 0 h 2111672"/>
              <a:gd name="connsiteX2" fmla="*/ 2105094 w 2111672"/>
              <a:gd name="connsiteY2" fmla="*/ 2111672 h 2111672"/>
              <a:gd name="connsiteX3" fmla="*/ 0 w 2111672"/>
              <a:gd name="connsiteY3" fmla="*/ 2098515 h 2111672"/>
              <a:gd name="connsiteX4" fmla="*/ 0 w 2111672"/>
              <a:gd name="connsiteY4" fmla="*/ 0 h 2111672"/>
              <a:gd name="connsiteX0" fmla="*/ 3175 w 2114847"/>
              <a:gd name="connsiteY0" fmla="*/ 0 h 2111672"/>
              <a:gd name="connsiteX1" fmla="*/ 2114847 w 2114847"/>
              <a:gd name="connsiteY1" fmla="*/ 0 h 2111672"/>
              <a:gd name="connsiteX2" fmla="*/ 2108269 w 2114847"/>
              <a:gd name="connsiteY2" fmla="*/ 2111672 h 2111672"/>
              <a:gd name="connsiteX3" fmla="*/ 0 w 2114847"/>
              <a:gd name="connsiteY3" fmla="*/ 2108040 h 2111672"/>
              <a:gd name="connsiteX4" fmla="*/ 3175 w 2114847"/>
              <a:gd name="connsiteY4" fmla="*/ 0 h 2111672"/>
              <a:gd name="connsiteX0" fmla="*/ 3175 w 2108507"/>
              <a:gd name="connsiteY0" fmla="*/ 3175 h 2114847"/>
              <a:gd name="connsiteX1" fmla="*/ 2098972 w 2108507"/>
              <a:gd name="connsiteY1" fmla="*/ 0 h 2114847"/>
              <a:gd name="connsiteX2" fmla="*/ 2108269 w 2108507"/>
              <a:gd name="connsiteY2" fmla="*/ 2114847 h 2114847"/>
              <a:gd name="connsiteX3" fmla="*/ 0 w 2108507"/>
              <a:gd name="connsiteY3" fmla="*/ 2111215 h 2114847"/>
              <a:gd name="connsiteX4" fmla="*/ 3175 w 2108507"/>
              <a:gd name="connsiteY4" fmla="*/ 3175 h 2114847"/>
              <a:gd name="connsiteX0" fmla="*/ 3175 w 2099404"/>
              <a:gd name="connsiteY0" fmla="*/ 3175 h 2111672"/>
              <a:gd name="connsiteX1" fmla="*/ 2098972 w 2099404"/>
              <a:gd name="connsiteY1" fmla="*/ 0 h 2111672"/>
              <a:gd name="connsiteX2" fmla="*/ 2098744 w 2099404"/>
              <a:gd name="connsiteY2" fmla="*/ 2111672 h 2111672"/>
              <a:gd name="connsiteX3" fmla="*/ 0 w 2099404"/>
              <a:gd name="connsiteY3" fmla="*/ 2111215 h 2111672"/>
              <a:gd name="connsiteX4" fmla="*/ 3175 w 2099404"/>
              <a:gd name="connsiteY4" fmla="*/ 3175 h 211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9404" h="2111672">
                <a:moveTo>
                  <a:pt x="3175" y="3175"/>
                </a:moveTo>
                <a:lnTo>
                  <a:pt x="2098972" y="0"/>
                </a:lnTo>
                <a:cubicBezTo>
                  <a:pt x="2096779" y="703891"/>
                  <a:pt x="2100937" y="1407781"/>
                  <a:pt x="2098744" y="2111672"/>
                </a:cubicBezTo>
                <a:lnTo>
                  <a:pt x="0" y="2111215"/>
                </a:lnTo>
                <a:cubicBezTo>
                  <a:pt x="1058" y="1408535"/>
                  <a:pt x="2117" y="705855"/>
                  <a:pt x="3175" y="3175"/>
                </a:cubicBezTo>
                <a:close/>
              </a:path>
            </a:pathLst>
          </a:custGeom>
          <a:noFill/>
          <a:ln w="444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23" name="Group 122"/>
          <p:cNvGrpSpPr/>
          <p:nvPr/>
        </p:nvGrpSpPr>
        <p:grpSpPr>
          <a:xfrm rot="5400000">
            <a:off x="2514651" y="1697977"/>
            <a:ext cx="1731910" cy="1752862"/>
            <a:chOff x="2160640" y="2048770"/>
            <a:chExt cx="1731910" cy="1752862"/>
          </a:xfrm>
        </p:grpSpPr>
        <p:sp>
          <p:nvSpPr>
            <p:cNvPr id="124" name="Rounded Rectangle 123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5" name="Rounded Rectangle 124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52217" y="2759180"/>
            <a:ext cx="1731910" cy="1752862"/>
            <a:chOff x="2160640" y="2048770"/>
            <a:chExt cx="1731910" cy="1752862"/>
          </a:xfrm>
        </p:grpSpPr>
        <p:sp>
          <p:nvSpPr>
            <p:cNvPr id="127" name="Rounded Rectangle 126"/>
            <p:cNvSpPr/>
            <p:nvPr/>
          </p:nvSpPr>
          <p:spPr>
            <a:xfrm>
              <a:off x="2868706" y="2048770"/>
              <a:ext cx="301200" cy="1752862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>
                <a:solidFill>
                  <a:schemeClr val="accent5"/>
                </a:solidFill>
              </a:endParaRPr>
            </a:p>
          </p:txBody>
        </p:sp>
        <p:sp>
          <p:nvSpPr>
            <p:cNvPr id="128" name="Rounded Rectangle 127"/>
            <p:cNvSpPr/>
            <p:nvPr/>
          </p:nvSpPr>
          <p:spPr>
            <a:xfrm>
              <a:off x="2160640" y="2406650"/>
              <a:ext cx="1731910" cy="1066800"/>
            </a:xfrm>
            <a:prstGeom prst="roundRect">
              <a:avLst/>
            </a:prstGeom>
            <a:noFill/>
            <a:ln w="19050">
              <a:solidFill>
                <a:srgbClr val="FF0000">
                  <a:alpha val="41000"/>
                </a:srgb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5646420" y="2438374"/>
            <a:ext cx="5356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Eta: </a:t>
            </a:r>
            <a:r>
              <a:rPr lang="nb-NO" dirty="0" err="1" smtClean="0"/>
              <a:t>compute</a:t>
            </a:r>
            <a:r>
              <a:rPr lang="nb-NO" dirty="0" smtClean="0"/>
              <a:t> for all </a:t>
            </a:r>
            <a:r>
              <a:rPr lang="nb-NO" dirty="0" err="1" smtClean="0"/>
              <a:t>internal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r>
              <a:rPr lang="nb-NO" dirty="0" smtClean="0"/>
              <a:t> - 	</a:t>
            </a:r>
            <a:r>
              <a:rPr lang="nb-NO" dirty="0" err="1" smtClean="0"/>
              <a:t>nx</a:t>
            </a:r>
            <a:r>
              <a:rPr lang="nb-NO" dirty="0" smtClean="0"/>
              <a:t> * ny</a:t>
            </a:r>
          </a:p>
          <a:p>
            <a:r>
              <a:rPr lang="nb-NO" dirty="0" smtClean="0"/>
              <a:t>U: </a:t>
            </a:r>
            <a:r>
              <a:rPr lang="nb-NO" dirty="0" err="1" smtClean="0"/>
              <a:t>compute</a:t>
            </a:r>
            <a:r>
              <a:rPr lang="nb-NO" dirty="0" smtClean="0"/>
              <a:t> for all </a:t>
            </a:r>
            <a:r>
              <a:rPr lang="nb-NO" dirty="0" err="1" smtClean="0"/>
              <a:t>except</a:t>
            </a:r>
            <a:r>
              <a:rPr lang="nb-NO" dirty="0" smtClean="0"/>
              <a:t> last </a:t>
            </a:r>
            <a:r>
              <a:rPr lang="nb-NO" dirty="0" err="1" smtClean="0"/>
              <a:t>column</a:t>
            </a:r>
            <a:r>
              <a:rPr lang="nb-NO" dirty="0" smtClean="0"/>
              <a:t> - 	(nx-1) * ny</a:t>
            </a:r>
          </a:p>
          <a:p>
            <a:r>
              <a:rPr lang="nb-NO" dirty="0" smtClean="0"/>
              <a:t>V: </a:t>
            </a:r>
            <a:r>
              <a:rPr lang="nb-NO" dirty="0" err="1" smtClean="0"/>
              <a:t>compute</a:t>
            </a:r>
            <a:r>
              <a:rPr lang="nb-NO" dirty="0" smtClean="0"/>
              <a:t> for all </a:t>
            </a:r>
            <a:r>
              <a:rPr lang="nb-NO" dirty="0" err="1" smtClean="0"/>
              <a:t>except</a:t>
            </a:r>
            <a:r>
              <a:rPr lang="nb-NO" dirty="0" smtClean="0"/>
              <a:t> last </a:t>
            </a:r>
            <a:r>
              <a:rPr lang="nb-NO" dirty="0" err="1" smtClean="0"/>
              <a:t>row</a:t>
            </a:r>
            <a:r>
              <a:rPr lang="nb-NO" dirty="0" smtClean="0"/>
              <a:t> - 	</a:t>
            </a:r>
            <a:r>
              <a:rPr lang="nb-NO" dirty="0" err="1" smtClean="0"/>
              <a:t>nx</a:t>
            </a:r>
            <a:r>
              <a:rPr lang="nb-NO" dirty="0" smtClean="0"/>
              <a:t> * (ny-1)</a:t>
            </a:r>
          </a:p>
          <a:p>
            <a:endParaRPr lang="nb-NO" dirty="0"/>
          </a:p>
          <a:p>
            <a:endParaRPr lang="nb-NO" dirty="0" smtClean="0"/>
          </a:p>
          <a:p>
            <a:r>
              <a:rPr lang="nb-NO" dirty="0" smtClean="0"/>
              <a:t>Eta: (nx+2)*(ny+2)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U: (nx+1)*(ny+2)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 smtClean="0"/>
          </a:p>
          <a:p>
            <a:r>
              <a:rPr lang="nb-NO" dirty="0" smtClean="0"/>
              <a:t>V: (nx+2)*(nx+1) </a:t>
            </a:r>
            <a:r>
              <a:rPr lang="nb-NO" dirty="0" err="1" smtClean="0"/>
              <a:t>cells</a:t>
            </a:r>
            <a:r>
              <a:rPr lang="nb-NO" dirty="0" smtClean="0"/>
              <a:t> </a:t>
            </a:r>
            <a:r>
              <a:rPr lang="nb-NO" dirty="0" err="1" smtClean="0"/>
              <a:t>incl</a:t>
            </a:r>
            <a:r>
              <a:rPr lang="nb-NO" dirty="0" smtClean="0"/>
              <a:t> </a:t>
            </a:r>
            <a:r>
              <a:rPr lang="nb-NO" dirty="0" err="1" smtClean="0"/>
              <a:t>ghost</a:t>
            </a:r>
            <a:r>
              <a:rPr lang="nb-NO" dirty="0" smtClean="0"/>
              <a:t> </a:t>
            </a:r>
            <a:r>
              <a:rPr lang="nb-NO" dirty="0" err="1" smtClean="0"/>
              <a:t>cells</a:t>
            </a:r>
            <a:endParaRPr lang="nb-NO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741097" y="1682382"/>
            <a:ext cx="3910296" cy="3929868"/>
            <a:chOff x="741097" y="1682382"/>
            <a:chExt cx="3910296" cy="3929868"/>
          </a:xfrm>
        </p:grpSpPr>
        <p:grpSp>
          <p:nvGrpSpPr>
            <p:cNvPr id="130" name="Group 129"/>
            <p:cNvGrpSpPr/>
            <p:nvPr/>
          </p:nvGrpSpPr>
          <p:grpSpPr>
            <a:xfrm>
              <a:off x="1452217" y="5227320"/>
              <a:ext cx="3199176" cy="384930"/>
              <a:chOff x="1452217" y="5227320"/>
              <a:chExt cx="3199176" cy="384930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9" name="TextBox 138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 rot="16200000">
              <a:off x="-666026" y="3089505"/>
              <a:ext cx="3199176" cy="384930"/>
              <a:chOff x="1452217" y="5227320"/>
              <a:chExt cx="3199176" cy="384930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452217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0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160283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1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4" name="TextBox 133"/>
              <p:cNvSpPr txBox="1"/>
              <p:nvPr/>
            </p:nvSpPr>
            <p:spPr>
              <a:xfrm>
                <a:off x="2897366" y="52273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2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356295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>
                    <a:solidFill>
                      <a:schemeClr val="bg1">
                        <a:lumMod val="65000"/>
                      </a:schemeClr>
                    </a:solidFill>
                  </a:rPr>
                  <a:t>3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4349707" y="524291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dirty="0" smtClean="0">
                    <a:solidFill>
                      <a:schemeClr val="bg1">
                        <a:lumMod val="65000"/>
                      </a:schemeClr>
                    </a:solidFill>
                  </a:rPr>
                  <a:t>4</a:t>
                </a:r>
                <a:endParaRPr lang="nb-NO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458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99711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386456" y="1749085"/>
            <a:ext cx="3289007" cy="3068578"/>
            <a:chOff x="1386456" y="1749085"/>
            <a:chExt cx="3289007" cy="3068578"/>
          </a:xfrm>
        </p:grpSpPr>
        <p:sp>
          <p:nvSpPr>
            <p:cNvPr id="104" name="TextBox 103"/>
            <p:cNvSpPr txBox="1"/>
            <p:nvPr/>
          </p:nvSpPr>
          <p:spPr>
            <a:xfrm>
              <a:off x="2841668" y="3154803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</a:t>
              </a:r>
              <a:endParaRPr lang="nb-NO" sz="11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83959" y="3851830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k-1</a:t>
              </a:r>
              <a:endParaRPr lang="nb-NO" sz="11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90405" y="4556053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k-2</a:t>
              </a:r>
              <a:endParaRPr lang="nb-NO" sz="11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63807" y="2442012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k+1</a:t>
              </a:r>
              <a:endParaRPr lang="nb-NO" sz="11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70245" y="17490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J, k+2</a:t>
              </a:r>
              <a:endParaRPr lang="nb-NO" sz="11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079964" y="3139991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J-1, k</a:t>
              </a:r>
              <a:endParaRPr lang="nb-NO" sz="11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1386456" y="3153685"/>
              <a:ext cx="4764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J-2, k</a:t>
              </a:r>
              <a:endParaRPr lang="nb-NO" sz="11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171799" y="315368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J+2, k</a:t>
              </a:r>
              <a:endParaRPr lang="nb-NO" sz="1100" dirty="0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465580" y="3158855"/>
              <a:ext cx="5036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100" dirty="0" smtClean="0"/>
                <a:t>J+1, k</a:t>
              </a:r>
              <a:endParaRPr lang="nb-NO" sz="1100" dirty="0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5324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 smtClean="0"/>
              <a:t>notation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701063" y="1730462"/>
            <a:ext cx="3922290" cy="3795715"/>
            <a:chOff x="701063" y="1730462"/>
            <a:chExt cx="3922290" cy="3795715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27587" y="5218365"/>
              <a:ext cx="3195766" cy="307812"/>
              <a:chOff x="1427587" y="5218365"/>
              <a:chExt cx="3195766" cy="307812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27587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j-2</a:t>
                </a:r>
                <a:endParaRPr lang="nb-NO" sz="1400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28665" y="5218400"/>
                <a:ext cx="37382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j-1</a:t>
                </a:r>
                <a:endParaRPr lang="nb-NO" sz="1400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514989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j+1</a:t>
                </a:r>
                <a:endParaRPr lang="nb-NO" sz="1400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214266" y="5218365"/>
                <a:ext cx="4090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/>
                  <a:t>j</a:t>
                </a:r>
                <a:r>
                  <a:rPr lang="nb-NO" sz="1400" dirty="0" smtClean="0"/>
                  <a:t>+2</a:t>
                </a:r>
                <a:endParaRPr lang="nb-NO" sz="1400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8837" y="5218400"/>
                <a:ext cx="227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j</a:t>
                </a:r>
                <a:endParaRPr lang="nb-NO" sz="1400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701063" y="1730462"/>
              <a:ext cx="462685" cy="3116338"/>
              <a:chOff x="701063" y="1730462"/>
              <a:chExt cx="462685" cy="3116338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83362" y="3131169"/>
                <a:ext cx="2664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701063" y="2432706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716190" y="1730462"/>
                <a:ext cx="4475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716148" y="4539023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725029" y="3829632"/>
                <a:ext cx="412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sz="1400" dirty="0" smtClean="0"/>
                  <a:t>k-1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861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114" name="Oval 113"/>
          <p:cNvSpPr/>
          <p:nvPr/>
        </p:nvSpPr>
        <p:spPr>
          <a:xfrm>
            <a:off x="6222558" y="2626161"/>
            <a:ext cx="184150" cy="184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/>
          </a:p>
        </p:txBody>
      </p:sp>
      <p:sp>
        <p:nvSpPr>
          <p:cNvPr id="115" name="Oval 114"/>
          <p:cNvSpPr/>
          <p:nvPr/>
        </p:nvSpPr>
        <p:spPr>
          <a:xfrm>
            <a:off x="7860926" y="2711800"/>
            <a:ext cx="184150" cy="761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/>
          </a:p>
        </p:txBody>
      </p:sp>
      <p:sp>
        <p:nvSpPr>
          <p:cNvPr id="116" name="Oval 115"/>
          <p:cNvSpPr/>
          <p:nvPr/>
        </p:nvSpPr>
        <p:spPr>
          <a:xfrm>
            <a:off x="9663138" y="2649127"/>
            <a:ext cx="65082" cy="18415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6519991" y="2565200"/>
                <a:ext cx="2561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nb-NO" sz="20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991" y="2565200"/>
                <a:ext cx="256140" cy="400110"/>
              </a:xfrm>
              <a:prstGeom prst="rect">
                <a:avLst/>
              </a:prstGeom>
              <a:blipFill rotWithShape="0">
                <a:blip r:embed="rId3"/>
                <a:stretch>
                  <a:fillRect r="-23810" b="-769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/>
              <p:cNvSpPr txBox="1"/>
              <p:nvPr/>
            </p:nvSpPr>
            <p:spPr>
              <a:xfrm>
                <a:off x="8158358" y="2565200"/>
                <a:ext cx="1031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b-NO" sz="2000" dirty="0" smtClean="0"/>
                  <a:t>/ </a:t>
                </a:r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h𝑢</m:t>
                    </m:r>
                  </m:oMath>
                </a14:m>
                <a:endParaRPr lang="nb-NO" sz="2000" dirty="0"/>
              </a:p>
            </p:txBody>
          </p:sp>
        </mc:Choice>
        <mc:Fallback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358" y="2565200"/>
                <a:ext cx="1031048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/>
              <p:cNvSpPr txBox="1"/>
              <p:nvPr/>
            </p:nvSpPr>
            <p:spPr>
              <a:xfrm>
                <a:off x="9901035" y="2566348"/>
                <a:ext cx="9513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nb-NO" sz="2000" dirty="0"/>
                  <a:t> / </a:t>
                </a:r>
                <a14:m>
                  <m:oMath xmlns:m="http://schemas.openxmlformats.org/officeDocument/2006/math">
                    <m:r>
                      <a:rPr lang="nb-NO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nb-NO" sz="2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nb-NO" sz="2000" dirty="0"/>
              </a:p>
            </p:txBody>
          </p:sp>
        </mc:Choice>
        <mc:Fallback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1035" y="2566348"/>
                <a:ext cx="951331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Cell </a:t>
            </a:r>
            <a:r>
              <a:rPr lang="nb-NO" dirty="0" err="1"/>
              <a:t>notation</a:t>
            </a:r>
            <a:r>
              <a:rPr lang="nb-NO" dirty="0"/>
              <a:t> (FIGURE)</a:t>
            </a:r>
          </a:p>
        </p:txBody>
      </p:sp>
      <p:sp>
        <p:nvSpPr>
          <p:cNvPr id="126" name="Rounded Rectangle 125"/>
          <p:cNvSpPr/>
          <p:nvPr/>
        </p:nvSpPr>
        <p:spPr>
          <a:xfrm>
            <a:off x="2880401" y="2766403"/>
            <a:ext cx="275549" cy="328052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7" name="Rounded Rectangle 126"/>
          <p:cNvSpPr/>
          <p:nvPr/>
        </p:nvSpPr>
        <p:spPr>
          <a:xfrm>
            <a:off x="3202664" y="3139991"/>
            <a:ext cx="328323" cy="275014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8" name="Rounded Rectangle 127"/>
          <p:cNvSpPr/>
          <p:nvPr/>
        </p:nvSpPr>
        <p:spPr>
          <a:xfrm>
            <a:off x="2861447" y="3115142"/>
            <a:ext cx="324192" cy="315677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7" cy="3892442"/>
            <a:chOff x="664194" y="1695290"/>
            <a:chExt cx="3990417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9" y="5218365"/>
              <a:ext cx="3253472" cy="369367"/>
              <a:chOff x="1401139" y="5218365"/>
              <a:chExt cx="3253472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9" y="5218400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j-2</a:t>
                </a:r>
                <a:endParaRPr lang="nb-NO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7" y="5218400"/>
                <a:ext cx="426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j-1</a:t>
                </a:r>
                <a:endParaRPr lang="nb-NO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j+1</a:t>
                </a:r>
                <a:endParaRPr lang="nb-NO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  <a:r>
                  <a:rPr lang="nb-NO" dirty="0" smtClean="0"/>
                  <a:t>+2</a:t>
                </a:r>
                <a:endParaRPr lang="nb-NO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</a:t>
                </a:r>
                <a:endParaRPr lang="nb-NO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9" y="450385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70" y="3794460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k-1</a:t>
                </a:r>
              </a:p>
            </p:txBody>
          </p:sp>
        </p:grpSp>
      </p:grpSp>
      <p:grpSp>
        <p:nvGrpSpPr>
          <p:cNvPr id="103" name="Gruppe 102"/>
          <p:cNvGrpSpPr/>
          <p:nvPr/>
        </p:nvGrpSpPr>
        <p:grpSpPr>
          <a:xfrm>
            <a:off x="9113815" y="4048850"/>
            <a:ext cx="331708" cy="380451"/>
            <a:chOff x="8452038" y="5920026"/>
            <a:chExt cx="331708" cy="380451"/>
          </a:xfrm>
        </p:grpSpPr>
        <p:sp>
          <p:nvSpPr>
            <p:cNvPr id="148" name="Oval 52"/>
            <p:cNvSpPr/>
            <p:nvPr/>
          </p:nvSpPr>
          <p:spPr>
            <a:xfrm>
              <a:off x="8587198" y="6116327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49" name="Oval 52"/>
            <p:cNvSpPr/>
            <p:nvPr/>
          </p:nvSpPr>
          <p:spPr>
            <a:xfrm>
              <a:off x="8587761" y="5920026"/>
              <a:ext cx="65082" cy="1841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0" name="Oval 99"/>
            <p:cNvSpPr/>
            <p:nvPr/>
          </p:nvSpPr>
          <p:spPr>
            <a:xfrm>
              <a:off x="8452038" y="6070915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1" name="Oval 99"/>
            <p:cNvSpPr/>
            <p:nvPr/>
          </p:nvSpPr>
          <p:spPr>
            <a:xfrm>
              <a:off x="8599596" y="6070915"/>
              <a:ext cx="184150" cy="7613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52" name="Oval 27"/>
            <p:cNvSpPr/>
            <p:nvPr/>
          </p:nvSpPr>
          <p:spPr>
            <a:xfrm>
              <a:off x="8527629" y="6021728"/>
              <a:ext cx="184150" cy="18415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16"/>
              <p:cNvSpPr txBox="1"/>
              <p:nvPr/>
            </p:nvSpPr>
            <p:spPr>
              <a:xfrm>
                <a:off x="9517490" y="4048850"/>
                <a:ext cx="22091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nb-NO" dirty="0" smtClean="0"/>
                  <a:t>,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b-NO" dirty="0"/>
                  <a:t>/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h𝑢</m:t>
                    </m:r>
                    <m:r>
                      <a:rPr lang="nb-NO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b-NO" dirty="0"/>
                  <a:t>a</a:t>
                </a:r>
                <a:r>
                  <a:rPr lang="nb-NO" dirty="0" smtClean="0"/>
                  <a:t>nd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b-NO" dirty="0"/>
                  <a:t>/ </a:t>
                </a:r>
                <a14:m>
                  <m:oMath xmlns:m="http://schemas.openxmlformats.org/officeDocument/2006/math">
                    <m:r>
                      <a:rPr lang="nb-NO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nb-NO" dirty="0"/>
              </a:p>
            </p:txBody>
          </p:sp>
        </mc:Choice>
        <mc:Fallback>
          <p:sp>
            <p:nvSpPr>
              <p:cNvPr id="153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7490" y="4048850"/>
                <a:ext cx="2209132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0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69289" y="1424711"/>
            <a:ext cx="3702749" cy="3702748"/>
            <a:chOff x="1883664" y="1781558"/>
            <a:chExt cx="3702749" cy="37027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886491" y="188976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/>
            <p:cNvCxnSpPr/>
            <p:nvPr/>
          </p:nvCxnSpPr>
          <p:spPr>
            <a:xfrm>
              <a:off x="1883664" y="2590838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886491" y="3291916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883664" y="3992994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883664" y="4694072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883664" y="5395150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3636358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2935280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234202" y="3634345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1533124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832046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130968" y="3631519"/>
              <a:ext cx="369992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525018" y="1790472"/>
            <a:ext cx="2988463" cy="2988461"/>
            <a:chOff x="4439668" y="1723456"/>
            <a:chExt cx="2988463" cy="2988461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6" name="Oval 15"/>
            <p:cNvSpPr/>
            <p:nvPr/>
          </p:nvSpPr>
          <p:spPr>
            <a:xfrm>
              <a:off x="5841825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7" name="Oval 16"/>
            <p:cNvSpPr/>
            <p:nvPr/>
          </p:nvSpPr>
          <p:spPr>
            <a:xfrm>
              <a:off x="6542903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" name="Oval 17"/>
            <p:cNvSpPr/>
            <p:nvPr/>
          </p:nvSpPr>
          <p:spPr>
            <a:xfrm>
              <a:off x="7243981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" name="Oval 18"/>
            <p:cNvSpPr/>
            <p:nvPr/>
          </p:nvSpPr>
          <p:spPr>
            <a:xfrm>
              <a:off x="5140747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" name="Oval 19"/>
            <p:cNvSpPr/>
            <p:nvPr/>
          </p:nvSpPr>
          <p:spPr>
            <a:xfrm>
              <a:off x="4439669" y="3127423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" name="Oval 20"/>
            <p:cNvSpPr/>
            <p:nvPr/>
          </p:nvSpPr>
          <p:spPr>
            <a:xfrm>
              <a:off x="5841825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" name="Oval 21"/>
            <p:cNvSpPr/>
            <p:nvPr/>
          </p:nvSpPr>
          <p:spPr>
            <a:xfrm>
              <a:off x="6542903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3" name="Oval 22"/>
            <p:cNvSpPr/>
            <p:nvPr/>
          </p:nvSpPr>
          <p:spPr>
            <a:xfrm>
              <a:off x="7243981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" name="Oval 23"/>
            <p:cNvSpPr/>
            <p:nvPr/>
          </p:nvSpPr>
          <p:spPr>
            <a:xfrm>
              <a:off x="5140747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Oval 24"/>
            <p:cNvSpPr/>
            <p:nvPr/>
          </p:nvSpPr>
          <p:spPr>
            <a:xfrm>
              <a:off x="4439669" y="2424534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Oval 25"/>
            <p:cNvSpPr/>
            <p:nvPr/>
          </p:nvSpPr>
          <p:spPr>
            <a:xfrm>
              <a:off x="5841824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Oval 26"/>
            <p:cNvSpPr/>
            <p:nvPr/>
          </p:nvSpPr>
          <p:spPr>
            <a:xfrm>
              <a:off x="6542902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8" name="Oval 27"/>
            <p:cNvSpPr/>
            <p:nvPr/>
          </p:nvSpPr>
          <p:spPr>
            <a:xfrm>
              <a:off x="7243980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9" name="Oval 28"/>
            <p:cNvSpPr/>
            <p:nvPr/>
          </p:nvSpPr>
          <p:spPr>
            <a:xfrm>
              <a:off x="5140746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0" name="Oval 29"/>
            <p:cNvSpPr/>
            <p:nvPr/>
          </p:nvSpPr>
          <p:spPr>
            <a:xfrm>
              <a:off x="4439668" y="1723456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Oval 30"/>
            <p:cNvSpPr/>
            <p:nvPr/>
          </p:nvSpPr>
          <p:spPr>
            <a:xfrm>
              <a:off x="5841824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Oval 31"/>
            <p:cNvSpPr/>
            <p:nvPr/>
          </p:nvSpPr>
          <p:spPr>
            <a:xfrm>
              <a:off x="6542902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Oval 32"/>
            <p:cNvSpPr/>
            <p:nvPr/>
          </p:nvSpPr>
          <p:spPr>
            <a:xfrm>
              <a:off x="7243980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4" name="Oval 33"/>
            <p:cNvSpPr/>
            <p:nvPr/>
          </p:nvSpPr>
          <p:spPr>
            <a:xfrm>
              <a:off x="5140746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5" name="Oval 34"/>
            <p:cNvSpPr/>
            <p:nvPr/>
          </p:nvSpPr>
          <p:spPr>
            <a:xfrm>
              <a:off x="4439668" y="3826690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6" name="Oval 35"/>
            <p:cNvSpPr/>
            <p:nvPr/>
          </p:nvSpPr>
          <p:spPr>
            <a:xfrm>
              <a:off x="5841824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7" name="Oval 36"/>
            <p:cNvSpPr/>
            <p:nvPr/>
          </p:nvSpPr>
          <p:spPr>
            <a:xfrm>
              <a:off x="6542902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8" name="Oval 37"/>
            <p:cNvSpPr/>
            <p:nvPr/>
          </p:nvSpPr>
          <p:spPr>
            <a:xfrm>
              <a:off x="7243980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9" name="Oval 38"/>
            <p:cNvSpPr/>
            <p:nvPr/>
          </p:nvSpPr>
          <p:spPr>
            <a:xfrm>
              <a:off x="5140746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0" name="Oval 39"/>
            <p:cNvSpPr/>
            <p:nvPr/>
          </p:nvSpPr>
          <p:spPr>
            <a:xfrm>
              <a:off x="4439668" y="4527767"/>
              <a:ext cx="184150" cy="184150"/>
            </a:xfrm>
            <a:prstGeom prst="ellipse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1581956" y="1440840"/>
            <a:ext cx="2869395" cy="3683793"/>
            <a:chOff x="4496606" y="1373824"/>
            <a:chExt cx="2869395" cy="36837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2" name="Oval 41"/>
            <p:cNvSpPr/>
            <p:nvPr/>
          </p:nvSpPr>
          <p:spPr>
            <a:xfrm>
              <a:off x="5898763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3" name="Oval 42"/>
            <p:cNvSpPr/>
            <p:nvPr/>
          </p:nvSpPr>
          <p:spPr>
            <a:xfrm>
              <a:off x="6599841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4" name="Oval 43"/>
            <p:cNvSpPr/>
            <p:nvPr/>
          </p:nvSpPr>
          <p:spPr>
            <a:xfrm>
              <a:off x="7300919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5" name="Oval 44"/>
            <p:cNvSpPr/>
            <p:nvPr/>
          </p:nvSpPr>
          <p:spPr>
            <a:xfrm>
              <a:off x="5197685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6" name="Oval 45"/>
            <p:cNvSpPr/>
            <p:nvPr/>
          </p:nvSpPr>
          <p:spPr>
            <a:xfrm>
              <a:off x="4496607" y="2777791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7" name="Oval 46"/>
            <p:cNvSpPr/>
            <p:nvPr/>
          </p:nvSpPr>
          <p:spPr>
            <a:xfrm>
              <a:off x="5898763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8" name="Oval 47"/>
            <p:cNvSpPr/>
            <p:nvPr/>
          </p:nvSpPr>
          <p:spPr>
            <a:xfrm>
              <a:off x="6599841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49" name="Oval 48"/>
            <p:cNvSpPr/>
            <p:nvPr/>
          </p:nvSpPr>
          <p:spPr>
            <a:xfrm>
              <a:off x="7300919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0" name="Oval 49"/>
            <p:cNvSpPr/>
            <p:nvPr/>
          </p:nvSpPr>
          <p:spPr>
            <a:xfrm>
              <a:off x="5197685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1" name="Oval 50"/>
            <p:cNvSpPr/>
            <p:nvPr/>
          </p:nvSpPr>
          <p:spPr>
            <a:xfrm>
              <a:off x="4496607" y="2074902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2" name="Oval 51"/>
            <p:cNvSpPr/>
            <p:nvPr/>
          </p:nvSpPr>
          <p:spPr>
            <a:xfrm>
              <a:off x="5898762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3" name="Oval 52"/>
            <p:cNvSpPr/>
            <p:nvPr/>
          </p:nvSpPr>
          <p:spPr>
            <a:xfrm>
              <a:off x="6599840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4" name="Oval 53"/>
            <p:cNvSpPr/>
            <p:nvPr/>
          </p:nvSpPr>
          <p:spPr>
            <a:xfrm>
              <a:off x="7300918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5" name="Oval 54"/>
            <p:cNvSpPr/>
            <p:nvPr/>
          </p:nvSpPr>
          <p:spPr>
            <a:xfrm>
              <a:off x="5197684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6" name="Oval 55"/>
            <p:cNvSpPr/>
            <p:nvPr/>
          </p:nvSpPr>
          <p:spPr>
            <a:xfrm>
              <a:off x="4496606" y="1373824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7" name="Oval 56"/>
            <p:cNvSpPr/>
            <p:nvPr/>
          </p:nvSpPr>
          <p:spPr>
            <a:xfrm>
              <a:off x="5898762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8" name="Oval 57"/>
            <p:cNvSpPr/>
            <p:nvPr/>
          </p:nvSpPr>
          <p:spPr>
            <a:xfrm>
              <a:off x="6599840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59" name="Oval 58"/>
            <p:cNvSpPr/>
            <p:nvPr/>
          </p:nvSpPr>
          <p:spPr>
            <a:xfrm>
              <a:off x="7300918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0" name="Oval 59"/>
            <p:cNvSpPr/>
            <p:nvPr/>
          </p:nvSpPr>
          <p:spPr>
            <a:xfrm>
              <a:off x="5197684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1" name="Oval 60"/>
            <p:cNvSpPr/>
            <p:nvPr/>
          </p:nvSpPr>
          <p:spPr>
            <a:xfrm>
              <a:off x="4496606" y="3477058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2" name="Oval 61"/>
            <p:cNvSpPr/>
            <p:nvPr/>
          </p:nvSpPr>
          <p:spPr>
            <a:xfrm>
              <a:off x="5898762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3" name="Oval 62"/>
            <p:cNvSpPr/>
            <p:nvPr/>
          </p:nvSpPr>
          <p:spPr>
            <a:xfrm>
              <a:off x="6599840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4" name="Oval 63"/>
            <p:cNvSpPr/>
            <p:nvPr/>
          </p:nvSpPr>
          <p:spPr>
            <a:xfrm>
              <a:off x="7300918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5" name="Oval 64"/>
            <p:cNvSpPr/>
            <p:nvPr/>
          </p:nvSpPr>
          <p:spPr>
            <a:xfrm>
              <a:off x="5197684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6" name="Oval 65"/>
            <p:cNvSpPr/>
            <p:nvPr/>
          </p:nvSpPr>
          <p:spPr>
            <a:xfrm>
              <a:off x="4496606" y="4178135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7" name="Oval 66"/>
            <p:cNvSpPr/>
            <p:nvPr/>
          </p:nvSpPr>
          <p:spPr>
            <a:xfrm>
              <a:off x="5898762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8" name="Oval 67"/>
            <p:cNvSpPr/>
            <p:nvPr/>
          </p:nvSpPr>
          <p:spPr>
            <a:xfrm>
              <a:off x="6599840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69" name="Oval 68"/>
            <p:cNvSpPr/>
            <p:nvPr/>
          </p:nvSpPr>
          <p:spPr>
            <a:xfrm>
              <a:off x="7300918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0" name="Oval 69"/>
            <p:cNvSpPr/>
            <p:nvPr/>
          </p:nvSpPr>
          <p:spPr>
            <a:xfrm>
              <a:off x="5197684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1" name="Oval 70"/>
            <p:cNvSpPr/>
            <p:nvPr/>
          </p:nvSpPr>
          <p:spPr>
            <a:xfrm>
              <a:off x="4496606" y="4873467"/>
              <a:ext cx="65082" cy="184150"/>
            </a:xfrm>
            <a:prstGeom prst="ellipse">
              <a:avLst/>
            </a:prstGeom>
            <a:grp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174479" y="1838734"/>
            <a:ext cx="3694732" cy="2880443"/>
            <a:chOff x="4089129" y="1771718"/>
            <a:chExt cx="3694732" cy="288044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3" name="Oval 72"/>
            <p:cNvSpPr/>
            <p:nvPr/>
          </p:nvSpPr>
          <p:spPr>
            <a:xfrm>
              <a:off x="5491286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4" name="Oval 73"/>
            <p:cNvSpPr/>
            <p:nvPr/>
          </p:nvSpPr>
          <p:spPr>
            <a:xfrm>
              <a:off x="6192364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5" name="Oval 74"/>
            <p:cNvSpPr/>
            <p:nvPr/>
          </p:nvSpPr>
          <p:spPr>
            <a:xfrm>
              <a:off x="6893442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6" name="Oval 75"/>
            <p:cNvSpPr/>
            <p:nvPr/>
          </p:nvSpPr>
          <p:spPr>
            <a:xfrm>
              <a:off x="4790208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7" name="Oval 76"/>
            <p:cNvSpPr/>
            <p:nvPr/>
          </p:nvSpPr>
          <p:spPr>
            <a:xfrm>
              <a:off x="4089130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8" name="Oval 77"/>
            <p:cNvSpPr/>
            <p:nvPr/>
          </p:nvSpPr>
          <p:spPr>
            <a:xfrm>
              <a:off x="5491286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79" name="Oval 78"/>
            <p:cNvSpPr/>
            <p:nvPr/>
          </p:nvSpPr>
          <p:spPr>
            <a:xfrm>
              <a:off x="6192364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0" name="Oval 79"/>
            <p:cNvSpPr/>
            <p:nvPr/>
          </p:nvSpPr>
          <p:spPr>
            <a:xfrm>
              <a:off x="6893442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1" name="Oval 80"/>
            <p:cNvSpPr/>
            <p:nvPr/>
          </p:nvSpPr>
          <p:spPr>
            <a:xfrm>
              <a:off x="4790208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2" name="Oval 81"/>
            <p:cNvSpPr/>
            <p:nvPr/>
          </p:nvSpPr>
          <p:spPr>
            <a:xfrm>
              <a:off x="4089130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3" name="Oval 82"/>
            <p:cNvSpPr/>
            <p:nvPr/>
          </p:nvSpPr>
          <p:spPr>
            <a:xfrm>
              <a:off x="5491285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4" name="Oval 83"/>
            <p:cNvSpPr/>
            <p:nvPr/>
          </p:nvSpPr>
          <p:spPr>
            <a:xfrm>
              <a:off x="6192363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5" name="Oval 84"/>
            <p:cNvSpPr/>
            <p:nvPr/>
          </p:nvSpPr>
          <p:spPr>
            <a:xfrm>
              <a:off x="6893441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Oval 85"/>
            <p:cNvSpPr/>
            <p:nvPr/>
          </p:nvSpPr>
          <p:spPr>
            <a:xfrm>
              <a:off x="4790207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Oval 86"/>
            <p:cNvSpPr/>
            <p:nvPr/>
          </p:nvSpPr>
          <p:spPr>
            <a:xfrm>
              <a:off x="4089129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Oval 87"/>
            <p:cNvSpPr/>
            <p:nvPr/>
          </p:nvSpPr>
          <p:spPr>
            <a:xfrm>
              <a:off x="5491285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Oval 88"/>
            <p:cNvSpPr/>
            <p:nvPr/>
          </p:nvSpPr>
          <p:spPr>
            <a:xfrm>
              <a:off x="6192363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Oval 89"/>
            <p:cNvSpPr/>
            <p:nvPr/>
          </p:nvSpPr>
          <p:spPr>
            <a:xfrm>
              <a:off x="6893441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Oval 90"/>
            <p:cNvSpPr/>
            <p:nvPr/>
          </p:nvSpPr>
          <p:spPr>
            <a:xfrm>
              <a:off x="4790207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Oval 91"/>
            <p:cNvSpPr/>
            <p:nvPr/>
          </p:nvSpPr>
          <p:spPr>
            <a:xfrm>
              <a:off x="4089129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3" name="Oval 92"/>
            <p:cNvSpPr/>
            <p:nvPr/>
          </p:nvSpPr>
          <p:spPr>
            <a:xfrm>
              <a:off x="5491285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4" name="Oval 93"/>
            <p:cNvSpPr/>
            <p:nvPr/>
          </p:nvSpPr>
          <p:spPr>
            <a:xfrm>
              <a:off x="6192363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5" name="Oval 94"/>
            <p:cNvSpPr/>
            <p:nvPr/>
          </p:nvSpPr>
          <p:spPr>
            <a:xfrm>
              <a:off x="6893441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Oval 95"/>
            <p:cNvSpPr/>
            <p:nvPr/>
          </p:nvSpPr>
          <p:spPr>
            <a:xfrm>
              <a:off x="4790207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Oval 96"/>
            <p:cNvSpPr/>
            <p:nvPr/>
          </p:nvSpPr>
          <p:spPr>
            <a:xfrm>
              <a:off x="4089129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Oval 97"/>
            <p:cNvSpPr/>
            <p:nvPr/>
          </p:nvSpPr>
          <p:spPr>
            <a:xfrm>
              <a:off x="7581423" y="3175685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Oval 98"/>
            <p:cNvSpPr/>
            <p:nvPr/>
          </p:nvSpPr>
          <p:spPr>
            <a:xfrm>
              <a:off x="7599711" y="2472796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Oval 99"/>
            <p:cNvSpPr/>
            <p:nvPr/>
          </p:nvSpPr>
          <p:spPr>
            <a:xfrm>
              <a:off x="7599710" y="1771718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Oval 100"/>
            <p:cNvSpPr/>
            <p:nvPr/>
          </p:nvSpPr>
          <p:spPr>
            <a:xfrm>
              <a:off x="7599710" y="3874952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Oval 101"/>
            <p:cNvSpPr/>
            <p:nvPr/>
          </p:nvSpPr>
          <p:spPr>
            <a:xfrm>
              <a:off x="7599710" y="4576029"/>
              <a:ext cx="184150" cy="76132"/>
            </a:xfrm>
            <a:prstGeom prst="ellipse">
              <a:avLst/>
            </a:prstGeom>
            <a:grp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9938768" y="325351"/>
            <a:ext cx="1637282" cy="1522499"/>
            <a:chOff x="489968" y="1357695"/>
            <a:chExt cx="1637282" cy="1522499"/>
          </a:xfrm>
        </p:grpSpPr>
        <p:sp>
          <p:nvSpPr>
            <p:cNvPr id="114" name="Oval 113"/>
            <p:cNvSpPr/>
            <p:nvPr/>
          </p:nvSpPr>
          <p:spPr>
            <a:xfrm>
              <a:off x="489968" y="1418656"/>
              <a:ext cx="184150" cy="184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5" name="Oval 114"/>
            <p:cNvSpPr/>
            <p:nvPr/>
          </p:nvSpPr>
          <p:spPr>
            <a:xfrm>
              <a:off x="489968" y="2074902"/>
              <a:ext cx="184150" cy="76132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6" name="Oval 115"/>
            <p:cNvSpPr/>
            <p:nvPr/>
          </p:nvSpPr>
          <p:spPr>
            <a:xfrm>
              <a:off x="549502" y="2593641"/>
              <a:ext cx="65082" cy="184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7400" y="1357695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Eta / H / h</a:t>
              </a:r>
              <a:endParaRPr lang="nb-NO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87400" y="192830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U</a:t>
              </a:r>
              <a:endParaRPr lang="nb-NO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87400" y="2510862"/>
              <a:ext cx="133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dirty="0" smtClean="0"/>
                <a:t>V</a:t>
              </a:r>
              <a:endParaRPr lang="nb-NO" dirty="0"/>
            </a:p>
          </p:txBody>
        </p:sp>
      </p:grpSp>
      <p:sp>
        <p:nvSpPr>
          <p:cNvPr id="121" name="Title 1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FBL 2 eta (FIGURE)</a:t>
            </a:r>
            <a:endParaRPr lang="nb-NO" dirty="0"/>
          </a:p>
        </p:txBody>
      </p:sp>
      <p:pic>
        <p:nvPicPr>
          <p:cNvPr id="122" name="Picture 1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158423"/>
            <a:ext cx="3449068" cy="1659240"/>
          </a:xfrm>
          <a:prstGeom prst="rect">
            <a:avLst/>
          </a:prstGeom>
        </p:spPr>
      </p:pic>
      <p:sp>
        <p:nvSpPr>
          <p:cNvPr id="123" name="Rounded Rectangle 122"/>
          <p:cNvSpPr/>
          <p:nvPr/>
        </p:nvSpPr>
        <p:spPr>
          <a:xfrm>
            <a:off x="6678572" y="3299391"/>
            <a:ext cx="458828" cy="396310"/>
          </a:xfrm>
          <a:prstGeom prst="roundRect">
            <a:avLst/>
          </a:prstGeom>
          <a:noFill/>
          <a:ln w="476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4" name="Rounded Rectangle 123"/>
          <p:cNvSpPr/>
          <p:nvPr/>
        </p:nvSpPr>
        <p:spPr>
          <a:xfrm>
            <a:off x="6672424" y="3781879"/>
            <a:ext cx="458828" cy="396310"/>
          </a:xfrm>
          <a:prstGeom prst="roundRect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25" name="Rounded Rectangle 124"/>
          <p:cNvSpPr/>
          <p:nvPr/>
        </p:nvSpPr>
        <p:spPr>
          <a:xfrm>
            <a:off x="6665856" y="4300648"/>
            <a:ext cx="458828" cy="396310"/>
          </a:xfrm>
          <a:prstGeom prst="roundRect">
            <a:avLst/>
          </a:prstGeom>
          <a:noFill/>
          <a:ln w="476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1" name="Group 140"/>
          <p:cNvGrpSpPr/>
          <p:nvPr/>
        </p:nvGrpSpPr>
        <p:grpSpPr>
          <a:xfrm>
            <a:off x="664194" y="1695290"/>
            <a:ext cx="3990418" cy="3892442"/>
            <a:chOff x="664194" y="1695290"/>
            <a:chExt cx="3990418" cy="389244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401138" y="5218365"/>
              <a:ext cx="3253474" cy="369367"/>
              <a:chOff x="1401138" y="5218365"/>
              <a:chExt cx="3253474" cy="369367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401138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j-2</a:t>
                </a:r>
                <a:endParaRPr lang="nb-NO" dirty="0"/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2102216" y="5218400"/>
                <a:ext cx="426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j-1</a:t>
                </a:r>
                <a:endParaRPr lang="nb-NO" dirty="0"/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83731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j+1</a:t>
                </a:r>
                <a:endParaRPr lang="nb-NO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4183008" y="5218365"/>
                <a:ext cx="4716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/>
                  <a:t>j</a:t>
                </a:r>
                <a:r>
                  <a:rPr lang="nb-NO" dirty="0" smtClean="0"/>
                  <a:t>+2</a:t>
                </a:r>
                <a:endParaRPr lang="nb-NO" dirty="0"/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2903227" y="5218400"/>
                <a:ext cx="2391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j</a:t>
                </a:r>
                <a:endParaRPr lang="nb-NO" dirty="0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664194" y="1695290"/>
              <a:ext cx="536424" cy="3177893"/>
              <a:chOff x="664194" y="1695290"/>
              <a:chExt cx="536424" cy="3177893"/>
            </a:xfrm>
          </p:grpSpPr>
          <p:sp>
            <p:nvSpPr>
              <p:cNvPr id="134" name="TextBox 133"/>
              <p:cNvSpPr txBox="1"/>
              <p:nvPr/>
            </p:nvSpPr>
            <p:spPr>
              <a:xfrm>
                <a:off x="772142" y="3095997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</a:t>
                </a:r>
              </a:p>
            </p:txBody>
          </p:sp>
          <p:sp>
            <p:nvSpPr>
              <p:cNvPr id="135" name="TextBox 134"/>
              <p:cNvSpPr txBox="1"/>
              <p:nvPr/>
            </p:nvSpPr>
            <p:spPr>
              <a:xfrm>
                <a:off x="664194" y="2397534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k+1</a:t>
                </a:r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679321" y="1695290"/>
                <a:ext cx="521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k+2</a:t>
                </a:r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684088" y="4503851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k-2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969" y="3794460"/>
                <a:ext cx="476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nb-NO" dirty="0" smtClean="0"/>
                  <a:t>k-1</a:t>
                </a:r>
              </a:p>
            </p:txBody>
          </p:sp>
        </p:grpSp>
      </p:grpSp>
      <p:sp>
        <p:nvSpPr>
          <p:cNvPr id="142" name="Rounded Rectangle 120"/>
          <p:cNvSpPr/>
          <p:nvPr/>
        </p:nvSpPr>
        <p:spPr>
          <a:xfrm>
            <a:off x="2499437" y="2771937"/>
            <a:ext cx="1027329" cy="103385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253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8847</TotalTime>
  <Words>1663</Words>
  <Application>Microsoft Office PowerPoint</Application>
  <PresentationFormat>Widescreen</PresentationFormat>
  <Paragraphs>655</Paragraphs>
  <Slides>56</Slides>
  <Notes>53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Office Theme</vt:lpstr>
      <vt:lpstr>Notes for OpenCL-implementation of Forward Backward Linear and Centered in Time Centered in Space numerical schemes for the SWEs</vt:lpstr>
      <vt:lpstr>Background / References</vt:lpstr>
      <vt:lpstr>PowerPoint-presentasjon</vt:lpstr>
      <vt:lpstr>PowerPoint-presentasjon</vt:lpstr>
      <vt:lpstr>Cell Notation</vt:lpstr>
      <vt:lpstr>Cell notation</vt:lpstr>
      <vt:lpstr>Cell notation</vt:lpstr>
      <vt:lpstr>Cell notation (FIGURE)</vt:lpstr>
      <vt:lpstr>FBL 2 eta (FIGURE)</vt:lpstr>
      <vt:lpstr>FBL 2 V (FIGURE)</vt:lpstr>
      <vt:lpstr>FBL 2 U (FIGURE)</vt:lpstr>
      <vt:lpstr>CTCS 2 eta (FIGURE)</vt:lpstr>
      <vt:lpstr>CTCS 2 V (FIGURE)</vt:lpstr>
      <vt:lpstr>CTCS 2 U (FIGURE)</vt:lpstr>
      <vt:lpstr>KP07 / CDKLM (FIGURE)</vt:lpstr>
      <vt:lpstr>Cell notation</vt:lpstr>
      <vt:lpstr>Cell notation</vt:lpstr>
      <vt:lpstr>Cell notation</vt:lpstr>
      <vt:lpstr>Cell notation</vt:lpstr>
      <vt:lpstr>Boundary Conditions</vt:lpstr>
      <vt:lpstr>Cell notation</vt:lpstr>
      <vt:lpstr>Linear scheme</vt:lpstr>
      <vt:lpstr>Eta</vt:lpstr>
      <vt:lpstr>V</vt:lpstr>
      <vt:lpstr>U</vt:lpstr>
      <vt:lpstr>Nonlinear scheme</vt:lpstr>
      <vt:lpstr>N</vt:lpstr>
      <vt:lpstr>N^y 1/5</vt:lpstr>
      <vt:lpstr>N^y 2/5</vt:lpstr>
      <vt:lpstr>N^y 3/5</vt:lpstr>
      <vt:lpstr>N^y 4/5</vt:lpstr>
      <vt:lpstr>N^y 5/5</vt:lpstr>
      <vt:lpstr>N^x 1/1</vt:lpstr>
      <vt:lpstr>P</vt:lpstr>
      <vt:lpstr>P 1/2</vt:lpstr>
      <vt:lpstr>P 2/2</vt:lpstr>
      <vt:lpstr>Pressure term</vt:lpstr>
      <vt:lpstr>E</vt:lpstr>
      <vt:lpstr>E 1/2</vt:lpstr>
      <vt:lpstr>E 2/2</vt:lpstr>
      <vt:lpstr>Eta</vt:lpstr>
      <vt:lpstr>Eta 1/1</vt:lpstr>
      <vt:lpstr>V</vt:lpstr>
      <vt:lpstr>V 1/7</vt:lpstr>
      <vt:lpstr>V 2/7</vt:lpstr>
      <vt:lpstr>V 3/7</vt:lpstr>
      <vt:lpstr>V 4/7</vt:lpstr>
      <vt:lpstr>V 5/7</vt:lpstr>
      <vt:lpstr>V 6/7</vt:lpstr>
      <vt:lpstr>V 7/7</vt:lpstr>
      <vt:lpstr>U</vt:lpstr>
      <vt:lpstr>U 1/1</vt:lpstr>
      <vt:lpstr>Ghost cells</vt:lpstr>
      <vt:lpstr>Local Ghost cells U (block level)</vt:lpstr>
      <vt:lpstr>Local Ghost cells V (block level)</vt:lpstr>
      <vt:lpstr>Ghost cells globally</vt:lpstr>
    </vt:vector>
  </TitlesOfParts>
  <Company>SINTEF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Brodtkorb</dc:creator>
  <cp:lastModifiedBy>martinls</cp:lastModifiedBy>
  <cp:revision>90</cp:revision>
  <cp:lastPrinted>2016-05-25T09:18:27Z</cp:lastPrinted>
  <dcterms:created xsi:type="dcterms:W3CDTF">2016-05-20T14:08:03Z</dcterms:created>
  <dcterms:modified xsi:type="dcterms:W3CDTF">2018-04-10T14:15:18Z</dcterms:modified>
</cp:coreProperties>
</file>