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97" r:id="rId2"/>
    <p:sldId id="298" r:id="rId3"/>
    <p:sldId id="300" r:id="rId4"/>
    <p:sldId id="301" r:id="rId5"/>
    <p:sldId id="277" r:id="rId6"/>
    <p:sldId id="264" r:id="rId7"/>
    <p:sldId id="304" r:id="rId8"/>
    <p:sldId id="313" r:id="rId9"/>
    <p:sldId id="305" r:id="rId10"/>
    <p:sldId id="310" r:id="rId11"/>
    <p:sldId id="309" r:id="rId12"/>
    <p:sldId id="306" r:id="rId13"/>
    <p:sldId id="312" r:id="rId14"/>
    <p:sldId id="311" r:id="rId15"/>
    <p:sldId id="307" r:id="rId16"/>
    <p:sldId id="284" r:id="rId17"/>
    <p:sldId id="285" r:id="rId18"/>
    <p:sldId id="286" r:id="rId19"/>
    <p:sldId id="287" r:id="rId20"/>
    <p:sldId id="303" r:id="rId21"/>
    <p:sldId id="302" r:id="rId22"/>
    <p:sldId id="288" r:id="rId23"/>
    <p:sldId id="290" r:id="rId24"/>
    <p:sldId id="291" r:id="rId25"/>
    <p:sldId id="292" r:id="rId26"/>
    <p:sldId id="289" r:id="rId27"/>
    <p:sldId id="278" r:id="rId28"/>
    <p:sldId id="256" r:id="rId29"/>
    <p:sldId id="257" r:id="rId30"/>
    <p:sldId id="258" r:id="rId31"/>
    <p:sldId id="259" r:id="rId32"/>
    <p:sldId id="266" r:id="rId33"/>
    <p:sldId id="268" r:id="rId34"/>
    <p:sldId id="279" r:id="rId35"/>
    <p:sldId id="260" r:id="rId36"/>
    <p:sldId id="261" r:id="rId37"/>
    <p:sldId id="299" r:id="rId38"/>
    <p:sldId id="280" r:id="rId39"/>
    <p:sldId id="262" r:id="rId40"/>
    <p:sldId id="263" r:id="rId41"/>
    <p:sldId id="281" r:id="rId42"/>
    <p:sldId id="265" r:id="rId43"/>
    <p:sldId id="282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83" r:id="rId52"/>
    <p:sldId id="276" r:id="rId53"/>
    <p:sldId id="293" r:id="rId54"/>
    <p:sldId id="296" r:id="rId55"/>
    <p:sldId id="295" r:id="rId56"/>
    <p:sldId id="294" r:id="rId5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964A0-D117-4CB3-8E08-A75F857E89C8}">
          <p14:sldIdLst>
            <p14:sldId id="297"/>
            <p14:sldId id="298"/>
            <p14:sldId id="300"/>
            <p14:sldId id="301"/>
            <p14:sldId id="277"/>
            <p14:sldId id="264"/>
            <p14:sldId id="304"/>
            <p14:sldId id="313"/>
            <p14:sldId id="305"/>
            <p14:sldId id="310"/>
            <p14:sldId id="309"/>
            <p14:sldId id="306"/>
            <p14:sldId id="312"/>
            <p14:sldId id="311"/>
            <p14:sldId id="307"/>
            <p14:sldId id="284"/>
            <p14:sldId id="285"/>
            <p14:sldId id="286"/>
            <p14:sldId id="287"/>
            <p14:sldId id="303"/>
            <p14:sldId id="302"/>
            <p14:sldId id="288"/>
            <p14:sldId id="290"/>
            <p14:sldId id="291"/>
            <p14:sldId id="292"/>
            <p14:sldId id="289"/>
          </p14:sldIdLst>
        </p14:section>
        <p14:section name="N" id="{52D34CA5-F7B8-4FD4-B906-23D94EDD40DE}">
          <p14:sldIdLst>
            <p14:sldId id="278"/>
            <p14:sldId id="256"/>
            <p14:sldId id="257"/>
            <p14:sldId id="258"/>
            <p14:sldId id="259"/>
            <p14:sldId id="266"/>
            <p14:sldId id="268"/>
          </p14:sldIdLst>
        </p14:section>
        <p14:section name="P" id="{D3B5FCB6-8DF9-4A0F-9307-D5850669C622}">
          <p14:sldIdLst>
            <p14:sldId id="279"/>
            <p14:sldId id="260"/>
            <p14:sldId id="261"/>
            <p14:sldId id="299"/>
          </p14:sldIdLst>
        </p14:section>
        <p14:section name="E" id="{610FDB1F-3964-4D56-A0F1-5DCB08D27B1D}">
          <p14:sldIdLst>
            <p14:sldId id="280"/>
            <p14:sldId id="262"/>
            <p14:sldId id="263"/>
          </p14:sldIdLst>
        </p14:section>
        <p14:section name="Full scheme" id="{3138D328-4EA6-43B3-9015-39E6B86072E3}">
          <p14:sldIdLst>
            <p14:sldId id="281"/>
            <p14:sldId id="265"/>
            <p14:sldId id="282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76"/>
            <p14:sldId id="293"/>
            <p14:sldId id="296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0" autoAdjust="0"/>
  </p:normalViewPr>
  <p:slideViewPr>
    <p:cSldViewPr snapToGrid="0">
      <p:cViewPr varScale="1">
        <p:scale>
          <a:sx n="107" d="100"/>
          <a:sy n="107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D7109-5CCD-4815-99BD-EDFB2B2A3EE9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7808-98D0-4A5F-855F-58C30CF39A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480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098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400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256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5880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3865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93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5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444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597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7780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31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84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541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8419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4975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6539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394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0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629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273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510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617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5522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717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807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0565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12840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902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76785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69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839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5684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24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2116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1481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13970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5985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461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132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6152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1925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7920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9615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8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81729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7231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2017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7264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235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0023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364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3246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442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0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0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289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76211" y="1142984"/>
            <a:ext cx="11239579" cy="642942"/>
          </a:xfrm>
        </p:spPr>
        <p:txBody>
          <a:bodyPr wrap="square" lIns="0" tIns="46800" anchor="t" anchorCtr="0">
            <a:noAutofit/>
          </a:bodyPr>
          <a:lstStyle>
            <a:lvl1pPr marL="0" indent="0">
              <a:buNone/>
              <a:defRPr sz="2800" b="0">
                <a:solidFill>
                  <a:srgbClr val="00447C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noProof="0" smtClean="0"/>
              <a:t>Click to insert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30F691-6A83-45B9-823E-A859D46F11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75200" y="1916832"/>
            <a:ext cx="11241600" cy="4104456"/>
          </a:xfrm>
        </p:spPr>
        <p:txBody>
          <a:bodyPr lIns="0"/>
          <a:lstStyle>
            <a:lvl1pPr>
              <a:buFont typeface="Arial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en-GB" noProof="0" smtClean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7404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59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84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7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36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6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8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41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9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Notes for </a:t>
            </a:r>
            <a:r>
              <a:rPr lang="nb-NO" dirty="0" err="1" smtClean="0"/>
              <a:t>OpenCL-implementation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Forward </a:t>
            </a:r>
            <a:r>
              <a:rPr lang="nb-NO" dirty="0" err="1" smtClean="0"/>
              <a:t>Backward</a:t>
            </a:r>
            <a:r>
              <a:rPr lang="nb-NO" dirty="0" smtClean="0"/>
              <a:t> Linear and </a:t>
            </a:r>
            <a:r>
              <a:rPr lang="nb-NO" dirty="0" err="1" smtClean="0"/>
              <a:t>Centered</a:t>
            </a:r>
            <a:r>
              <a:rPr lang="nb-NO" dirty="0" smtClean="0"/>
              <a:t> in Time </a:t>
            </a:r>
            <a:r>
              <a:rPr lang="nb-NO" dirty="0" err="1" smtClean="0"/>
              <a:t>Centered</a:t>
            </a:r>
            <a:r>
              <a:rPr lang="nb-NO" dirty="0" smtClean="0"/>
              <a:t> in Space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SWEs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André R. Brodtkorb, 2016-05-30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50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FBL </a:t>
            </a:r>
            <a:r>
              <a:rPr lang="nb-NO" dirty="0"/>
              <a:t>2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28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79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FBL </a:t>
            </a:r>
            <a:r>
              <a:rPr lang="nb-NO" dirty="0"/>
              <a:t>2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40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85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CTCS </a:t>
            </a:r>
            <a:r>
              <a:rPr lang="nb-NO" dirty="0"/>
              <a:t>2 eta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45" name="Rounded Rectangle 120"/>
          <p:cNvSpPr/>
          <p:nvPr/>
        </p:nvSpPr>
        <p:spPr>
          <a:xfrm>
            <a:off x="2499437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CTCS </a:t>
            </a:r>
            <a:r>
              <a:rPr lang="nb-NO" dirty="0"/>
              <a:t>2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grpSp>
        <p:nvGrpSpPr>
          <p:cNvPr id="140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42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3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0816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CTCS </a:t>
            </a:r>
            <a:r>
              <a:rPr lang="nb-NO" dirty="0"/>
              <a:t>2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grpSp>
        <p:nvGrpSpPr>
          <p:cNvPr id="128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40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2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984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52"/>
          <p:cNvSpPr/>
          <p:nvPr/>
        </p:nvSpPr>
        <p:spPr>
          <a:xfrm>
            <a:off x="4388899" y="188507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52"/>
          <p:cNvSpPr/>
          <p:nvPr/>
        </p:nvSpPr>
        <p:spPr>
          <a:xfrm>
            <a:off x="4389462" y="168877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99"/>
          <p:cNvSpPr/>
          <p:nvPr/>
        </p:nvSpPr>
        <p:spPr>
          <a:xfrm>
            <a:off x="4253739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99"/>
          <p:cNvSpPr/>
          <p:nvPr/>
        </p:nvSpPr>
        <p:spPr>
          <a:xfrm>
            <a:off x="4401297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KP07 / </a:t>
            </a:r>
            <a:r>
              <a:rPr lang="nb-NO" dirty="0"/>
              <a:t>CDKLM</a:t>
            </a:r>
            <a:r>
              <a:rPr lang="nb-NO" dirty="0" smtClean="0"/>
              <a:t> </a:t>
            </a:r>
            <a:r>
              <a:rPr lang="nb-NO" dirty="0"/>
              <a:t>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01" name="Oval 52"/>
          <p:cNvSpPr/>
          <p:nvPr/>
        </p:nvSpPr>
        <p:spPr>
          <a:xfrm>
            <a:off x="3704841" y="188507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52"/>
          <p:cNvSpPr/>
          <p:nvPr/>
        </p:nvSpPr>
        <p:spPr>
          <a:xfrm>
            <a:off x="3705404" y="168877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3" name="Oval 99"/>
          <p:cNvSpPr/>
          <p:nvPr/>
        </p:nvSpPr>
        <p:spPr>
          <a:xfrm>
            <a:off x="3569681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4" name="Oval 99"/>
          <p:cNvSpPr/>
          <p:nvPr/>
        </p:nvSpPr>
        <p:spPr>
          <a:xfrm>
            <a:off x="3717239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" name="Oval 27"/>
          <p:cNvSpPr/>
          <p:nvPr/>
        </p:nvSpPr>
        <p:spPr>
          <a:xfrm>
            <a:off x="364527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6" name="Oval 52"/>
          <p:cNvSpPr/>
          <p:nvPr/>
        </p:nvSpPr>
        <p:spPr>
          <a:xfrm>
            <a:off x="2285027" y="188627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7" name="Oval 52"/>
          <p:cNvSpPr/>
          <p:nvPr/>
        </p:nvSpPr>
        <p:spPr>
          <a:xfrm>
            <a:off x="2285590" y="168997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8" name="Oval 99"/>
          <p:cNvSpPr/>
          <p:nvPr/>
        </p:nvSpPr>
        <p:spPr>
          <a:xfrm>
            <a:off x="2149867" y="18408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9" name="Oval 99"/>
          <p:cNvSpPr/>
          <p:nvPr/>
        </p:nvSpPr>
        <p:spPr>
          <a:xfrm>
            <a:off x="2297425" y="18408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0" name="Oval 27"/>
          <p:cNvSpPr/>
          <p:nvPr/>
        </p:nvSpPr>
        <p:spPr>
          <a:xfrm>
            <a:off x="2225458" y="179168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1" name="Oval 52"/>
          <p:cNvSpPr/>
          <p:nvPr/>
        </p:nvSpPr>
        <p:spPr>
          <a:xfrm>
            <a:off x="1583949" y="188507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2" name="Oval 52"/>
          <p:cNvSpPr/>
          <p:nvPr/>
        </p:nvSpPr>
        <p:spPr>
          <a:xfrm>
            <a:off x="1584512" y="168877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Oval 99"/>
          <p:cNvSpPr/>
          <p:nvPr/>
        </p:nvSpPr>
        <p:spPr>
          <a:xfrm>
            <a:off x="1448789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Oval 99"/>
          <p:cNvSpPr/>
          <p:nvPr/>
        </p:nvSpPr>
        <p:spPr>
          <a:xfrm>
            <a:off x="1596347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Oval 27"/>
          <p:cNvSpPr/>
          <p:nvPr/>
        </p:nvSpPr>
        <p:spPr>
          <a:xfrm>
            <a:off x="152438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3" name="Oval 52"/>
          <p:cNvSpPr/>
          <p:nvPr/>
        </p:nvSpPr>
        <p:spPr>
          <a:xfrm>
            <a:off x="2987942" y="188336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4" name="Oval 52"/>
          <p:cNvSpPr/>
          <p:nvPr/>
        </p:nvSpPr>
        <p:spPr>
          <a:xfrm>
            <a:off x="2988505" y="168706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5" name="Oval 99"/>
          <p:cNvSpPr/>
          <p:nvPr/>
        </p:nvSpPr>
        <p:spPr>
          <a:xfrm>
            <a:off x="2852782" y="18379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6" name="Oval 99"/>
          <p:cNvSpPr/>
          <p:nvPr/>
        </p:nvSpPr>
        <p:spPr>
          <a:xfrm>
            <a:off x="3000340" y="18379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7" name="Oval 27"/>
          <p:cNvSpPr/>
          <p:nvPr/>
        </p:nvSpPr>
        <p:spPr>
          <a:xfrm>
            <a:off x="2928373" y="178876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8" name="Oval 52"/>
          <p:cNvSpPr/>
          <p:nvPr/>
        </p:nvSpPr>
        <p:spPr>
          <a:xfrm>
            <a:off x="4388899" y="256940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9" name="Oval 52"/>
          <p:cNvSpPr/>
          <p:nvPr/>
        </p:nvSpPr>
        <p:spPr>
          <a:xfrm>
            <a:off x="4389462" y="237310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0" name="Oval 99"/>
          <p:cNvSpPr/>
          <p:nvPr/>
        </p:nvSpPr>
        <p:spPr>
          <a:xfrm>
            <a:off x="4253739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1" name="Oval 99"/>
          <p:cNvSpPr/>
          <p:nvPr/>
        </p:nvSpPr>
        <p:spPr>
          <a:xfrm>
            <a:off x="4401297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Oval 27"/>
          <p:cNvSpPr/>
          <p:nvPr/>
        </p:nvSpPr>
        <p:spPr>
          <a:xfrm>
            <a:off x="4329330" y="24748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Oval 52"/>
          <p:cNvSpPr/>
          <p:nvPr/>
        </p:nvSpPr>
        <p:spPr>
          <a:xfrm>
            <a:off x="3704841" y="256940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Oval 52"/>
          <p:cNvSpPr/>
          <p:nvPr/>
        </p:nvSpPr>
        <p:spPr>
          <a:xfrm>
            <a:off x="3705404" y="237310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5" name="Oval 99"/>
          <p:cNvSpPr/>
          <p:nvPr/>
        </p:nvSpPr>
        <p:spPr>
          <a:xfrm>
            <a:off x="3569681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6" name="Oval 99"/>
          <p:cNvSpPr/>
          <p:nvPr/>
        </p:nvSpPr>
        <p:spPr>
          <a:xfrm>
            <a:off x="3717239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7" name="Oval 27"/>
          <p:cNvSpPr/>
          <p:nvPr/>
        </p:nvSpPr>
        <p:spPr>
          <a:xfrm>
            <a:off x="3645272" y="24748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8" name="Oval 52"/>
          <p:cNvSpPr/>
          <p:nvPr/>
        </p:nvSpPr>
        <p:spPr>
          <a:xfrm>
            <a:off x="2285027" y="257061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9" name="Oval 52"/>
          <p:cNvSpPr/>
          <p:nvPr/>
        </p:nvSpPr>
        <p:spPr>
          <a:xfrm>
            <a:off x="2285590" y="237430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Oval 99"/>
          <p:cNvSpPr/>
          <p:nvPr/>
        </p:nvSpPr>
        <p:spPr>
          <a:xfrm>
            <a:off x="2149867" y="252519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1" name="Oval 99"/>
          <p:cNvSpPr/>
          <p:nvPr/>
        </p:nvSpPr>
        <p:spPr>
          <a:xfrm>
            <a:off x="2297425" y="252519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2" name="Oval 27"/>
          <p:cNvSpPr/>
          <p:nvPr/>
        </p:nvSpPr>
        <p:spPr>
          <a:xfrm>
            <a:off x="2225458" y="247601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3" name="Oval 52"/>
          <p:cNvSpPr/>
          <p:nvPr/>
        </p:nvSpPr>
        <p:spPr>
          <a:xfrm>
            <a:off x="1583949" y="256940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4" name="Oval 52"/>
          <p:cNvSpPr/>
          <p:nvPr/>
        </p:nvSpPr>
        <p:spPr>
          <a:xfrm>
            <a:off x="1584512" y="237310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5" name="Oval 99"/>
          <p:cNvSpPr/>
          <p:nvPr/>
        </p:nvSpPr>
        <p:spPr>
          <a:xfrm>
            <a:off x="1448789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6" name="Oval 99"/>
          <p:cNvSpPr/>
          <p:nvPr/>
        </p:nvSpPr>
        <p:spPr>
          <a:xfrm>
            <a:off x="1596347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7" name="Oval 27"/>
          <p:cNvSpPr/>
          <p:nvPr/>
        </p:nvSpPr>
        <p:spPr>
          <a:xfrm>
            <a:off x="1524380" y="24748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8" name="Oval 52"/>
          <p:cNvSpPr/>
          <p:nvPr/>
        </p:nvSpPr>
        <p:spPr>
          <a:xfrm>
            <a:off x="2987942" y="256769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9" name="Oval 52"/>
          <p:cNvSpPr/>
          <p:nvPr/>
        </p:nvSpPr>
        <p:spPr>
          <a:xfrm>
            <a:off x="2988505" y="237139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Oval 99"/>
          <p:cNvSpPr/>
          <p:nvPr/>
        </p:nvSpPr>
        <p:spPr>
          <a:xfrm>
            <a:off x="2852782" y="252228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Oval 99"/>
          <p:cNvSpPr/>
          <p:nvPr/>
        </p:nvSpPr>
        <p:spPr>
          <a:xfrm>
            <a:off x="3000340" y="252228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2" name="Oval 27"/>
          <p:cNvSpPr/>
          <p:nvPr/>
        </p:nvSpPr>
        <p:spPr>
          <a:xfrm>
            <a:off x="2928373" y="247309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3" name="Oval 52"/>
          <p:cNvSpPr/>
          <p:nvPr/>
        </p:nvSpPr>
        <p:spPr>
          <a:xfrm>
            <a:off x="4388899" y="469467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4" name="Oval 52"/>
          <p:cNvSpPr/>
          <p:nvPr/>
        </p:nvSpPr>
        <p:spPr>
          <a:xfrm>
            <a:off x="4389462" y="449837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5" name="Oval 99"/>
          <p:cNvSpPr/>
          <p:nvPr/>
        </p:nvSpPr>
        <p:spPr>
          <a:xfrm>
            <a:off x="4253739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6" name="Oval 99"/>
          <p:cNvSpPr/>
          <p:nvPr/>
        </p:nvSpPr>
        <p:spPr>
          <a:xfrm>
            <a:off x="4401297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27"/>
          <p:cNvSpPr/>
          <p:nvPr/>
        </p:nvSpPr>
        <p:spPr>
          <a:xfrm>
            <a:off x="4329330" y="460008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52"/>
          <p:cNvSpPr/>
          <p:nvPr/>
        </p:nvSpPr>
        <p:spPr>
          <a:xfrm>
            <a:off x="3704841" y="469467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52"/>
          <p:cNvSpPr/>
          <p:nvPr/>
        </p:nvSpPr>
        <p:spPr>
          <a:xfrm>
            <a:off x="3705404" y="449837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0" name="Oval 99"/>
          <p:cNvSpPr/>
          <p:nvPr/>
        </p:nvSpPr>
        <p:spPr>
          <a:xfrm>
            <a:off x="3569681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99"/>
          <p:cNvSpPr/>
          <p:nvPr/>
        </p:nvSpPr>
        <p:spPr>
          <a:xfrm>
            <a:off x="3717239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2" name="Oval 27"/>
          <p:cNvSpPr/>
          <p:nvPr/>
        </p:nvSpPr>
        <p:spPr>
          <a:xfrm>
            <a:off x="3645272" y="460008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3" name="Oval 52"/>
          <p:cNvSpPr/>
          <p:nvPr/>
        </p:nvSpPr>
        <p:spPr>
          <a:xfrm>
            <a:off x="2285027" y="469588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52"/>
          <p:cNvSpPr/>
          <p:nvPr/>
        </p:nvSpPr>
        <p:spPr>
          <a:xfrm>
            <a:off x="2285590" y="4499586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99"/>
          <p:cNvSpPr/>
          <p:nvPr/>
        </p:nvSpPr>
        <p:spPr>
          <a:xfrm>
            <a:off x="2149867" y="465047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99"/>
          <p:cNvSpPr/>
          <p:nvPr/>
        </p:nvSpPr>
        <p:spPr>
          <a:xfrm>
            <a:off x="2297425" y="465047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27"/>
          <p:cNvSpPr/>
          <p:nvPr/>
        </p:nvSpPr>
        <p:spPr>
          <a:xfrm>
            <a:off x="2225458" y="460128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52"/>
          <p:cNvSpPr/>
          <p:nvPr/>
        </p:nvSpPr>
        <p:spPr>
          <a:xfrm>
            <a:off x="1583949" y="469467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52"/>
          <p:cNvSpPr/>
          <p:nvPr/>
        </p:nvSpPr>
        <p:spPr>
          <a:xfrm>
            <a:off x="1584512" y="449837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99"/>
          <p:cNvSpPr/>
          <p:nvPr/>
        </p:nvSpPr>
        <p:spPr>
          <a:xfrm>
            <a:off x="1448789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99"/>
          <p:cNvSpPr/>
          <p:nvPr/>
        </p:nvSpPr>
        <p:spPr>
          <a:xfrm>
            <a:off x="1596347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27"/>
          <p:cNvSpPr/>
          <p:nvPr/>
        </p:nvSpPr>
        <p:spPr>
          <a:xfrm>
            <a:off x="1524380" y="460008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52"/>
          <p:cNvSpPr/>
          <p:nvPr/>
        </p:nvSpPr>
        <p:spPr>
          <a:xfrm>
            <a:off x="2987942" y="469296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52"/>
          <p:cNvSpPr/>
          <p:nvPr/>
        </p:nvSpPr>
        <p:spPr>
          <a:xfrm>
            <a:off x="2988505" y="449666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99"/>
          <p:cNvSpPr/>
          <p:nvPr/>
        </p:nvSpPr>
        <p:spPr>
          <a:xfrm>
            <a:off x="2852782" y="464755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99"/>
          <p:cNvSpPr/>
          <p:nvPr/>
        </p:nvSpPr>
        <p:spPr>
          <a:xfrm>
            <a:off x="3000340" y="464755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27"/>
          <p:cNvSpPr/>
          <p:nvPr/>
        </p:nvSpPr>
        <p:spPr>
          <a:xfrm>
            <a:off x="2928373" y="459837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52"/>
          <p:cNvSpPr/>
          <p:nvPr/>
        </p:nvSpPr>
        <p:spPr>
          <a:xfrm>
            <a:off x="4388899" y="398361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52"/>
          <p:cNvSpPr/>
          <p:nvPr/>
        </p:nvSpPr>
        <p:spPr>
          <a:xfrm>
            <a:off x="4389462" y="378731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99"/>
          <p:cNvSpPr/>
          <p:nvPr/>
        </p:nvSpPr>
        <p:spPr>
          <a:xfrm>
            <a:off x="4253739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99"/>
          <p:cNvSpPr/>
          <p:nvPr/>
        </p:nvSpPr>
        <p:spPr>
          <a:xfrm>
            <a:off x="4401297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7"/>
          <p:cNvSpPr/>
          <p:nvPr/>
        </p:nvSpPr>
        <p:spPr>
          <a:xfrm>
            <a:off x="4329330" y="388901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52"/>
          <p:cNvSpPr/>
          <p:nvPr/>
        </p:nvSpPr>
        <p:spPr>
          <a:xfrm>
            <a:off x="3704841" y="398361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52"/>
          <p:cNvSpPr/>
          <p:nvPr/>
        </p:nvSpPr>
        <p:spPr>
          <a:xfrm>
            <a:off x="3705404" y="378731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99"/>
          <p:cNvSpPr/>
          <p:nvPr/>
        </p:nvSpPr>
        <p:spPr>
          <a:xfrm>
            <a:off x="3569681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6" name="Oval 99"/>
          <p:cNvSpPr/>
          <p:nvPr/>
        </p:nvSpPr>
        <p:spPr>
          <a:xfrm>
            <a:off x="3717239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7" name="Oval 27"/>
          <p:cNvSpPr/>
          <p:nvPr/>
        </p:nvSpPr>
        <p:spPr>
          <a:xfrm>
            <a:off x="3645272" y="388901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8" name="Oval 52"/>
          <p:cNvSpPr/>
          <p:nvPr/>
        </p:nvSpPr>
        <p:spPr>
          <a:xfrm>
            <a:off x="2285027" y="398482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9" name="Oval 52"/>
          <p:cNvSpPr/>
          <p:nvPr/>
        </p:nvSpPr>
        <p:spPr>
          <a:xfrm>
            <a:off x="2285590" y="378851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0" name="Oval 99"/>
          <p:cNvSpPr/>
          <p:nvPr/>
        </p:nvSpPr>
        <p:spPr>
          <a:xfrm>
            <a:off x="2149867" y="393940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1" name="Oval 99"/>
          <p:cNvSpPr/>
          <p:nvPr/>
        </p:nvSpPr>
        <p:spPr>
          <a:xfrm>
            <a:off x="2297425" y="393940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2" name="Oval 27"/>
          <p:cNvSpPr/>
          <p:nvPr/>
        </p:nvSpPr>
        <p:spPr>
          <a:xfrm>
            <a:off x="2225458" y="389022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3" name="Oval 52"/>
          <p:cNvSpPr/>
          <p:nvPr/>
        </p:nvSpPr>
        <p:spPr>
          <a:xfrm>
            <a:off x="1583949" y="398361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4" name="Oval 52"/>
          <p:cNvSpPr/>
          <p:nvPr/>
        </p:nvSpPr>
        <p:spPr>
          <a:xfrm>
            <a:off x="1584512" y="378731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5" name="Oval 99"/>
          <p:cNvSpPr/>
          <p:nvPr/>
        </p:nvSpPr>
        <p:spPr>
          <a:xfrm>
            <a:off x="1448789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6" name="Oval 99"/>
          <p:cNvSpPr/>
          <p:nvPr/>
        </p:nvSpPr>
        <p:spPr>
          <a:xfrm>
            <a:off x="1596347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7" name="Oval 27"/>
          <p:cNvSpPr/>
          <p:nvPr/>
        </p:nvSpPr>
        <p:spPr>
          <a:xfrm>
            <a:off x="1524380" y="388901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8" name="Oval 52"/>
          <p:cNvSpPr/>
          <p:nvPr/>
        </p:nvSpPr>
        <p:spPr>
          <a:xfrm>
            <a:off x="2987942" y="398190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9" name="Oval 52"/>
          <p:cNvSpPr/>
          <p:nvPr/>
        </p:nvSpPr>
        <p:spPr>
          <a:xfrm>
            <a:off x="2988505" y="378560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0" name="Oval 99"/>
          <p:cNvSpPr/>
          <p:nvPr/>
        </p:nvSpPr>
        <p:spPr>
          <a:xfrm>
            <a:off x="2852782" y="39364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1" name="Oval 99"/>
          <p:cNvSpPr/>
          <p:nvPr/>
        </p:nvSpPr>
        <p:spPr>
          <a:xfrm>
            <a:off x="3000340" y="39364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2" name="Oval 27"/>
          <p:cNvSpPr/>
          <p:nvPr/>
        </p:nvSpPr>
        <p:spPr>
          <a:xfrm>
            <a:off x="2928373" y="38873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3" name="Oval 52"/>
          <p:cNvSpPr/>
          <p:nvPr/>
        </p:nvSpPr>
        <p:spPr>
          <a:xfrm>
            <a:off x="4388899" y="330406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4" name="Oval 52"/>
          <p:cNvSpPr/>
          <p:nvPr/>
        </p:nvSpPr>
        <p:spPr>
          <a:xfrm>
            <a:off x="4389462" y="310776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5" name="Oval 99"/>
          <p:cNvSpPr/>
          <p:nvPr/>
        </p:nvSpPr>
        <p:spPr>
          <a:xfrm>
            <a:off x="4253739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6" name="Oval 99"/>
          <p:cNvSpPr/>
          <p:nvPr/>
        </p:nvSpPr>
        <p:spPr>
          <a:xfrm>
            <a:off x="4401297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7" name="Oval 27"/>
          <p:cNvSpPr/>
          <p:nvPr/>
        </p:nvSpPr>
        <p:spPr>
          <a:xfrm>
            <a:off x="4329330" y="320946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8" name="Oval 52"/>
          <p:cNvSpPr/>
          <p:nvPr/>
        </p:nvSpPr>
        <p:spPr>
          <a:xfrm>
            <a:off x="3704841" y="330406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9" name="Oval 52"/>
          <p:cNvSpPr/>
          <p:nvPr/>
        </p:nvSpPr>
        <p:spPr>
          <a:xfrm>
            <a:off x="3705404" y="310776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0" name="Oval 99"/>
          <p:cNvSpPr/>
          <p:nvPr/>
        </p:nvSpPr>
        <p:spPr>
          <a:xfrm>
            <a:off x="3569681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1" name="Oval 99"/>
          <p:cNvSpPr/>
          <p:nvPr/>
        </p:nvSpPr>
        <p:spPr>
          <a:xfrm>
            <a:off x="3717239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2" name="Oval 27"/>
          <p:cNvSpPr/>
          <p:nvPr/>
        </p:nvSpPr>
        <p:spPr>
          <a:xfrm>
            <a:off x="3645272" y="320946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3" name="Oval 52"/>
          <p:cNvSpPr/>
          <p:nvPr/>
        </p:nvSpPr>
        <p:spPr>
          <a:xfrm>
            <a:off x="2285027" y="330526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4" name="Oval 52"/>
          <p:cNvSpPr/>
          <p:nvPr/>
        </p:nvSpPr>
        <p:spPr>
          <a:xfrm>
            <a:off x="2285590" y="310896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5" name="Oval 99"/>
          <p:cNvSpPr/>
          <p:nvPr/>
        </p:nvSpPr>
        <p:spPr>
          <a:xfrm>
            <a:off x="2149867" y="325985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6" name="Oval 99"/>
          <p:cNvSpPr/>
          <p:nvPr/>
        </p:nvSpPr>
        <p:spPr>
          <a:xfrm>
            <a:off x="2297425" y="325985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7" name="Oval 27"/>
          <p:cNvSpPr/>
          <p:nvPr/>
        </p:nvSpPr>
        <p:spPr>
          <a:xfrm>
            <a:off x="2225458" y="321067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8" name="Oval 52"/>
          <p:cNvSpPr/>
          <p:nvPr/>
        </p:nvSpPr>
        <p:spPr>
          <a:xfrm>
            <a:off x="1583949" y="330406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9" name="Oval 52"/>
          <p:cNvSpPr/>
          <p:nvPr/>
        </p:nvSpPr>
        <p:spPr>
          <a:xfrm>
            <a:off x="1584512" y="310776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0" name="Oval 99"/>
          <p:cNvSpPr/>
          <p:nvPr/>
        </p:nvSpPr>
        <p:spPr>
          <a:xfrm>
            <a:off x="1448789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1" name="Oval 99"/>
          <p:cNvSpPr/>
          <p:nvPr/>
        </p:nvSpPr>
        <p:spPr>
          <a:xfrm>
            <a:off x="1596347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2" name="Oval 27"/>
          <p:cNvSpPr/>
          <p:nvPr/>
        </p:nvSpPr>
        <p:spPr>
          <a:xfrm>
            <a:off x="1524380" y="320946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3" name="Oval 52"/>
          <p:cNvSpPr/>
          <p:nvPr/>
        </p:nvSpPr>
        <p:spPr>
          <a:xfrm>
            <a:off x="2987942" y="33023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4" name="Oval 52"/>
          <p:cNvSpPr/>
          <p:nvPr/>
        </p:nvSpPr>
        <p:spPr>
          <a:xfrm>
            <a:off x="2988505" y="310605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5" name="Oval 99"/>
          <p:cNvSpPr/>
          <p:nvPr/>
        </p:nvSpPr>
        <p:spPr>
          <a:xfrm>
            <a:off x="2852782" y="325693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6" name="Oval 99"/>
          <p:cNvSpPr/>
          <p:nvPr/>
        </p:nvSpPr>
        <p:spPr>
          <a:xfrm>
            <a:off x="3000340" y="325693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7" name="Oval 27"/>
          <p:cNvSpPr/>
          <p:nvPr/>
        </p:nvSpPr>
        <p:spPr>
          <a:xfrm>
            <a:off x="2928373" y="320775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8" name="Rounded Rectangle 136"/>
          <p:cNvSpPr/>
          <p:nvPr/>
        </p:nvSpPr>
        <p:spPr>
          <a:xfrm rot="5400000">
            <a:off x="2792579" y="1641286"/>
            <a:ext cx="453342" cy="331085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49" name="Rounded Rectangle 136"/>
          <p:cNvSpPr/>
          <p:nvPr/>
        </p:nvSpPr>
        <p:spPr>
          <a:xfrm>
            <a:off x="2802302" y="1634771"/>
            <a:ext cx="453342" cy="331085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7511292" y="3242701"/>
            <a:ext cx="4064758" cy="1221680"/>
            <a:chOff x="6219825" y="2321946"/>
            <a:chExt cx="5543550" cy="1666137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366" y="2321946"/>
              <a:ext cx="5343525" cy="828675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9825" y="3007008"/>
              <a:ext cx="5543550" cy="98107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7573454" y="3373419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7549084" y="3959195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35835" y="2802477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3221279" y="3119659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0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6454631" y="340160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501729" y="2442012"/>
            <a:ext cx="1013965" cy="1000388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5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54631" y="3894036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67677" y="2818431"/>
            <a:ext cx="1004222" cy="95736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8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26" y="3768983"/>
            <a:ext cx="3894074" cy="64641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4" y="175222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61246" y="3865491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46984" y="2442013"/>
            <a:ext cx="1004222" cy="991636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Background</a:t>
            </a:r>
            <a:r>
              <a:rPr lang="nb-NO" dirty="0" smtClean="0"/>
              <a:t> / References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This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slides </a:t>
            </a:r>
            <a:r>
              <a:rPr lang="nb-NO" dirty="0" err="1" smtClean="0"/>
              <a:t>includes</a:t>
            </a:r>
            <a:r>
              <a:rPr lang="nb-NO" dirty="0" smtClean="0"/>
              <a:t> a </a:t>
            </a:r>
            <a:r>
              <a:rPr lang="nb-NO" dirty="0" err="1" smtClean="0"/>
              <a:t>set</a:t>
            </a:r>
            <a:r>
              <a:rPr lang="nb-NO" dirty="0" smtClean="0"/>
              <a:t> or </a:t>
            </a:r>
            <a:r>
              <a:rPr lang="nb-NO" dirty="0" err="1" smtClean="0"/>
              <a:t>interpretations</a:t>
            </a:r>
            <a:r>
              <a:rPr lang="nb-NO" dirty="0" smtClean="0"/>
              <a:t> to make it </a:t>
            </a:r>
            <a:r>
              <a:rPr lang="nb-NO" dirty="0" err="1" smtClean="0"/>
              <a:t>easier</a:t>
            </a:r>
            <a:r>
              <a:rPr lang="nb-NO" dirty="0" smtClean="0"/>
              <a:t> to </a:t>
            </a:r>
            <a:r>
              <a:rPr lang="nb-NO" dirty="0" err="1" smtClean="0"/>
              <a:t>implement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different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SWEs. It is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following</a:t>
            </a:r>
            <a:r>
              <a:rPr lang="nb-NO" dirty="0" smtClean="0"/>
              <a:t> reports: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L. P. Røed, </a:t>
            </a:r>
            <a:r>
              <a:rPr lang="nb-NO" dirty="0" err="1" smtClean="0"/>
              <a:t>Documentation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simple </a:t>
            </a:r>
            <a:r>
              <a:rPr lang="nb-NO" dirty="0" err="1" smtClean="0"/>
              <a:t>ocean</a:t>
            </a:r>
            <a:r>
              <a:rPr lang="nb-NO" dirty="0" smtClean="0"/>
              <a:t> </a:t>
            </a:r>
            <a:r>
              <a:rPr lang="nb-NO" dirty="0" err="1" smtClean="0"/>
              <a:t>models</a:t>
            </a:r>
            <a:r>
              <a:rPr lang="nb-NO" dirty="0" smtClean="0"/>
              <a:t> for </a:t>
            </a:r>
            <a:r>
              <a:rPr lang="nb-NO" dirty="0" err="1" smtClean="0"/>
              <a:t>use</a:t>
            </a:r>
            <a:r>
              <a:rPr lang="nb-NO" dirty="0" smtClean="0"/>
              <a:t> in ensemble </a:t>
            </a:r>
            <a:r>
              <a:rPr lang="nb-NO" dirty="0" err="1" smtClean="0"/>
              <a:t>predictions</a:t>
            </a:r>
            <a:r>
              <a:rPr lang="nb-NO" dirty="0" smtClean="0"/>
              <a:t> Part I: </a:t>
            </a:r>
            <a:r>
              <a:rPr lang="nb-NO" dirty="0" err="1" smtClean="0"/>
              <a:t>Theory</a:t>
            </a:r>
            <a:r>
              <a:rPr lang="nb-NO" dirty="0"/>
              <a:t> </a:t>
            </a:r>
            <a:r>
              <a:rPr lang="nb-NO" dirty="0" smtClean="0"/>
              <a:t>and Part II: </a:t>
            </a:r>
            <a:r>
              <a:rPr lang="nb-NO" dirty="0" err="1" smtClean="0"/>
              <a:t>Benchmark</a:t>
            </a:r>
            <a:r>
              <a:rPr lang="nb-NO" dirty="0" smtClean="0"/>
              <a:t> cases, met.no report 5/2012</a:t>
            </a:r>
          </a:p>
          <a:p>
            <a:r>
              <a:rPr lang="nb-NO" dirty="0" smtClean="0"/>
              <a:t>A. R. Brodtkorb, T. R. Hagen. L. P. Røed, </a:t>
            </a:r>
            <a:r>
              <a:rPr lang="en-US" dirty="0"/>
              <a:t>One-Layer Shallow Water Models on the </a:t>
            </a:r>
            <a:r>
              <a:rPr lang="en-US" dirty="0" smtClean="0"/>
              <a:t>GPU, met.no report 27/2013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Boundary</a:t>
            </a:r>
            <a:r>
              <a:rPr lang="nb-NO" dirty="0" smtClean="0"/>
              <a:t> </a:t>
            </a:r>
            <a:r>
              <a:rPr lang="nb-NO" dirty="0" err="1" smtClean="0"/>
              <a:t>Conditions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22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4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3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4289" y="2988201"/>
            <a:ext cx="4428505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56377" y="2807410"/>
            <a:ext cx="908923" cy="9208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8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2491550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7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1968543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39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Nonlinear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0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Nonlinear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84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8" name="Rounded Rectangle 207"/>
          <p:cNvSpPr/>
          <p:nvPr/>
        </p:nvSpPr>
        <p:spPr>
          <a:xfrm>
            <a:off x="3557743" y="244201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09" name="Rounded Rectangle 208"/>
          <p:cNvSpPr/>
          <p:nvPr/>
        </p:nvSpPr>
        <p:spPr>
          <a:xfrm>
            <a:off x="7524750" y="3544456"/>
            <a:ext cx="82550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9339654" y="3544456"/>
            <a:ext cx="9663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162517" y="244391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84" y="4667619"/>
            <a:ext cx="2588035" cy="457014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9402378" y="3948452"/>
            <a:ext cx="2173672" cy="64633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here</a:t>
            </a:r>
            <a:r>
              <a:rPr lang="nb-NO" dirty="0" smtClean="0"/>
              <a:t>: </a:t>
            </a:r>
            <a:r>
              <a:rPr lang="nb-NO" dirty="0" err="1" smtClean="0"/>
              <a:t>should</a:t>
            </a:r>
            <a:r>
              <a:rPr lang="nb-NO" dirty="0" smtClean="0"/>
              <a:t> be</a:t>
            </a:r>
          </a:p>
          <a:p>
            <a:r>
              <a:rPr lang="nb-NO" dirty="0" smtClean="0"/>
              <a:t>H_j-1, k + eta_j-1, k</a:t>
            </a:r>
            <a:endParaRPr lang="nb-NO" dirty="0"/>
          </a:p>
        </p:txBody>
      </p:sp>
      <p:sp>
        <p:nvSpPr>
          <p:cNvPr id="228" name="Title 2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1/5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3558249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1" name="Rounded Rectangle 150"/>
          <p:cNvSpPr/>
          <p:nvPr/>
        </p:nvSpPr>
        <p:spPr>
          <a:xfrm>
            <a:off x="2840932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40932" y="243701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55499" y="313999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21960" y="315924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2828735" y="247486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9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9638" y="3318833"/>
            <a:ext cx="171876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883837" y="3318833"/>
            <a:ext cx="193656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2/5</a:t>
            </a:r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3567194" y="280576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64785" y="279683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63037" y="2785354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0" name="Rounded Rectangle 159"/>
          <p:cNvSpPr/>
          <p:nvPr/>
        </p:nvSpPr>
        <p:spPr>
          <a:xfrm>
            <a:off x="3209498" y="243694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1" name="Rounded Rectangle 160"/>
          <p:cNvSpPr/>
          <p:nvPr/>
        </p:nvSpPr>
        <p:spPr>
          <a:xfrm>
            <a:off x="3191562" y="312810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2" name="Rounded Rectangle 191"/>
          <p:cNvSpPr/>
          <p:nvPr/>
        </p:nvSpPr>
        <p:spPr>
          <a:xfrm>
            <a:off x="2849243" y="282955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Rounded Rectangle 192"/>
          <p:cNvSpPr/>
          <p:nvPr/>
        </p:nvSpPr>
        <p:spPr>
          <a:xfrm>
            <a:off x="2526266" y="314538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Rounded Rectangle 193"/>
          <p:cNvSpPr/>
          <p:nvPr/>
        </p:nvSpPr>
        <p:spPr>
          <a:xfrm>
            <a:off x="2513284" y="242240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6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223985"/>
            <a:ext cx="8429684" cy="642942"/>
          </a:xfrm>
        </p:spPr>
        <p:txBody>
          <a:bodyPr/>
          <a:lstStyle/>
          <a:p>
            <a:r>
              <a:rPr lang="en-GB" dirty="0" smtClean="0"/>
              <a:t>1-layer model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834883" y="1411717"/>
            <a:ext cx="4522234" cy="1796088"/>
            <a:chOff x="971600" y="4045675"/>
            <a:chExt cx="4522234" cy="1796088"/>
          </a:xfrm>
        </p:grpSpPr>
        <p:sp>
          <p:nvSpPr>
            <p:cNvPr id="4" name="Freeform 3"/>
            <p:cNvSpPr/>
            <p:nvPr/>
          </p:nvSpPr>
          <p:spPr>
            <a:xfrm>
              <a:off x="971600" y="5378407"/>
              <a:ext cx="4490844" cy="463356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4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07704" y="4045675"/>
              <a:ext cx="48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8758" y="468313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74590" y="46828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16633" y="48734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16015" y="3445225"/>
            <a:ext cx="5896602" cy="2633936"/>
            <a:chOff x="1843749" y="3286842"/>
            <a:chExt cx="5896602" cy="26339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3749" y="3717032"/>
              <a:ext cx="4988530" cy="116246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4108862" y="4221088"/>
              <a:ext cx="664306" cy="335842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5996" y="4137572"/>
              <a:ext cx="360040" cy="5685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8309" y="554710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Coriolis</a:t>
              </a:r>
              <a:endParaRPr lang="nb-NO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09450" y="5274447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Bottom</a:t>
              </a:r>
              <a:r>
                <a:rPr lang="nb-NO" dirty="0"/>
                <a:t> and </a:t>
              </a:r>
              <a:r>
                <a:rPr lang="nb-NO" dirty="0" err="1"/>
                <a:t>wind</a:t>
              </a:r>
              <a:r>
                <a:rPr lang="nb-NO" dirty="0"/>
                <a:t> stress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34294" y="5157192"/>
              <a:ext cx="1206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Eddy </a:t>
              </a:r>
              <a:r>
                <a:rPr lang="nb-NO" dirty="0" err="1"/>
                <a:t>viscosity</a:t>
              </a:r>
              <a:endParaRPr lang="nb-NO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24674" y="4249715"/>
              <a:ext cx="676102" cy="27488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6" name="Straight Connector 15"/>
            <p:cNvCxnSpPr>
              <a:stCxn id="9" idx="2"/>
              <a:endCxn id="13" idx="0"/>
            </p:cNvCxnSpPr>
            <p:nvPr/>
          </p:nvCxnSpPr>
          <p:spPr>
            <a:xfrm flipH="1">
              <a:off x="3912365" y="4556930"/>
              <a:ext cx="528650" cy="9901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2"/>
              <a:endCxn id="26" idx="0"/>
            </p:cNvCxnSpPr>
            <p:nvPr/>
          </p:nvCxnSpPr>
          <p:spPr>
            <a:xfrm>
              <a:off x="5636016" y="4706112"/>
              <a:ext cx="116631" cy="5683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2"/>
              <a:endCxn id="28" idx="0"/>
            </p:cNvCxnSpPr>
            <p:nvPr/>
          </p:nvCxnSpPr>
          <p:spPr>
            <a:xfrm>
              <a:off x="6262725" y="4524598"/>
              <a:ext cx="874598" cy="632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924611" y="4221088"/>
              <a:ext cx="226341" cy="3600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9" name="Straight Connector 38"/>
            <p:cNvCxnSpPr>
              <a:stCxn id="38" idx="2"/>
              <a:endCxn id="40" idx="0"/>
            </p:cNvCxnSpPr>
            <p:nvPr/>
          </p:nvCxnSpPr>
          <p:spPr>
            <a:xfrm flipH="1">
              <a:off x="4856568" y="4581128"/>
              <a:ext cx="181214" cy="3395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52512" y="49206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Pressure</a:t>
              </a:r>
              <a:endParaRPr lang="nb-NO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965606" y="3812462"/>
              <a:ext cx="1670409" cy="314278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6" name="Straight Connector 45"/>
            <p:cNvCxnSpPr>
              <a:stCxn id="50" idx="1"/>
              <a:endCxn id="45" idx="0"/>
            </p:cNvCxnSpPr>
            <p:nvPr/>
          </p:nvCxnSpPr>
          <p:spPr>
            <a:xfrm flipH="1">
              <a:off x="4800811" y="3610008"/>
              <a:ext cx="1360823" cy="2024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161634" y="3286842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Conservation </a:t>
              </a:r>
              <a:r>
                <a:rPr lang="nb-NO" dirty="0" err="1"/>
                <a:t>of</a:t>
              </a:r>
              <a:r>
                <a:rPr lang="nb-NO" dirty="0"/>
                <a:t> </a:t>
              </a:r>
              <a:r>
                <a:rPr lang="nb-NO" dirty="0" err="1"/>
                <a:t>mass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3288" y="2691917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186355" y="2691917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3/5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2854100" y="2101436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6756" y="283538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Rounded Rectangle 152"/>
          <p:cNvSpPr/>
          <p:nvPr/>
        </p:nvSpPr>
        <p:spPr>
          <a:xfrm>
            <a:off x="2863422" y="349997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85082" y="2786013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04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0616" y="2971718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218105" y="2971718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4/5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2853999" y="242991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3698" y="315714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76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5/5</a:t>
            </a:r>
            <a:endParaRPr lang="nb-NO" dirty="0"/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55499" y="2101436"/>
            <a:ext cx="1731813" cy="1665518"/>
            <a:chOff x="2155499" y="2101436"/>
            <a:chExt cx="1731813" cy="1665518"/>
          </a:xfrm>
        </p:grpSpPr>
        <p:sp>
          <p:nvSpPr>
            <p:cNvPr id="130" name="Rounded Rectangle 129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766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N^x</a:t>
            </a:r>
            <a:r>
              <a:rPr lang="nb-NO" dirty="0" smtClean="0"/>
              <a:t> 1/1</a:t>
            </a:r>
            <a:endParaRPr lang="nb-NO" dirty="0"/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18" y="4748524"/>
            <a:ext cx="5653468" cy="1359766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 rot="5400000">
            <a:off x="2491952" y="2450676"/>
            <a:ext cx="1731813" cy="1665518"/>
            <a:chOff x="2155499" y="2101436"/>
            <a:chExt cx="1731813" cy="1665518"/>
          </a:xfrm>
        </p:grpSpPr>
        <p:sp>
          <p:nvSpPr>
            <p:cNvPr id="132" name="Rounded Rectangle 131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133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Pressure</a:t>
            </a:r>
            <a:r>
              <a:rPr lang="nb-NO" dirty="0" smtClean="0"/>
              <a:t>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57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475672" y="3674254"/>
            <a:ext cx="1312727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881805" y="3674254"/>
            <a:ext cx="13195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69"/>
          <p:cNvSpPr/>
          <p:nvPr/>
        </p:nvSpPr>
        <p:spPr>
          <a:xfrm>
            <a:off x="7747000" y="2956270"/>
            <a:ext cx="1092199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10180638" y="2950272"/>
            <a:ext cx="1020762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72" name="Title 1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 1/2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6758940" y="4643045"/>
            <a:ext cx="3179828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Wrong</a:t>
            </a:r>
            <a:r>
              <a:rPr lang="nb-NO" dirty="0" smtClean="0"/>
              <a:t> </a:t>
            </a:r>
            <a:r>
              <a:rPr lang="nb-NO" dirty="0" err="1" smtClean="0"/>
              <a:t>sign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term!</a:t>
            </a:r>
            <a:endParaRPr lang="nb-NO" dirty="0"/>
          </a:p>
        </p:txBody>
      </p:sp>
      <p:sp>
        <p:nvSpPr>
          <p:cNvPr id="173" name="TextBox 172"/>
          <p:cNvSpPr txBox="1"/>
          <p:nvPr/>
        </p:nvSpPr>
        <p:spPr>
          <a:xfrm>
            <a:off x="6630924" y="5551349"/>
            <a:ext cx="3179828" cy="64633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Should</a:t>
            </a:r>
            <a:r>
              <a:rPr lang="nb-NO" dirty="0" smtClean="0"/>
              <a:t> not P hat </a:t>
            </a:r>
            <a:r>
              <a:rPr lang="nb-NO" dirty="0" err="1" smtClean="0"/>
              <a:t>also</a:t>
            </a:r>
            <a:r>
              <a:rPr lang="nb-NO" dirty="0" smtClean="0"/>
              <a:t> be dependent </a:t>
            </a:r>
            <a:r>
              <a:rPr lang="nb-NO" dirty="0" err="1" smtClean="0"/>
              <a:t>on</a:t>
            </a:r>
            <a:r>
              <a:rPr lang="nb-NO" dirty="0" smtClean="0"/>
              <a:t> g?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39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382011" y="2942024"/>
            <a:ext cx="39674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716705" y="2944557"/>
            <a:ext cx="40621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7175500" y="5063379"/>
            <a:ext cx="3151573" cy="831560"/>
            <a:chOff x="5706805" y="4556053"/>
            <a:chExt cx="5342969" cy="1409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6805" y="4556053"/>
              <a:ext cx="5181600" cy="7143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5774" y="5184775"/>
              <a:ext cx="5334000" cy="781050"/>
            </a:xfrm>
            <a:prstGeom prst="rect">
              <a:avLst/>
            </a:prstGeom>
          </p:spPr>
        </p:pic>
      </p:grpSp>
      <p:sp>
        <p:nvSpPr>
          <p:cNvPr id="170" name="Rounded Rectangle 169"/>
          <p:cNvSpPr/>
          <p:nvPr/>
        </p:nvSpPr>
        <p:spPr>
          <a:xfrm>
            <a:off x="9080363" y="5032558"/>
            <a:ext cx="1151525" cy="45219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9080362" y="5484756"/>
            <a:ext cx="1151526" cy="370854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 2/2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09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Pressure</a:t>
            </a:r>
            <a:r>
              <a:rPr lang="nb-NO" dirty="0" smtClean="0"/>
              <a:t> term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term is </a:t>
            </a:r>
            <a:r>
              <a:rPr lang="nb-NO" dirty="0" err="1" smtClean="0"/>
              <a:t>correct</a:t>
            </a:r>
            <a:r>
              <a:rPr lang="nb-NO" dirty="0" smtClean="0"/>
              <a:t>?</a:t>
            </a:r>
          </a:p>
          <a:p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369439"/>
            <a:ext cx="5312664" cy="92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28" y="3738767"/>
            <a:ext cx="4180713" cy="7203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05728" y="4903942"/>
            <a:ext cx="3971734" cy="744983"/>
            <a:chOff x="6134290" y="5084708"/>
            <a:chExt cx="5067300" cy="950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727" y="5540031"/>
              <a:ext cx="4924425" cy="4951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4290" y="5084708"/>
              <a:ext cx="5067300" cy="455323"/>
            </a:xfrm>
            <a:prstGeom prst="rect">
              <a:avLst/>
            </a:prstGeom>
          </p:spPr>
        </p:pic>
      </p:grpSp>
      <p:sp>
        <p:nvSpPr>
          <p:cNvPr id="9" name="Left Brace 8"/>
          <p:cNvSpPr/>
          <p:nvPr/>
        </p:nvSpPr>
        <p:spPr>
          <a:xfrm rot="5400000">
            <a:off x="10489736" y="1608913"/>
            <a:ext cx="347472" cy="1380656"/>
          </a:xfrm>
          <a:prstGeom prst="leftBrace">
            <a:avLst>
              <a:gd name="adj1" fmla="val 311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8753846" y="1704450"/>
            <a:ext cx="32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Atmospheric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= </a:t>
            </a:r>
            <a:r>
              <a:rPr lang="nb-NO" dirty="0" err="1" smtClean="0"/>
              <a:t>constant</a:t>
            </a:r>
            <a:endParaRPr lang="nb-NO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 flipV="1">
            <a:off x="9973144" y="2472977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73144" y="2974610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96" y="3123106"/>
            <a:ext cx="1524000" cy="1152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96" y="4327609"/>
            <a:ext cx="1524000" cy="1152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2155" y="5532112"/>
            <a:ext cx="1526186" cy="115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4340" y="4327609"/>
            <a:ext cx="1524001" cy="11526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340" y="3123106"/>
            <a:ext cx="1524001" cy="1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Eddy </a:t>
            </a:r>
            <a:r>
              <a:rPr lang="nb-NO" dirty="0" err="1" smtClean="0"/>
              <a:t>viscosity</a:t>
            </a:r>
            <a:r>
              <a:rPr lang="nb-NO" dirty="0" smtClean="0"/>
              <a:t>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69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Note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is from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timestep</a:t>
            </a:r>
            <a:r>
              <a:rPr lang="nb-NO" dirty="0" smtClean="0"/>
              <a:t> (n-1)!</a:t>
            </a:r>
            <a:endParaRPr lang="nb-NO" dirty="0"/>
          </a:p>
        </p:txBody>
      </p:sp>
      <p:sp>
        <p:nvSpPr>
          <p:cNvPr id="122" name="Rounded Rectangle 121"/>
          <p:cNvSpPr/>
          <p:nvPr/>
        </p:nvSpPr>
        <p:spPr>
          <a:xfrm>
            <a:off x="7043872" y="3318833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608755" y="3316616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411286" y="3144717"/>
            <a:ext cx="1865178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3222905" y="2477840"/>
            <a:ext cx="301200" cy="1621829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31" name="Title 1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 1/2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95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141837"/>
            <a:ext cx="8429684" cy="642942"/>
          </a:xfrm>
        </p:spPr>
        <p:txBody>
          <a:bodyPr/>
          <a:lstStyle/>
          <a:p>
            <a:r>
              <a:rPr lang="nb-NO" dirty="0" smtClean="0"/>
              <a:t>2-layer non-linear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0400" y="3933056"/>
            <a:ext cx="4127004" cy="208823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 smtClean="0"/>
              <a:t>1 </a:t>
            </a:r>
            <a:r>
              <a:rPr lang="nb-NO" dirty="0" err="1" smtClean="0"/>
              <a:t>layer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extendible</a:t>
            </a:r>
            <a:r>
              <a:rPr lang="nb-NO" dirty="0" smtClean="0"/>
              <a:t> to more </a:t>
            </a:r>
            <a:r>
              <a:rPr lang="nb-NO" dirty="0" err="1" smtClean="0"/>
              <a:t>layers</a:t>
            </a:r>
            <a:endParaRPr lang="nb-N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 smtClean="0"/>
              <a:t>Ocean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modeled</a:t>
            </a:r>
            <a:r>
              <a:rPr lang="nb-NO" dirty="0" smtClean="0"/>
              <a:t> as a </a:t>
            </a:r>
            <a:r>
              <a:rPr lang="nb-NO" dirty="0" err="1" smtClean="0"/>
              <a:t>stratisfied</a:t>
            </a:r>
            <a:r>
              <a:rPr lang="nb-NO" dirty="0" smtClean="0"/>
              <a:t> medium </a:t>
            </a:r>
            <a:r>
              <a:rPr lang="nb-NO" dirty="0" err="1" smtClean="0"/>
              <a:t>with</a:t>
            </a:r>
            <a:r>
              <a:rPr lang="nb-NO" dirty="0" smtClean="0"/>
              <a:t> multiple </a:t>
            </a:r>
            <a:r>
              <a:rPr lang="nb-NO" dirty="0" err="1" smtClean="0"/>
              <a:t>homogeneous</a:t>
            </a:r>
            <a:r>
              <a:rPr lang="nb-NO" dirty="0" smtClean="0"/>
              <a:t> </a:t>
            </a:r>
            <a:r>
              <a:rPr lang="nb-NO" dirty="0" err="1" smtClean="0"/>
              <a:t>layers</a:t>
            </a:r>
            <a:endParaRPr lang="nb-NO" dirty="0" smtClean="0"/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 smtClean="0"/>
              <a:t>Multiple </a:t>
            </a:r>
            <a:r>
              <a:rPr lang="nb-NO" dirty="0" err="1" smtClean="0"/>
              <a:t>layers</a:t>
            </a:r>
            <a:r>
              <a:rPr lang="nb-NO" dirty="0" smtClean="0"/>
              <a:t>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baroclinic</a:t>
            </a:r>
            <a:r>
              <a:rPr lang="nb-NO" dirty="0" smtClean="0"/>
              <a:t> </a:t>
            </a:r>
            <a:r>
              <a:rPr lang="nb-NO" dirty="0" err="1" smtClean="0"/>
              <a:t>response</a:t>
            </a:r>
            <a:r>
              <a:rPr lang="nb-NO" dirty="0" smtClean="0"/>
              <a:t> from </a:t>
            </a:r>
            <a:r>
              <a:rPr lang="nb-NO" dirty="0" err="1" smtClean="0"/>
              <a:t>model</a:t>
            </a:r>
            <a:endParaRPr lang="nb-NO" dirty="0"/>
          </a:p>
        </p:txBody>
      </p:sp>
      <p:grpSp>
        <p:nvGrpSpPr>
          <p:cNvPr id="10" name="Group 9"/>
          <p:cNvGrpSpPr/>
          <p:nvPr/>
        </p:nvGrpSpPr>
        <p:grpSpPr>
          <a:xfrm>
            <a:off x="6418087" y="3656756"/>
            <a:ext cx="3776091" cy="2436540"/>
            <a:chOff x="5563150" y="2466513"/>
            <a:chExt cx="6012900" cy="38798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3150" y="2466513"/>
              <a:ext cx="5286237" cy="7006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3181" y="3095844"/>
              <a:ext cx="2987197" cy="7467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0332" y="3728224"/>
              <a:ext cx="5653468" cy="13597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r="47106"/>
            <a:stretch/>
          </p:blipFill>
          <p:spPr>
            <a:xfrm>
              <a:off x="8363587" y="5207966"/>
              <a:ext cx="2604740" cy="49515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r="48315"/>
            <a:stretch/>
          </p:blipFill>
          <p:spPr>
            <a:xfrm>
              <a:off x="5643181" y="5247799"/>
              <a:ext cx="2619028" cy="45532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b="52210"/>
            <a:stretch/>
          </p:blipFill>
          <p:spPr>
            <a:xfrm>
              <a:off x="5582685" y="5823098"/>
              <a:ext cx="5993365" cy="52326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430354" y="968528"/>
            <a:ext cx="3659130" cy="2608325"/>
            <a:chOff x="5818173" y="2770244"/>
            <a:chExt cx="5084777" cy="362456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8173" y="2770244"/>
              <a:ext cx="4964210" cy="5620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/>
            <a:srcRect l="53407"/>
            <a:stretch/>
          </p:blipFill>
          <p:spPr>
            <a:xfrm>
              <a:off x="6129650" y="3342534"/>
              <a:ext cx="2327273" cy="6257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/>
            <a:srcRect r="7715"/>
            <a:stretch/>
          </p:blipFill>
          <p:spPr>
            <a:xfrm>
              <a:off x="5981021" y="3980034"/>
              <a:ext cx="4921929" cy="1215070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6038171" y="5371547"/>
              <a:ext cx="3566726" cy="388232"/>
              <a:chOff x="6155124" y="5434290"/>
              <a:chExt cx="4691285" cy="51063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/>
              <a:srcRect l="52405"/>
              <a:stretch/>
            </p:blipFill>
            <p:spPr>
              <a:xfrm>
                <a:off x="8502650" y="5434290"/>
                <a:ext cx="2343759" cy="49515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/>
              <a:srcRect l="52443"/>
              <a:stretch/>
            </p:blipFill>
            <p:spPr>
              <a:xfrm>
                <a:off x="6155124" y="5489605"/>
                <a:ext cx="2409825" cy="455323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t="46630"/>
            <a:stretch/>
          </p:blipFill>
          <p:spPr>
            <a:xfrm>
              <a:off x="5888867" y="5951735"/>
              <a:ext cx="4544183" cy="443074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6451" y="558323"/>
            <a:ext cx="3533279" cy="38816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234911" y="877606"/>
            <a:ext cx="3412322" cy="2570958"/>
            <a:chOff x="964087" y="3977454"/>
            <a:chExt cx="4529747" cy="3412863"/>
          </a:xfrm>
        </p:grpSpPr>
        <p:sp>
          <p:nvSpPr>
            <p:cNvPr id="21" name="Freeform 20"/>
            <p:cNvSpPr/>
            <p:nvPr/>
          </p:nvSpPr>
          <p:spPr>
            <a:xfrm>
              <a:off x="971600" y="5378406"/>
              <a:ext cx="4490843" cy="463357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7704" y="3977454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eta1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08758" y="4683133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74590" y="4682872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089633" y="4874158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1002991" y="7183163"/>
              <a:ext cx="4490843" cy="207154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  <a:gd name="connsiteX0" fmla="*/ 0 w 4490844"/>
                <a:gd name="connsiteY0" fmla="*/ 147754 h 706931"/>
                <a:gd name="connsiteX1" fmla="*/ 1479995 w 4490844"/>
                <a:gd name="connsiteY1" fmla="*/ 420627 h 706931"/>
                <a:gd name="connsiteX2" fmla="*/ 3320896 w 4490844"/>
                <a:gd name="connsiteY2" fmla="*/ 665122 h 706931"/>
                <a:gd name="connsiteX3" fmla="*/ 4490844 w 4490844"/>
                <a:gd name="connsiteY3" fmla="*/ 384510 h 706931"/>
                <a:gd name="connsiteX0" fmla="*/ 0 w 4490844"/>
                <a:gd name="connsiteY0" fmla="*/ 296475 h 571362"/>
                <a:gd name="connsiteX1" fmla="*/ 1479995 w 4490844"/>
                <a:gd name="connsiteY1" fmla="*/ 569348 h 571362"/>
                <a:gd name="connsiteX2" fmla="*/ 3000259 w 4490844"/>
                <a:gd name="connsiteY2" fmla="*/ 24235 h 571362"/>
                <a:gd name="connsiteX3" fmla="*/ 4490844 w 4490844"/>
                <a:gd name="connsiteY3" fmla="*/ 533231 h 57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571362">
                  <a:moveTo>
                    <a:pt x="0" y="296475"/>
                  </a:moveTo>
                  <a:cubicBezTo>
                    <a:pt x="402063" y="-126033"/>
                    <a:pt x="979952" y="614721"/>
                    <a:pt x="1479995" y="569348"/>
                  </a:cubicBezTo>
                  <a:cubicBezTo>
                    <a:pt x="1980038" y="523975"/>
                    <a:pt x="2494634" y="-132932"/>
                    <a:pt x="3000259" y="24235"/>
                  </a:cubicBezTo>
                  <a:cubicBezTo>
                    <a:pt x="3505884" y="181402"/>
                    <a:pt x="3901069" y="642265"/>
                    <a:pt x="4490844" y="533231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64087" y="5645819"/>
              <a:ext cx="450509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24616" y="5240517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eta2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907704" y="5645819"/>
              <a:ext cx="0" cy="17031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88619" y="6314798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907704" y="5387086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901927" y="5485655"/>
              <a:ext cx="0" cy="18633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52384" y="6298361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9733" y="6237155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u2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241615" y="44624"/>
            <a:ext cx="4080856" cy="6120680"/>
          </a:xfrm>
          <a:prstGeom prst="roundRect">
            <a:avLst>
              <a:gd name="adj" fmla="val 5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1 </a:t>
            </a:r>
            <a:r>
              <a:rPr lang="nb-NO" dirty="0" err="1">
                <a:solidFill>
                  <a:schemeClr val="tx1"/>
                </a:solidFill>
              </a:rPr>
              <a:t>layer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scheme</a:t>
            </a:r>
            <a:r>
              <a:rPr lang="nb-NO" dirty="0">
                <a:solidFill>
                  <a:schemeClr val="tx1"/>
                </a:solidFill>
              </a:rPr>
              <a:t>, non-linear FD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783335" y="2309884"/>
            <a:ext cx="0" cy="98262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71707" y="236300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83336" y="248222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3336" y="260776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83336" y="274129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83685" y="2844981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83685" y="295959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85690" y="3075032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86039" y="317871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86039" y="3293323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89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Note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is from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timestep</a:t>
            </a:r>
            <a:r>
              <a:rPr lang="nb-NO" dirty="0" smtClean="0"/>
              <a:t> (n-1)!</a:t>
            </a:r>
            <a:endParaRPr lang="nb-NO" dirty="0"/>
          </a:p>
        </p:txBody>
      </p:sp>
      <p:sp>
        <p:nvSpPr>
          <p:cNvPr id="122" name="Rounded Rectangle 121"/>
          <p:cNvSpPr/>
          <p:nvPr/>
        </p:nvSpPr>
        <p:spPr>
          <a:xfrm>
            <a:off x="6999422" y="3827060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488105" y="3824843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Title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 2/2</a:t>
            </a:r>
            <a:endParaRPr lang="nb-NO" dirty="0"/>
          </a:p>
        </p:txBody>
      </p:sp>
      <p:sp>
        <p:nvSpPr>
          <p:cNvPr id="127" name="Rounded Rectangle 126"/>
          <p:cNvSpPr/>
          <p:nvPr/>
        </p:nvSpPr>
        <p:spPr>
          <a:xfrm>
            <a:off x="7681186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10166887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0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Difference</a:t>
            </a:r>
            <a:r>
              <a:rPr lang="nb-NO" dirty="0" smtClean="0"/>
              <a:t> from </a:t>
            </a:r>
            <a:r>
              <a:rPr lang="nb-NO" dirty="0" err="1" smtClean="0"/>
              <a:t>mean</a:t>
            </a:r>
            <a:r>
              <a:rPr lang="nb-NO" dirty="0" smtClean="0"/>
              <a:t> </a:t>
            </a:r>
            <a:r>
              <a:rPr lang="nb-NO" dirty="0" err="1" smtClean="0"/>
              <a:t>sea</a:t>
            </a:r>
            <a:r>
              <a:rPr lang="nb-NO" dirty="0" smtClean="0"/>
              <a:t> </a:t>
            </a:r>
            <a:r>
              <a:rPr lang="nb-NO" dirty="0" err="1" smtClean="0"/>
              <a:t>depth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27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 1/1</a:t>
            </a: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3245132"/>
            <a:ext cx="4397375" cy="48309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280400" y="3274526"/>
            <a:ext cx="946150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9753599" y="3277498"/>
            <a:ext cx="874811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310397" y="3277498"/>
            <a:ext cx="501650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2" name="Group 121"/>
          <p:cNvGrpSpPr/>
          <p:nvPr/>
        </p:nvGrpSpPr>
        <p:grpSpPr>
          <a:xfrm>
            <a:off x="2532411" y="2774255"/>
            <a:ext cx="946150" cy="985500"/>
            <a:chOff x="2532411" y="2774255"/>
            <a:chExt cx="946150" cy="985500"/>
          </a:xfrm>
        </p:grpSpPr>
        <p:sp>
          <p:nvSpPr>
            <p:cNvPr id="128" name="Rounded Rectangle 127"/>
            <p:cNvSpPr/>
            <p:nvPr/>
          </p:nvSpPr>
          <p:spPr>
            <a:xfrm>
              <a:off x="2532411" y="3116505"/>
              <a:ext cx="946150" cy="34551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Rounded Rectangle 128"/>
            <p:cNvSpPr/>
            <p:nvPr/>
          </p:nvSpPr>
          <p:spPr>
            <a:xfrm rot="5400000">
              <a:off x="2515266" y="3094247"/>
              <a:ext cx="985500" cy="345516"/>
            </a:xfrm>
            <a:prstGeom prst="roundRect">
              <a:avLst/>
            </a:prstGeom>
            <a:noFill/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813368" y="3112597"/>
            <a:ext cx="389296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2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along</a:t>
            </a:r>
            <a:r>
              <a:rPr lang="nb-NO" dirty="0" smtClean="0"/>
              <a:t> y-</a:t>
            </a:r>
            <a:r>
              <a:rPr lang="nb-NO" dirty="0" err="1" smtClean="0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16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1/7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557922" y="221050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6129651" y="3415294"/>
            <a:ext cx="2327272" cy="508199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9" name="Rounded Rectangle 138"/>
          <p:cNvSpPr/>
          <p:nvPr/>
        </p:nvSpPr>
        <p:spPr>
          <a:xfrm>
            <a:off x="2841668" y="2411203"/>
            <a:ext cx="35654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9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2/7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945272" y="219145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833248" y="2777142"/>
            <a:ext cx="356540" cy="325221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9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3/7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7950594" y="221050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495237" y="2391765"/>
            <a:ext cx="103575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16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4/7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407794" y="219145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61076" y="3991051"/>
            <a:ext cx="4973624" cy="124610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160640" y="2406650"/>
            <a:ext cx="1731910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40354" y="2093958"/>
            <a:ext cx="351909" cy="167299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6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5/7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915793" y="2191451"/>
            <a:ext cx="68910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70111" y="5371547"/>
            <a:ext cx="3688239" cy="4306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852861" y="2406650"/>
            <a:ext cx="359352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9144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6/7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0122918" y="2177834"/>
            <a:ext cx="45783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81021" y="5885140"/>
            <a:ext cx="4325029" cy="4648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6" name="Rounded Rectangle 135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5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7/7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5793618" y="2177834"/>
            <a:ext cx="4906132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48265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along</a:t>
            </a:r>
            <a:r>
              <a:rPr lang="nb-NO" dirty="0" smtClean="0"/>
              <a:t> x-</a:t>
            </a:r>
            <a:r>
              <a:rPr lang="nb-NO" dirty="0" err="1" smtClean="0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5098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  <a:r>
              <a:rPr lang="nb-NO" dirty="0" smtClean="0"/>
              <a:t> 1/1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grpSp>
        <p:nvGrpSpPr>
          <p:cNvPr id="3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82" y="2188054"/>
            <a:ext cx="5286238" cy="700661"/>
          </a:xfrm>
          <a:prstGeom prst="rect">
            <a:avLst/>
          </a:prstGeom>
        </p:spPr>
      </p:pic>
      <p:sp>
        <p:nvSpPr>
          <p:cNvPr id="124" name="Rounded Rectangle 123"/>
          <p:cNvSpPr/>
          <p:nvPr/>
        </p:nvSpPr>
        <p:spPr>
          <a:xfrm>
            <a:off x="5790755" y="2272587"/>
            <a:ext cx="5211022" cy="6161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81" y="3095844"/>
            <a:ext cx="2987197" cy="746799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332" y="3728224"/>
            <a:ext cx="5653468" cy="1359766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6"/>
          <a:srcRect r="47106"/>
          <a:stretch/>
        </p:blipFill>
        <p:spPr>
          <a:xfrm>
            <a:off x="8363587" y="5207966"/>
            <a:ext cx="2604740" cy="49515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7"/>
          <a:srcRect r="48315"/>
          <a:stretch/>
        </p:blipFill>
        <p:spPr>
          <a:xfrm>
            <a:off x="5643181" y="5247799"/>
            <a:ext cx="2619028" cy="455323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8"/>
          <a:srcRect b="52210"/>
          <a:stretch/>
        </p:blipFill>
        <p:spPr>
          <a:xfrm>
            <a:off x="5582685" y="5823098"/>
            <a:ext cx="5993365" cy="5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1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998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6096" y="1790472"/>
            <a:ext cx="1586307" cy="2988461"/>
            <a:chOff x="5140746" y="1723456"/>
            <a:chExt cx="1586307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3034" y="2141918"/>
            <a:ext cx="1467239" cy="2287383"/>
            <a:chOff x="5197684" y="2074902"/>
            <a:chExt cx="1467239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smtClean="0"/>
              <a:t>U </a:t>
            </a:r>
            <a:r>
              <a:rPr lang="nb-NO" dirty="0"/>
              <a:t>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</a:t>
            </a:r>
            <a:r>
              <a:rPr lang="nb-NO" dirty="0" smtClean="0"/>
              <a:t>2</a:t>
            </a:r>
            <a:endParaRPr lang="nb-NO" dirty="0"/>
          </a:p>
          <a:p>
            <a:r>
              <a:rPr lang="nb-NO" dirty="0" err="1"/>
              <a:t>Block_height</a:t>
            </a:r>
            <a:r>
              <a:rPr lang="nb-NO" dirty="0"/>
              <a:t> = 3</a:t>
            </a:r>
          </a:p>
          <a:p>
            <a:endParaRPr lang="nb-NO" dirty="0" smtClean="0"/>
          </a:p>
          <a:p>
            <a:r>
              <a:rPr lang="nb-NO" dirty="0" smtClean="0"/>
              <a:t>Eta: (</a:t>
            </a:r>
            <a:r>
              <a:rPr lang="nb-NO" dirty="0" err="1" smtClean="0"/>
              <a:t>nx</a:t>
            </a:r>
            <a:r>
              <a:rPr lang="nb-NO" dirty="0" smtClean="0"/>
              <a:t>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</a:t>
            </a:r>
            <a:r>
              <a:rPr lang="nb-NO" dirty="0" err="1" smtClean="0"/>
              <a:t>nx</a:t>
            </a:r>
            <a:r>
              <a:rPr lang="nb-NO" dirty="0" smtClean="0"/>
              <a:t>)*(ny+1)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42" name="Freeform 141"/>
          <p:cNvSpPr/>
          <p:nvPr/>
        </p:nvSpPr>
        <p:spPr>
          <a:xfrm rot="5400000">
            <a:off x="1812000" y="2392577"/>
            <a:ext cx="2064463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0595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2491550"/>
            <a:ext cx="2988463" cy="1586306"/>
            <a:chOff x="4439668" y="2424534"/>
            <a:chExt cx="2988463" cy="15863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2539812"/>
            <a:ext cx="2287385" cy="1478288"/>
            <a:chOff x="4790207" y="2472796"/>
            <a:chExt cx="2287385" cy="147828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V (</a:t>
            </a:r>
            <a:r>
              <a:rPr lang="nb-NO" dirty="0" err="1" smtClean="0"/>
              <a:t>block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)</a:t>
            </a:r>
            <a:endParaRPr lang="nb-NO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Block_width</a:t>
            </a:r>
            <a:r>
              <a:rPr lang="nb-NO" dirty="0" smtClean="0"/>
              <a:t> = 3</a:t>
            </a:r>
          </a:p>
          <a:p>
            <a:r>
              <a:rPr lang="nb-NO" dirty="0" err="1" smtClean="0"/>
              <a:t>Block_height</a:t>
            </a:r>
            <a:r>
              <a:rPr lang="nb-NO" dirty="0" smtClean="0"/>
              <a:t> = 2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Eta: (nx+2)*(ny)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(nx+2)*(ny+1)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54" name="Group 53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53" name="Group 52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39" name="Freeform 138"/>
          <p:cNvSpPr/>
          <p:nvPr/>
        </p:nvSpPr>
        <p:spPr>
          <a:xfrm>
            <a:off x="2134021" y="2708018"/>
            <a:ext cx="2152154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302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endParaRPr lang="nb-NO" dirty="0"/>
          </a:p>
        </p:txBody>
      </p:sp>
      <p:sp>
        <p:nvSpPr>
          <p:cNvPr id="122" name="Freeform 121"/>
          <p:cNvSpPr/>
          <p:nvPr/>
        </p:nvSpPr>
        <p:spPr>
          <a:xfrm>
            <a:off x="1970349" y="2233486"/>
            <a:ext cx="2099404" cy="2111672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Eta: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internal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- 	</a:t>
            </a:r>
            <a:r>
              <a:rPr lang="nb-NO" dirty="0" err="1" smtClean="0"/>
              <a:t>nx</a:t>
            </a:r>
            <a:r>
              <a:rPr lang="nb-NO" dirty="0" smtClean="0"/>
              <a:t> * ny</a:t>
            </a:r>
          </a:p>
          <a:p>
            <a:r>
              <a:rPr lang="nb-NO" dirty="0" smtClean="0"/>
              <a:t>U: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except</a:t>
            </a:r>
            <a:r>
              <a:rPr lang="nb-NO" dirty="0" smtClean="0"/>
              <a:t> last </a:t>
            </a:r>
            <a:r>
              <a:rPr lang="nb-NO" dirty="0" err="1" smtClean="0"/>
              <a:t>column</a:t>
            </a:r>
            <a:r>
              <a:rPr lang="nb-NO" dirty="0" smtClean="0"/>
              <a:t> - 	(nx-1) * ny</a:t>
            </a:r>
          </a:p>
          <a:p>
            <a:r>
              <a:rPr lang="nb-NO" dirty="0" smtClean="0"/>
              <a:t>V: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except</a:t>
            </a:r>
            <a:r>
              <a:rPr lang="nb-NO" dirty="0" smtClean="0"/>
              <a:t> last </a:t>
            </a:r>
            <a:r>
              <a:rPr lang="nb-NO" dirty="0" err="1" smtClean="0"/>
              <a:t>row</a:t>
            </a:r>
            <a:r>
              <a:rPr lang="nb-NO" dirty="0" smtClean="0"/>
              <a:t> - 	</a:t>
            </a:r>
            <a:r>
              <a:rPr lang="nb-NO" dirty="0" err="1" smtClean="0"/>
              <a:t>nx</a:t>
            </a:r>
            <a:r>
              <a:rPr lang="nb-NO" dirty="0" smtClean="0"/>
              <a:t> * (ny-1)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Eta: (nx+2)*(ny+2)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(nx+2)*(nx+1)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58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32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86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473022" y="2519517"/>
            <a:ext cx="1637282" cy="1553277"/>
            <a:chOff x="489968" y="1357695"/>
            <a:chExt cx="1637282" cy="1553277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 smtClean="0"/>
                <a:t>Eta / H / h</a:t>
              </a:r>
              <a:endParaRPr lang="nb-NO" sz="2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 smtClean="0"/>
                <a:t>U</a:t>
              </a:r>
              <a:endParaRPr lang="nb-NO" sz="20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2000" dirty="0" smtClean="0"/>
                <a:t>V</a:t>
              </a:r>
              <a:endParaRPr lang="nb-NO" sz="2000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/>
              <a:t>notation</a:t>
            </a:r>
            <a:r>
              <a:rPr lang="nb-NO" dirty="0"/>
              <a:t> (FIGURE)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7" cy="3892442"/>
            <a:chOff x="664194" y="1695290"/>
            <a:chExt cx="3990417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9" y="5218365"/>
              <a:ext cx="3253472" cy="369367"/>
              <a:chOff x="1401139" y="5218365"/>
              <a:chExt cx="3253472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9" y="5218400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7" y="5218400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9" y="450385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70" y="379446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50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FBL 2 eta (FIGURE)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42" name="Rounded Rectangle 120"/>
          <p:cNvSpPr/>
          <p:nvPr/>
        </p:nvSpPr>
        <p:spPr>
          <a:xfrm>
            <a:off x="2499437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25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8830</TotalTime>
  <Words>1650</Words>
  <Application>Microsoft Office PowerPoint</Application>
  <PresentationFormat>Widescreen</PresentationFormat>
  <Paragraphs>654</Paragraphs>
  <Slides>56</Slides>
  <Notes>53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Notes for OpenCL-implementation of Forward Backward Linear and Centered in Time Centered in Space numerical schemes for the SWEs</vt:lpstr>
      <vt:lpstr>Background / References</vt:lpstr>
      <vt:lpstr>PowerPoint-presentasjon</vt:lpstr>
      <vt:lpstr>PowerPoint-presentasjon</vt:lpstr>
      <vt:lpstr>Cell Notation</vt:lpstr>
      <vt:lpstr>Cell notation</vt:lpstr>
      <vt:lpstr>Cell notation</vt:lpstr>
      <vt:lpstr>Cell notation (FIGURE)</vt:lpstr>
      <vt:lpstr>FBL 2 eta (FIGURE)</vt:lpstr>
      <vt:lpstr>FBL 2 V (FIGURE)</vt:lpstr>
      <vt:lpstr>FBL 2 U (FIGURE)</vt:lpstr>
      <vt:lpstr>CTCS 2 eta (FIGURE)</vt:lpstr>
      <vt:lpstr>CTCS 2 V (FIGURE)</vt:lpstr>
      <vt:lpstr>CTCS 2 U (FIGURE)</vt:lpstr>
      <vt:lpstr>KP07 / CDKLM (FIGURE)</vt:lpstr>
      <vt:lpstr>Cell notation</vt:lpstr>
      <vt:lpstr>Cell notation</vt:lpstr>
      <vt:lpstr>Cell notation</vt:lpstr>
      <vt:lpstr>Cell notation</vt:lpstr>
      <vt:lpstr>Boundary Conditions</vt:lpstr>
      <vt:lpstr>Cell notation</vt:lpstr>
      <vt:lpstr>Linear scheme</vt:lpstr>
      <vt:lpstr>Eta</vt:lpstr>
      <vt:lpstr>V</vt:lpstr>
      <vt:lpstr>U</vt:lpstr>
      <vt:lpstr>Nonlinear scheme</vt:lpstr>
      <vt:lpstr>N</vt:lpstr>
      <vt:lpstr>N^y 1/5</vt:lpstr>
      <vt:lpstr>N^y 2/5</vt:lpstr>
      <vt:lpstr>N^y 3/5</vt:lpstr>
      <vt:lpstr>N^y 4/5</vt:lpstr>
      <vt:lpstr>N^y 5/5</vt:lpstr>
      <vt:lpstr>N^x 1/1</vt:lpstr>
      <vt:lpstr>P</vt:lpstr>
      <vt:lpstr>P 1/2</vt:lpstr>
      <vt:lpstr>P 2/2</vt:lpstr>
      <vt:lpstr>Pressure term</vt:lpstr>
      <vt:lpstr>E</vt:lpstr>
      <vt:lpstr>E 1/2</vt:lpstr>
      <vt:lpstr>E 2/2</vt:lpstr>
      <vt:lpstr>Eta</vt:lpstr>
      <vt:lpstr>Eta 1/1</vt:lpstr>
      <vt:lpstr>V</vt:lpstr>
      <vt:lpstr>V 1/7</vt:lpstr>
      <vt:lpstr>V 2/7</vt:lpstr>
      <vt:lpstr>V 3/7</vt:lpstr>
      <vt:lpstr>V 4/7</vt:lpstr>
      <vt:lpstr>V 5/7</vt:lpstr>
      <vt:lpstr>V 6/7</vt:lpstr>
      <vt:lpstr>V 7/7</vt:lpstr>
      <vt:lpstr>U</vt:lpstr>
      <vt:lpstr>U 1/1</vt:lpstr>
      <vt:lpstr>Ghost cells</vt:lpstr>
      <vt:lpstr>Local Ghost cells U (block level)</vt:lpstr>
      <vt:lpstr>Local Ghost cells V (block level)</vt:lpstr>
      <vt:lpstr>Ghost cells globally</vt:lpstr>
    </vt:vector>
  </TitlesOfParts>
  <Company>SINTEF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Brodtkorb</dc:creator>
  <cp:lastModifiedBy>martinls</cp:lastModifiedBy>
  <cp:revision>86</cp:revision>
  <cp:lastPrinted>2016-05-25T09:18:27Z</cp:lastPrinted>
  <dcterms:created xsi:type="dcterms:W3CDTF">2016-05-20T14:08:03Z</dcterms:created>
  <dcterms:modified xsi:type="dcterms:W3CDTF">2018-04-10T09:46:06Z</dcterms:modified>
</cp:coreProperties>
</file>