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75" r:id="rId4"/>
    <p:sldId id="277" r:id="rId5"/>
    <p:sldId id="278" r:id="rId6"/>
    <p:sldId id="270" r:id="rId7"/>
    <p:sldId id="279" r:id="rId8"/>
    <p:sldId id="280" r:id="rId9"/>
    <p:sldId id="273" r:id="rId10"/>
    <p:sldId id="267" r:id="rId11"/>
  </p:sldIdLst>
  <p:sldSz cx="9144000" cy="6858000" type="screen4x3"/>
  <p:notesSz cx="6858000" cy="9144000"/>
  <p:custShowLst>
    <p:custShow name="Presentación personalizada 1" id="0">
      <p:sldLst>
        <p:sld r:id="rId2"/>
        <p:sld r:id="rId3"/>
        <p:sld r:id="rId11"/>
      </p:sldLst>
    </p:custShow>
  </p:custShow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A"/>
    <a:srgbClr val="F9B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2E344-ED6D-4342-8734-11D8B19EB6F5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24F57-B2C0-4DAA-B5E1-62D489F0D31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629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A734-217C-4065-93F7-8DD5C2F4A06E}" type="datetimeFigureOut">
              <a:rPr lang="es-CO" smtClean="0"/>
              <a:t>25/05/2016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861C-592D-4F69-AAA0-A88578584C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854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F861C-592D-4F69-AAA0-A88578584C01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825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7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68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30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6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747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5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1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84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9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B315-2840-4752-AED3-834653EF69D6}" type="datetimeFigureOut">
              <a:rPr lang="es-CO" smtClean="0"/>
              <a:pPr/>
              <a:t>25/05/2016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31C9-1D65-4C0A-8412-FEFE5068AB8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53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company/asisge-s-a-?trk=nmp_rec_act_company_photo" TargetMode="External"/><Relationship Id="rId7" Type="http://schemas.openxmlformats.org/officeDocument/2006/relationships/hyperlink" Target="https://twitter.com/AsisgeS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facebook.com/ASISGE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://www.asisg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n&#225;lisis%20del%20Software%20Sistema%20de%20gestion%20SS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6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179512" y="5714672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200" b="1" dirty="0" smtClean="0">
                <a:solidFill>
                  <a:schemeClr val="bg1"/>
                </a:solidFill>
              </a:rPr>
              <a:t>PLAN PIONEROS</a:t>
            </a:r>
            <a:endParaRPr lang="es-CO" sz="4200" b="1" dirty="0">
              <a:solidFill>
                <a:schemeClr val="bg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7442"/>
            <a:ext cx="5927666" cy="32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6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323528" y="5284365"/>
            <a:ext cx="4510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200" b="1" dirty="0" smtClean="0">
                <a:solidFill>
                  <a:schemeClr val="bg1"/>
                </a:solidFill>
              </a:rPr>
              <a:t>PBX: 448 61 02 WWW.ASISGE.COM</a:t>
            </a:r>
            <a:endParaRPr lang="es-CO" sz="4200" b="1" dirty="0">
              <a:solidFill>
                <a:schemeClr val="bg1"/>
              </a:solidFill>
            </a:endParaRPr>
          </a:p>
        </p:txBody>
      </p:sp>
      <p:pic>
        <p:nvPicPr>
          <p:cNvPr id="2" name="1 Imagen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40" y="3922584"/>
            <a:ext cx="802559" cy="802559"/>
          </a:xfrm>
          <a:prstGeom prst="rect">
            <a:avLst/>
          </a:prstGeom>
        </p:spPr>
      </p:pic>
      <p:pic>
        <p:nvPicPr>
          <p:cNvPr id="3" name="2 Imagen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10613"/>
            <a:ext cx="927486" cy="907061"/>
          </a:xfrm>
          <a:prstGeom prst="rect">
            <a:avLst/>
          </a:prstGeom>
        </p:spPr>
      </p:pic>
      <p:pic>
        <p:nvPicPr>
          <p:cNvPr id="4" name="3 Imagen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14" y="3889866"/>
            <a:ext cx="835278" cy="835278"/>
          </a:xfrm>
          <a:prstGeom prst="rect">
            <a:avLst/>
          </a:prstGeom>
        </p:spPr>
      </p:pic>
      <p:sp>
        <p:nvSpPr>
          <p:cNvPr id="5" name="4 Rectángulo">
            <a:hlinkClick r:id="rId9"/>
          </p:cNvPr>
          <p:cNvSpPr/>
          <p:nvPr/>
        </p:nvSpPr>
        <p:spPr>
          <a:xfrm>
            <a:off x="251520" y="5229200"/>
            <a:ext cx="460851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3978"/>
            <a:ext cx="6014107" cy="27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Hacemos lo Complejo… Simple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556792"/>
            <a:ext cx="8100392" cy="46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611560" y="2204864"/>
            <a:ext cx="8064895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Desarrollaremos un software para la gestión, montaje y administración del sistema de gestión de seguridad y salud en el trabajo. </a:t>
            </a:r>
          </a:p>
          <a:p>
            <a:pPr marL="0" indent="0" algn="just">
              <a:buFont typeface="Arial" pitchFamily="34" charset="0"/>
              <a:buNone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b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Seguridad y Salud en el Trabajo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73016"/>
            <a:ext cx="3528392" cy="2038602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42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611560" y="2060848"/>
            <a:ext cx="8064895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Sistematizar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gestión y el control del sistema de gestión SST, mediante un software que estandarice la metodología de trabajo y la empresa pueda consultar su información mediante un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software tendrá las herramientas para cumplir con la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legislación como: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s-C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¿Qué vamos a hacer?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4973106"/>
            <a:ext cx="806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Facilitando la revisión de la información y la trazabilidad. 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4077072"/>
            <a:ext cx="10081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Matriz</a:t>
            </a:r>
            <a:endParaRPr lang="es-CO" sz="1400" dirty="0"/>
          </a:p>
        </p:txBody>
      </p:sp>
      <p:sp>
        <p:nvSpPr>
          <p:cNvPr id="6" name="5 Rectángulo"/>
          <p:cNvSpPr/>
          <p:nvPr/>
        </p:nvSpPr>
        <p:spPr>
          <a:xfrm>
            <a:off x="1835696" y="4077072"/>
            <a:ext cx="10081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Legislación</a:t>
            </a:r>
            <a:endParaRPr lang="es-CO" sz="1400" dirty="0"/>
          </a:p>
        </p:txBody>
      </p:sp>
      <p:sp>
        <p:nvSpPr>
          <p:cNvPr id="7" name="6 Rectángulo"/>
          <p:cNvSpPr/>
          <p:nvPr/>
        </p:nvSpPr>
        <p:spPr>
          <a:xfrm>
            <a:off x="2915816" y="4077072"/>
            <a:ext cx="10081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Programas</a:t>
            </a:r>
            <a:endParaRPr lang="es-CO" sz="1400" dirty="0"/>
          </a:p>
        </p:txBody>
      </p:sp>
      <p:sp>
        <p:nvSpPr>
          <p:cNvPr id="8" name="7 Rectángulo"/>
          <p:cNvSpPr/>
          <p:nvPr/>
        </p:nvSpPr>
        <p:spPr>
          <a:xfrm>
            <a:off x="3995936" y="4077072"/>
            <a:ext cx="10081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Riesgos</a:t>
            </a:r>
            <a:endParaRPr lang="es-CO" sz="1400" dirty="0"/>
          </a:p>
        </p:txBody>
      </p:sp>
      <p:sp>
        <p:nvSpPr>
          <p:cNvPr id="9" name="8 Rectángulo"/>
          <p:cNvSpPr/>
          <p:nvPr/>
        </p:nvSpPr>
        <p:spPr>
          <a:xfrm>
            <a:off x="5076056" y="4077072"/>
            <a:ext cx="10081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Requisitos legales</a:t>
            </a:r>
            <a:endParaRPr lang="es-CO" sz="1400" dirty="0"/>
          </a:p>
        </p:txBody>
      </p:sp>
      <p:sp>
        <p:nvSpPr>
          <p:cNvPr id="10" name="9 Rectángulo"/>
          <p:cNvSpPr/>
          <p:nvPr/>
        </p:nvSpPr>
        <p:spPr>
          <a:xfrm>
            <a:off x="6156176" y="4077072"/>
            <a:ext cx="1152128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Inspecciones</a:t>
            </a:r>
            <a:endParaRPr lang="es-CO" sz="1400" dirty="0"/>
          </a:p>
        </p:txBody>
      </p:sp>
      <p:sp>
        <p:nvSpPr>
          <p:cNvPr id="11" name="10 Rectángulo"/>
          <p:cNvSpPr/>
          <p:nvPr/>
        </p:nvSpPr>
        <p:spPr>
          <a:xfrm>
            <a:off x="7380312" y="4077072"/>
            <a:ext cx="10081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Indicadores</a:t>
            </a:r>
            <a:endParaRPr lang="es-CO" sz="1400" dirty="0"/>
          </a:p>
        </p:txBody>
      </p:sp>
      <p:sp>
        <p:nvSpPr>
          <p:cNvPr id="12" name="11 Rectángulo">
            <a:hlinkClick r:id="rId2" action="ppaction://hlinkfile"/>
          </p:cNvPr>
          <p:cNvSpPr/>
          <p:nvPr/>
        </p:nvSpPr>
        <p:spPr>
          <a:xfrm>
            <a:off x="755577" y="5589240"/>
            <a:ext cx="446449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AMPLIAR INFORMACIÓN SOFTWARE</a:t>
            </a:r>
            <a:endParaRPr lang="es-CO" b="1" dirty="0"/>
          </a:p>
        </p:txBody>
      </p:sp>
      <p:sp>
        <p:nvSpPr>
          <p:cNvPr id="14" name="13 Rectángulo"/>
          <p:cNvSpPr/>
          <p:nvPr/>
        </p:nvSpPr>
        <p:spPr>
          <a:xfrm>
            <a:off x="755576" y="5589240"/>
            <a:ext cx="4464497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5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1556792"/>
            <a:ext cx="4032448" cy="2124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 en tiempo real para consulta y decisiones.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actualiza y se conecta la información de manera inmediata: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s-C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Ventajas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4932040" y="1484784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garantiza el control documental.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Trazabilidad es exacta para la toma de decisiones.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Medición de indicadores al instante.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adquiere una sola vez y se tiene la licencia de uso.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Disminución de costos en el tiempo.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se requiere operatividad para el ingreso de información.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s-C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42 Grupo"/>
          <p:cNvGrpSpPr/>
          <p:nvPr/>
        </p:nvGrpSpPr>
        <p:grpSpPr>
          <a:xfrm>
            <a:off x="323528" y="3861048"/>
            <a:ext cx="4176464" cy="1818783"/>
            <a:chOff x="323528" y="3933056"/>
            <a:chExt cx="4464496" cy="1944216"/>
          </a:xfrm>
        </p:grpSpPr>
        <p:sp>
          <p:nvSpPr>
            <p:cNvPr id="13" name="12 Rectángulo"/>
            <p:cNvSpPr/>
            <p:nvPr/>
          </p:nvSpPr>
          <p:spPr>
            <a:xfrm>
              <a:off x="323528" y="4581128"/>
              <a:ext cx="1080120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 smtClean="0"/>
                <a:t>Matriz</a:t>
              </a:r>
              <a:endParaRPr lang="es-CO" sz="1700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763688" y="3933056"/>
              <a:ext cx="1440160" cy="4320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 smtClean="0"/>
                <a:t>Programas</a:t>
              </a:r>
              <a:endParaRPr lang="es-CO" sz="1700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763688" y="4437112"/>
              <a:ext cx="1440160" cy="4320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 smtClean="0"/>
                <a:t>Inspecciones</a:t>
              </a:r>
              <a:endParaRPr lang="es-CO" sz="1700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1763688" y="4941168"/>
              <a:ext cx="1440160" cy="4320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 smtClean="0"/>
                <a:t>EPP</a:t>
              </a:r>
              <a:endParaRPr lang="es-CO" sz="1700" dirty="0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1763688" y="5445224"/>
              <a:ext cx="1440160" cy="4320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 smtClean="0"/>
                <a:t>Exámenes</a:t>
              </a:r>
              <a:endParaRPr lang="es-CO" sz="1700" dirty="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491880" y="4545124"/>
              <a:ext cx="1296144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 smtClean="0"/>
                <a:t>Indicadores</a:t>
              </a:r>
              <a:endParaRPr lang="es-CO" sz="1700" dirty="0"/>
            </a:p>
          </p:txBody>
        </p:sp>
        <p:cxnSp>
          <p:nvCxnSpPr>
            <p:cNvPr id="20" name="19 Conector recto de flecha"/>
            <p:cNvCxnSpPr>
              <a:stCxn id="13" idx="3"/>
              <a:endCxn id="14" idx="1"/>
            </p:cNvCxnSpPr>
            <p:nvPr/>
          </p:nvCxnSpPr>
          <p:spPr>
            <a:xfrm flipV="1">
              <a:off x="1403648" y="4149080"/>
              <a:ext cx="360040" cy="82809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>
              <a:stCxn id="13" idx="3"/>
              <a:endCxn id="17" idx="1"/>
            </p:cNvCxnSpPr>
            <p:nvPr/>
          </p:nvCxnSpPr>
          <p:spPr>
            <a:xfrm>
              <a:off x="1403648" y="4977172"/>
              <a:ext cx="360040" cy="68407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>
              <a:stCxn id="13" idx="3"/>
              <a:endCxn id="16" idx="1"/>
            </p:cNvCxnSpPr>
            <p:nvPr/>
          </p:nvCxnSpPr>
          <p:spPr>
            <a:xfrm>
              <a:off x="1403648" y="4977172"/>
              <a:ext cx="360040" cy="18002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>
              <a:stCxn id="13" idx="3"/>
              <a:endCxn id="15" idx="1"/>
            </p:cNvCxnSpPr>
            <p:nvPr/>
          </p:nvCxnSpPr>
          <p:spPr>
            <a:xfrm flipV="1">
              <a:off x="1403648" y="4653136"/>
              <a:ext cx="360040" cy="32403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14" idx="3"/>
              <a:endCxn id="18" idx="1"/>
            </p:cNvCxnSpPr>
            <p:nvPr/>
          </p:nvCxnSpPr>
          <p:spPr>
            <a:xfrm>
              <a:off x="3203848" y="4149080"/>
              <a:ext cx="288032" cy="7920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15" idx="3"/>
              <a:endCxn id="18" idx="1"/>
            </p:cNvCxnSpPr>
            <p:nvPr/>
          </p:nvCxnSpPr>
          <p:spPr>
            <a:xfrm>
              <a:off x="3203848" y="4653136"/>
              <a:ext cx="288032" cy="28803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>
              <a:stCxn id="16" idx="3"/>
              <a:endCxn id="18" idx="1"/>
            </p:cNvCxnSpPr>
            <p:nvPr/>
          </p:nvCxnSpPr>
          <p:spPr>
            <a:xfrm flipV="1">
              <a:off x="3203848" y="4941168"/>
              <a:ext cx="288032" cy="216024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>
              <a:stCxn id="17" idx="3"/>
              <a:endCxn id="18" idx="1"/>
            </p:cNvCxnSpPr>
            <p:nvPr/>
          </p:nvCxnSpPr>
          <p:spPr>
            <a:xfrm flipV="1">
              <a:off x="3203848" y="4941168"/>
              <a:ext cx="288032" cy="72008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8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5616624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dobe Heiti Std R" pitchFamily="34" charset="-128"/>
                <a:ea typeface="Adobe Heiti Std R" pitchFamily="34" charset="-128"/>
              </a:rPr>
              <a:t>G</a:t>
            </a:r>
            <a:r>
              <a:rPr lang="es-ES" sz="2800" dirty="0" smtClean="0">
                <a:latin typeface="Adobe Heiti Std R" pitchFamily="34" charset="-128"/>
                <a:ea typeface="Adobe Heiti Std R" pitchFamily="34" charset="-128"/>
              </a:rPr>
              <a:t>racias </a:t>
            </a:r>
            <a:r>
              <a:rPr lang="es-ES" sz="2800" dirty="0">
                <a:latin typeface="Adobe Heiti Std R" pitchFamily="34" charset="-128"/>
                <a:ea typeface="Adobe Heiti Std R" pitchFamily="34" charset="-128"/>
              </a:rPr>
              <a:t>por ser p</a:t>
            </a:r>
            <a:r>
              <a:rPr lang="es-ES" sz="2800" dirty="0" smtClean="0">
                <a:latin typeface="Adobe Heiti Std R" pitchFamily="34" charset="-128"/>
                <a:ea typeface="Adobe Heiti Std R" pitchFamily="34" charset="-128"/>
              </a:rPr>
              <a:t>arte de </a:t>
            </a:r>
            <a:r>
              <a:rPr lang="es-ES" sz="2800" dirty="0">
                <a:latin typeface="Adobe Heiti Std R" pitchFamily="34" charset="-128"/>
                <a:ea typeface="Adobe Heiti Std R" pitchFamily="34" charset="-128"/>
              </a:rPr>
              <a:t>nuestra Familia Empresarial </a:t>
            </a:r>
            <a:r>
              <a:rPr lang="es-ES" sz="2800" dirty="0" smtClean="0">
                <a:latin typeface="Adobe Heiti Std R" pitchFamily="34" charset="-128"/>
                <a:ea typeface="Adobe Heiti Std R" pitchFamily="34" charset="-128"/>
              </a:rPr>
              <a:t>Asisge</a:t>
            </a:r>
            <a:endParaRPr lang="es-CO" sz="28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6660232" y="3068960"/>
            <a:ext cx="1728192" cy="1363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dobe Heiti Std R" pitchFamily="34" charset="-128"/>
                <a:ea typeface="Adobe Heiti Std R" pitchFamily="34" charset="-128"/>
              </a:rPr>
              <a:t>Desarrollo del servicio</a:t>
            </a:r>
            <a:endParaRPr lang="es-CO" sz="1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5652120" y="4005064"/>
            <a:ext cx="1728192" cy="1363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latin typeface="Adobe Heiti Std R" pitchFamily="34" charset="-128"/>
                <a:ea typeface="Adobe Heiti Std R" pitchFamily="34" charset="-128"/>
              </a:rPr>
              <a:t>Grandes Descuentos</a:t>
            </a:r>
            <a:endParaRPr lang="es-CO" sz="15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4932040" y="5013176"/>
            <a:ext cx="1693202" cy="1363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dobe Heiti Std R" pitchFamily="34" charset="-128"/>
                <a:ea typeface="Adobe Heiti Std R" pitchFamily="34" charset="-128"/>
              </a:rPr>
              <a:t>Muchos</a:t>
            </a:r>
          </a:p>
          <a:p>
            <a:pPr algn="ctr"/>
            <a:r>
              <a:rPr lang="es-ES" sz="1600" dirty="0" smtClean="0">
                <a:latin typeface="Adobe Heiti Std R" pitchFamily="34" charset="-128"/>
                <a:ea typeface="Adobe Heiti Std R" pitchFamily="34" charset="-128"/>
              </a:rPr>
              <a:t>Beneficios</a:t>
            </a:r>
            <a:endParaRPr lang="es-CO" sz="16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7" name="16 Conector recto de flecha"/>
          <p:cNvCxnSpPr>
            <a:endCxn id="8" idx="2"/>
          </p:cNvCxnSpPr>
          <p:nvPr/>
        </p:nvCxnSpPr>
        <p:spPr>
          <a:xfrm>
            <a:off x="3635896" y="4686991"/>
            <a:ext cx="1296144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7" idx="2"/>
          </p:cNvCxnSpPr>
          <p:nvPr/>
        </p:nvCxnSpPr>
        <p:spPr>
          <a:xfrm>
            <a:off x="3635896" y="4686991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endCxn id="6" idx="2"/>
          </p:cNvCxnSpPr>
          <p:nvPr/>
        </p:nvCxnSpPr>
        <p:spPr>
          <a:xfrm flipV="1">
            <a:off x="3419872" y="3750887"/>
            <a:ext cx="3240360" cy="9551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31 Rectángulo redondeado"/>
          <p:cNvSpPr/>
          <p:nvPr/>
        </p:nvSpPr>
        <p:spPr>
          <a:xfrm>
            <a:off x="5436096" y="1484783"/>
            <a:ext cx="3456384" cy="14440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Hoy tenemos una propuesta que hacerte:</a:t>
            </a:r>
            <a:endParaRPr lang="es-CO" sz="2400" dirty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95536" y="3645025"/>
            <a:ext cx="3240360" cy="19442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PLAN PIONEROS</a:t>
            </a:r>
          </a:p>
          <a:p>
            <a:pPr algn="ctr"/>
            <a:endParaRPr lang="es-ES" b="1" dirty="0" smtClean="0"/>
          </a:p>
          <a:p>
            <a:pPr algn="ctr"/>
            <a:r>
              <a:rPr lang="es-ES" dirty="0" smtClean="0"/>
              <a:t>Patrocina el desarrollo del Software de SG-SST </a:t>
            </a:r>
          </a:p>
          <a:p>
            <a:pPr algn="ctr"/>
            <a:r>
              <a:rPr lang="es-ES" dirty="0" smtClean="0"/>
              <a:t>y disfruta de: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61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611560" y="1916832"/>
            <a:ext cx="8064895" cy="230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Vamos a hacer un desarrollo a la medida para dar cumplimiento al decreto 1443 y todos sus componentes, que se auto-administre y gestione: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E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</a:rPr>
              <a:t>OPORTUNIDAD:</a:t>
            </a:r>
          </a:p>
          <a:p>
            <a:pPr marL="0" indent="0" algn="just">
              <a:buFont typeface="Arial" pitchFamily="34" charset="0"/>
              <a:buNone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Mediante la modalidad de PIONEROS, buscaremos empresas para apoyar el desarrollo de la aplicación.</a:t>
            </a:r>
            <a:endParaRPr lang="es-C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¿Cómo lo vamos a hacer?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55576" y="5589240"/>
            <a:ext cx="4464497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37112"/>
            <a:ext cx="1695263" cy="1894405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653136"/>
            <a:ext cx="2582016" cy="1397979"/>
          </a:xfrm>
          <a:prstGeom prst="rect">
            <a:avLst/>
          </a:prstGeom>
        </p:spPr>
      </p:pic>
      <p:sp>
        <p:nvSpPr>
          <p:cNvPr id="16" name="15 Flecha derecha"/>
          <p:cNvSpPr/>
          <p:nvPr/>
        </p:nvSpPr>
        <p:spPr>
          <a:xfrm>
            <a:off x="3242927" y="5336660"/>
            <a:ext cx="681001" cy="3965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9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Inversión del Proyecto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55576" y="5589240"/>
            <a:ext cx="4464497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37245"/>
              </p:ext>
            </p:extLst>
          </p:nvPr>
        </p:nvGraphicFramePr>
        <p:xfrm>
          <a:off x="755576" y="1844824"/>
          <a:ext cx="7848872" cy="36003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67670"/>
                <a:gridCol w="2140601"/>
                <a:gridCol w="2140601"/>
              </a:tblGrid>
              <a:tr h="7671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Tarifa</a:t>
                      </a:r>
                      <a:r>
                        <a:rPr lang="es-ES" baseline="0" dirty="0" smtClean="0"/>
                        <a:t> Normal</a:t>
                      </a:r>
                      <a:endParaRPr lang="es-CO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Tarifa PIONEROS</a:t>
                      </a:r>
                      <a:endParaRPr lang="es-CO" dirty="0"/>
                    </a:p>
                  </a:txBody>
                  <a:tcPr anchor="ctr"/>
                </a:tc>
              </a:tr>
              <a:tr h="767161">
                <a:tc>
                  <a:txBody>
                    <a:bodyPr/>
                    <a:lstStyle/>
                    <a:p>
                      <a:r>
                        <a:rPr lang="es-ES" dirty="0" smtClean="0"/>
                        <a:t>Licencia de Uso 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$11’000.000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$8’000.000</a:t>
                      </a:r>
                      <a:endParaRPr lang="es-CO" dirty="0"/>
                    </a:p>
                  </a:txBody>
                  <a:tcPr anchor="ctr"/>
                </a:tc>
              </a:tr>
              <a:tr h="1298916">
                <a:tc>
                  <a:txBody>
                    <a:bodyPr/>
                    <a:lstStyle/>
                    <a:p>
                      <a:r>
                        <a:rPr lang="es-ES" dirty="0" smtClean="0"/>
                        <a:t>Póliza</a:t>
                      </a:r>
                      <a:r>
                        <a:rPr lang="es-ES" baseline="0" dirty="0" smtClean="0"/>
                        <a:t> de mantenimiento 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$1’500.000 cada año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$0 – Primeros tres años</a:t>
                      </a:r>
                    </a:p>
                    <a:p>
                      <a:pPr algn="ctr"/>
                      <a:r>
                        <a:rPr lang="es-ES" dirty="0" smtClean="0"/>
                        <a:t>$</a:t>
                      </a:r>
                      <a:r>
                        <a:rPr lang="es-ES" smtClean="0"/>
                        <a:t>750.000 cada año </a:t>
                      </a:r>
                      <a:r>
                        <a:rPr lang="es-ES" dirty="0" smtClean="0"/>
                        <a:t>en</a:t>
                      </a:r>
                      <a:r>
                        <a:rPr lang="es-ES" baseline="0" dirty="0" smtClean="0"/>
                        <a:t> adelante</a:t>
                      </a:r>
                      <a:endParaRPr lang="es-CO" dirty="0"/>
                    </a:p>
                  </a:txBody>
                  <a:tcPr anchor="ctr"/>
                </a:tc>
              </a:tr>
              <a:tr h="767161">
                <a:tc>
                  <a:txBody>
                    <a:bodyPr/>
                    <a:lstStyle/>
                    <a:p>
                      <a:r>
                        <a:rPr lang="es-ES" dirty="0" smtClean="0"/>
                        <a:t>Sostenimiento (Profesional en Seguridad y Salud en</a:t>
                      </a:r>
                      <a:r>
                        <a:rPr lang="es-ES" baseline="0" dirty="0" smtClean="0"/>
                        <a:t> el trabajo</a:t>
                      </a:r>
                      <a:r>
                        <a:rPr lang="es-ES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$400.000</a:t>
                      </a:r>
                    </a:p>
                    <a:p>
                      <a:pPr algn="ctr"/>
                      <a:r>
                        <a:rPr lang="es-ES" dirty="0" smtClean="0"/>
                        <a:t>Mensuales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$200.000</a:t>
                      </a:r>
                    </a:p>
                    <a:p>
                      <a:pPr algn="ctr"/>
                      <a:r>
                        <a:rPr lang="es-ES" dirty="0" smtClean="0"/>
                        <a:t>Mensuales</a:t>
                      </a:r>
                      <a:endParaRPr lang="es-CO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764704"/>
            <a:ext cx="7848872" cy="250973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ES" sz="4300" b="1" dirty="0">
                <a:solidFill>
                  <a:schemeClr val="accent6">
                    <a:lumMod val="75000"/>
                  </a:schemeClr>
                </a:solidFill>
              </a:rPr>
              <a:t>“Yo hago lo que tú no puedes, y tú haces lo que yo no puedo. Juntos podemos hacer grandes cosas</a:t>
            </a:r>
            <a:r>
              <a:rPr lang="es-ES" sz="4300" b="1" dirty="0" smtClean="0">
                <a:solidFill>
                  <a:schemeClr val="accent6">
                    <a:lumMod val="75000"/>
                  </a:schemeClr>
                </a:solidFill>
              </a:rPr>
              <a:t>”.</a:t>
            </a:r>
            <a:endParaRPr lang="es-ES" sz="4300" b="1" dirty="0" smtClean="0"/>
          </a:p>
          <a:p>
            <a:pPr marL="0" indent="0" algn="r">
              <a:buNone/>
            </a:pPr>
            <a:endParaRPr lang="es-E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Madre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Teresa de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Calcuta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4079974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ena Condensed" pitchFamily="2" charset="0"/>
              </a:rPr>
              <a:t>ESPERAMOS </a:t>
            </a:r>
            <a:r>
              <a:rPr lang="es-E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ena Condensed" pitchFamily="2" charset="0"/>
              </a:rPr>
              <a:t>SEAS 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ena Condensed" pitchFamily="2" charset="0"/>
              </a:rPr>
              <a:t>PARTE DE </a:t>
            </a:r>
            <a:r>
              <a:rPr lang="es-E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ena Condensed" pitchFamily="2" charset="0"/>
              </a:rPr>
              <a:t>NUESTROS </a:t>
            </a:r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  <a:latin typeface="Arena Condensed" pitchFamily="2" charset="0"/>
              </a:rPr>
              <a:t>PROYECTOS EMPRESARIALES</a:t>
            </a:r>
            <a:endParaRPr lang="es-CO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ena Condensed">
      <a:majorFont>
        <a:latin typeface="Arena Condensed"/>
        <a:ea typeface=""/>
        <a:cs typeface=""/>
      </a:majorFont>
      <a:minorFont>
        <a:latin typeface="Arena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359</Words>
  <Application>Microsoft Office PowerPoint</Application>
  <PresentationFormat>Presentación en pantalla (4:3)</PresentationFormat>
  <Paragraphs>70</Paragraphs>
  <Slides>10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  <vt:variant>
        <vt:lpstr>Presentaciones personalizadas</vt:lpstr>
      </vt:variant>
      <vt:variant>
        <vt:i4>1</vt:i4>
      </vt:variant>
    </vt:vector>
  </HeadingPairs>
  <TitlesOfParts>
    <vt:vector size="16" baseType="lpstr">
      <vt:lpstr>Adobe Heiti Std R</vt:lpstr>
      <vt:lpstr>Arena Condensed</vt:lpstr>
      <vt:lpstr>Arial</vt:lpstr>
      <vt:lpstr>Calibri</vt:lpstr>
      <vt:lpstr>Tema de Office</vt:lpstr>
      <vt:lpstr>Presentación de PowerPoint</vt:lpstr>
      <vt:lpstr>Hacemos lo Complejo… Simple</vt:lpstr>
      <vt:lpstr>Software Seguridad y Salud en el Trabajo</vt:lpstr>
      <vt:lpstr>¿Qué vamos a hacer?</vt:lpstr>
      <vt:lpstr>Ventajas</vt:lpstr>
      <vt:lpstr>Presentación de PowerPoint</vt:lpstr>
      <vt:lpstr>¿Cómo lo vamos a hacer?</vt:lpstr>
      <vt:lpstr>Inversión del Proyecto</vt:lpstr>
      <vt:lpstr>Presentación de PowerPoint</vt:lpstr>
      <vt:lpstr>Presentación de PowerPoint</vt:lpstr>
      <vt:lpstr>Presentación personalizada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Laverde</cp:lastModifiedBy>
  <cp:revision>122</cp:revision>
  <dcterms:created xsi:type="dcterms:W3CDTF">2014-11-28T17:09:30Z</dcterms:created>
  <dcterms:modified xsi:type="dcterms:W3CDTF">2016-05-25T15:56:55Z</dcterms:modified>
</cp:coreProperties>
</file>