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374" r:id="rId2"/>
    <p:sldId id="294" r:id="rId3"/>
    <p:sldId id="362" r:id="rId4"/>
    <p:sldId id="364" r:id="rId5"/>
    <p:sldId id="414" r:id="rId6"/>
    <p:sldId id="460" r:id="rId7"/>
    <p:sldId id="416" r:id="rId8"/>
    <p:sldId id="415" r:id="rId9"/>
    <p:sldId id="451" r:id="rId10"/>
    <p:sldId id="452" r:id="rId11"/>
    <p:sldId id="453" r:id="rId12"/>
    <p:sldId id="454" r:id="rId13"/>
    <p:sldId id="455" r:id="rId14"/>
    <p:sldId id="456" r:id="rId15"/>
    <p:sldId id="457" r:id="rId16"/>
    <p:sldId id="458" r:id="rId17"/>
    <p:sldId id="459" r:id="rId18"/>
    <p:sldId id="266" r:id="rId19"/>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varScale="1">
        <p:scale>
          <a:sx n="108" d="100"/>
          <a:sy n="108" d="100"/>
        </p:scale>
        <p:origin x="1734" y="108"/>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195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dirty="0"/>
              <a:t>II Programa de </a:t>
            </a:r>
            <a:r>
              <a:rPr lang="es-ES" dirty="0" err="1"/>
              <a:t>Especializaciòn</a:t>
            </a:r>
            <a:r>
              <a:rPr lang="es-ES" dirty="0"/>
              <a:t> en INTRODUCCIÓN AL DATA SCIENCE </a:t>
            </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497205-75F7-44AC-B7A8-3F8C9904F85B}" type="datetimeFigureOut">
              <a:rPr lang="es-ES" smtClean="0"/>
              <a:t>23/05/2020</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ES"/>
              <a:t>Módulo MODELER</a:t>
            </a: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6E48AD-ADC5-48A7-89F2-BEB6366C07E3}" type="slidenum">
              <a:rPr lang="es-ES" smtClean="0"/>
              <a:t>‹Nº›</a:t>
            </a:fld>
            <a:endParaRPr lang="es-ES"/>
          </a:p>
        </p:txBody>
      </p:sp>
    </p:spTree>
    <p:extLst>
      <p:ext uri="{BB962C8B-B14F-4D97-AF65-F5344CB8AC3E}">
        <p14:creationId xmlns:p14="http://schemas.microsoft.com/office/powerpoint/2010/main" val="290295209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dirty="0"/>
              <a:t>II Programa de </a:t>
            </a:r>
            <a:r>
              <a:rPr lang="es-ES" dirty="0" err="1"/>
              <a:t>Especializaciòn</a:t>
            </a:r>
            <a:r>
              <a:rPr lang="es-ES" dirty="0"/>
              <a:t> en INTRODUCCIÓN AL DATA SCIENCE </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5965B-A144-4FBE-82FF-24A621EFB7F8}" type="datetimeFigureOut">
              <a:rPr lang="es-ES" smtClean="0"/>
              <a:t>23/05/2020</a:t>
            </a:fld>
            <a:endParaRPr lang="es-ES"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s-ES" dirty="0"/>
              <a:t>Módulo MODELER</a:t>
            </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04DBA-57E0-4B75-BDF0-CA3EBBA00F3D}" type="slidenum">
              <a:rPr lang="es-ES" smtClean="0"/>
              <a:t>‹Nº›</a:t>
            </a:fld>
            <a:endParaRPr lang="es-ES" dirty="0"/>
          </a:p>
        </p:txBody>
      </p:sp>
    </p:spTree>
    <p:extLst>
      <p:ext uri="{BB962C8B-B14F-4D97-AF65-F5344CB8AC3E}">
        <p14:creationId xmlns:p14="http://schemas.microsoft.com/office/powerpoint/2010/main" val="36211077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idx="10"/>
          </p:nvPr>
        </p:nvSpPr>
        <p:spPr/>
        <p:txBody>
          <a:bodyPr/>
          <a:lstStyle/>
          <a:p>
            <a:r>
              <a:rPr lang="es-ES" dirty="0"/>
              <a:t>II Programa de </a:t>
            </a:r>
            <a:r>
              <a:rPr lang="es-ES" dirty="0" err="1"/>
              <a:t>Especializaciòn</a:t>
            </a:r>
            <a:r>
              <a:rPr lang="es-ES"/>
              <a:t> en INTRODUCCIÓN AL DATA SCIENCE </a:t>
            </a:r>
          </a:p>
        </p:txBody>
      </p:sp>
      <p:sp>
        <p:nvSpPr>
          <p:cNvPr id="5" name="Marcador de número de diapositiva 4"/>
          <p:cNvSpPr>
            <a:spLocks noGrp="1"/>
          </p:cNvSpPr>
          <p:nvPr>
            <p:ph type="sldNum" sz="quarter" idx="11"/>
          </p:nvPr>
        </p:nvSpPr>
        <p:spPr/>
        <p:txBody>
          <a:bodyPr/>
          <a:lstStyle/>
          <a:p>
            <a:fld id="{04304DBA-57E0-4B75-BDF0-CA3EBBA00F3D}" type="slidenum">
              <a:rPr lang="es-ES" smtClean="0"/>
              <a:t>2</a:t>
            </a:fld>
            <a:endParaRPr lang="es-ES"/>
          </a:p>
        </p:txBody>
      </p:sp>
      <p:sp>
        <p:nvSpPr>
          <p:cNvPr id="6" name="Marcador de pie de página 5"/>
          <p:cNvSpPr>
            <a:spLocks noGrp="1"/>
          </p:cNvSpPr>
          <p:nvPr>
            <p:ph type="ftr" sz="quarter" idx="12"/>
          </p:nvPr>
        </p:nvSpPr>
        <p:spPr/>
        <p:txBody>
          <a:bodyPr/>
          <a:lstStyle/>
          <a:p>
            <a:r>
              <a:rPr lang="es-ES"/>
              <a:t>Módulo MODELER</a:t>
            </a:r>
          </a:p>
        </p:txBody>
      </p:sp>
    </p:spTree>
    <p:extLst>
      <p:ext uri="{BB962C8B-B14F-4D97-AF65-F5344CB8AC3E}">
        <p14:creationId xmlns:p14="http://schemas.microsoft.com/office/powerpoint/2010/main" val="2160276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12</a:t>
            </a:fld>
            <a:endParaRPr lang="es-PE"/>
          </a:p>
        </p:txBody>
      </p:sp>
    </p:spTree>
    <p:extLst>
      <p:ext uri="{BB962C8B-B14F-4D97-AF65-F5344CB8AC3E}">
        <p14:creationId xmlns:p14="http://schemas.microsoft.com/office/powerpoint/2010/main" val="3635055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13</a:t>
            </a:fld>
            <a:endParaRPr lang="es-PE"/>
          </a:p>
        </p:txBody>
      </p:sp>
    </p:spTree>
    <p:extLst>
      <p:ext uri="{BB962C8B-B14F-4D97-AF65-F5344CB8AC3E}">
        <p14:creationId xmlns:p14="http://schemas.microsoft.com/office/powerpoint/2010/main" val="3289345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14</a:t>
            </a:fld>
            <a:endParaRPr lang="es-PE"/>
          </a:p>
        </p:txBody>
      </p:sp>
    </p:spTree>
    <p:extLst>
      <p:ext uri="{BB962C8B-B14F-4D97-AF65-F5344CB8AC3E}">
        <p14:creationId xmlns:p14="http://schemas.microsoft.com/office/powerpoint/2010/main" val="3410845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15</a:t>
            </a:fld>
            <a:endParaRPr lang="es-PE"/>
          </a:p>
        </p:txBody>
      </p:sp>
    </p:spTree>
    <p:extLst>
      <p:ext uri="{BB962C8B-B14F-4D97-AF65-F5344CB8AC3E}">
        <p14:creationId xmlns:p14="http://schemas.microsoft.com/office/powerpoint/2010/main" val="1062881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16</a:t>
            </a:fld>
            <a:endParaRPr lang="es-PE"/>
          </a:p>
        </p:txBody>
      </p:sp>
    </p:spTree>
    <p:extLst>
      <p:ext uri="{BB962C8B-B14F-4D97-AF65-F5344CB8AC3E}">
        <p14:creationId xmlns:p14="http://schemas.microsoft.com/office/powerpoint/2010/main" val="1564262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17</a:t>
            </a:fld>
            <a:endParaRPr lang="es-PE"/>
          </a:p>
        </p:txBody>
      </p:sp>
    </p:spTree>
    <p:extLst>
      <p:ext uri="{BB962C8B-B14F-4D97-AF65-F5344CB8AC3E}">
        <p14:creationId xmlns:p14="http://schemas.microsoft.com/office/powerpoint/2010/main" val="242365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4</a:t>
            </a:fld>
            <a:endParaRPr lang="es-PE"/>
          </a:p>
        </p:txBody>
      </p:sp>
    </p:spTree>
    <p:extLst>
      <p:ext uri="{BB962C8B-B14F-4D97-AF65-F5344CB8AC3E}">
        <p14:creationId xmlns:p14="http://schemas.microsoft.com/office/powerpoint/2010/main" val="3653234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5</a:t>
            </a:fld>
            <a:endParaRPr lang="es-PE"/>
          </a:p>
        </p:txBody>
      </p:sp>
    </p:spTree>
    <p:extLst>
      <p:ext uri="{BB962C8B-B14F-4D97-AF65-F5344CB8AC3E}">
        <p14:creationId xmlns:p14="http://schemas.microsoft.com/office/powerpoint/2010/main" val="2005207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6</a:t>
            </a:fld>
            <a:endParaRPr lang="es-PE"/>
          </a:p>
        </p:txBody>
      </p:sp>
    </p:spTree>
    <p:extLst>
      <p:ext uri="{BB962C8B-B14F-4D97-AF65-F5344CB8AC3E}">
        <p14:creationId xmlns:p14="http://schemas.microsoft.com/office/powerpoint/2010/main" val="117290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7</a:t>
            </a:fld>
            <a:endParaRPr lang="es-PE"/>
          </a:p>
        </p:txBody>
      </p:sp>
    </p:spTree>
    <p:extLst>
      <p:ext uri="{BB962C8B-B14F-4D97-AF65-F5344CB8AC3E}">
        <p14:creationId xmlns:p14="http://schemas.microsoft.com/office/powerpoint/2010/main" val="46472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8</a:t>
            </a:fld>
            <a:endParaRPr lang="es-PE"/>
          </a:p>
        </p:txBody>
      </p:sp>
    </p:spTree>
    <p:extLst>
      <p:ext uri="{BB962C8B-B14F-4D97-AF65-F5344CB8AC3E}">
        <p14:creationId xmlns:p14="http://schemas.microsoft.com/office/powerpoint/2010/main" val="1382393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9</a:t>
            </a:fld>
            <a:endParaRPr lang="es-PE"/>
          </a:p>
        </p:txBody>
      </p:sp>
    </p:spTree>
    <p:extLst>
      <p:ext uri="{BB962C8B-B14F-4D97-AF65-F5344CB8AC3E}">
        <p14:creationId xmlns:p14="http://schemas.microsoft.com/office/powerpoint/2010/main" val="319833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10</a:t>
            </a:fld>
            <a:endParaRPr lang="es-PE"/>
          </a:p>
        </p:txBody>
      </p:sp>
    </p:spTree>
    <p:extLst>
      <p:ext uri="{BB962C8B-B14F-4D97-AF65-F5344CB8AC3E}">
        <p14:creationId xmlns:p14="http://schemas.microsoft.com/office/powerpoint/2010/main" val="2399982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11</a:t>
            </a:fld>
            <a:endParaRPr lang="es-PE"/>
          </a:p>
        </p:txBody>
      </p:sp>
    </p:spTree>
    <p:extLst>
      <p:ext uri="{BB962C8B-B14F-4D97-AF65-F5344CB8AC3E}">
        <p14:creationId xmlns:p14="http://schemas.microsoft.com/office/powerpoint/2010/main" val="1295782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8B41883-3C58-4785-ADD3-1DE1AF5CA932}" type="datetimeFigureOut">
              <a:rPr lang="es-PE" smtClean="0"/>
              <a:t>23/05/2020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5048E4A3-23BD-471B-BA38-250C92C1D65E}" type="slidenum">
              <a:rPr lang="es-PE" smtClean="0"/>
              <a:t>‹Nº›</a:t>
            </a:fld>
            <a:endParaRPr lang="es-PE"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8B41883-3C58-4785-ADD3-1DE1AF5CA932}" type="datetimeFigureOut">
              <a:rPr lang="es-PE" smtClean="0"/>
              <a:t>23/05/2020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B41883-3C58-4785-ADD3-1DE1AF5CA932}" type="datetimeFigureOut">
              <a:rPr lang="es-PE" smtClean="0"/>
              <a:t>23/05/2020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8B41883-3C58-4785-ADD3-1DE1AF5CA932}" type="datetimeFigureOut">
              <a:rPr lang="es-PE" smtClean="0"/>
              <a:t>23/05/2020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8B41883-3C58-4785-ADD3-1DE1AF5CA932}" type="datetimeFigureOut">
              <a:rPr lang="es-PE" smtClean="0"/>
              <a:t>23/05/2020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5048E4A3-23BD-471B-BA38-250C92C1D65E}" type="slidenum">
              <a:rPr lang="es-PE" smtClean="0"/>
              <a:t>‹Nº›</a:t>
            </a:fld>
            <a:endParaRPr lang="es-PE"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8B41883-3C58-4785-ADD3-1DE1AF5CA932}" type="datetimeFigureOut">
              <a:rPr lang="es-PE" smtClean="0"/>
              <a:t>23/05/2020</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8B41883-3C58-4785-ADD3-1DE1AF5CA932}" type="datetimeFigureOut">
              <a:rPr lang="es-PE" smtClean="0"/>
              <a:t>23/05/2020</a:t>
            </a:fld>
            <a:endParaRPr lang="es-PE" dirty="0"/>
          </a:p>
        </p:txBody>
      </p:sp>
      <p:sp>
        <p:nvSpPr>
          <p:cNvPr id="8" name="Footer Placeholder 7"/>
          <p:cNvSpPr>
            <a:spLocks noGrp="1"/>
          </p:cNvSpPr>
          <p:nvPr>
            <p:ph type="ftr" sz="quarter" idx="11"/>
          </p:nvPr>
        </p:nvSpPr>
        <p:spPr/>
        <p:txBody>
          <a:bodyPr/>
          <a:lstStyle/>
          <a:p>
            <a:endParaRPr lang="es-PE" dirty="0"/>
          </a:p>
        </p:txBody>
      </p:sp>
      <p:sp>
        <p:nvSpPr>
          <p:cNvPr id="9" name="Slide Number Placeholder 8"/>
          <p:cNvSpPr>
            <a:spLocks noGrp="1"/>
          </p:cNvSpPr>
          <p:nvPr>
            <p:ph type="sldNum" sz="quarter" idx="12"/>
          </p:nvPr>
        </p:nvSpPr>
        <p:spPr/>
        <p:txBody>
          <a:bodyPr/>
          <a:lstStyle/>
          <a:p>
            <a:fld id="{5048E4A3-23BD-471B-BA38-250C92C1D65E}" type="slidenum">
              <a:rPr lang="es-PE" smtClean="0"/>
              <a:t>‹Nº›</a:t>
            </a:fld>
            <a:endParaRPr lang="es-PE"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8B41883-3C58-4785-ADD3-1DE1AF5CA932}" type="datetimeFigureOut">
              <a:rPr lang="es-PE" smtClean="0"/>
              <a:t>23/05/2020</a:t>
            </a:fld>
            <a:endParaRPr lang="es-PE" dirty="0"/>
          </a:p>
        </p:txBody>
      </p:sp>
      <p:sp>
        <p:nvSpPr>
          <p:cNvPr id="4" name="Footer Placeholder 3"/>
          <p:cNvSpPr>
            <a:spLocks noGrp="1"/>
          </p:cNvSpPr>
          <p:nvPr>
            <p:ph type="ftr" sz="quarter" idx="11"/>
          </p:nvPr>
        </p:nvSpPr>
        <p:spPr/>
        <p:txBody>
          <a:bodyPr/>
          <a:lstStyle/>
          <a:p>
            <a:endParaRPr lang="es-PE" dirty="0"/>
          </a:p>
        </p:txBody>
      </p:sp>
      <p:sp>
        <p:nvSpPr>
          <p:cNvPr id="5" name="Slide Number Placeholder 4"/>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41883-3C58-4785-ADD3-1DE1AF5CA932}" type="datetimeFigureOut">
              <a:rPr lang="es-PE" smtClean="0"/>
              <a:t>23/05/2020</a:t>
            </a:fld>
            <a:endParaRPr lang="es-PE" dirty="0"/>
          </a:p>
        </p:txBody>
      </p:sp>
      <p:sp>
        <p:nvSpPr>
          <p:cNvPr id="3" name="Footer Placeholder 2"/>
          <p:cNvSpPr>
            <a:spLocks noGrp="1"/>
          </p:cNvSpPr>
          <p:nvPr>
            <p:ph type="ftr" sz="quarter" idx="11"/>
          </p:nvPr>
        </p:nvSpPr>
        <p:spPr/>
        <p:txBody>
          <a:bodyPr/>
          <a:lstStyle/>
          <a:p>
            <a:endParaRPr lang="es-PE" dirty="0"/>
          </a:p>
        </p:txBody>
      </p:sp>
      <p:sp>
        <p:nvSpPr>
          <p:cNvPr id="4" name="Slide Number Placeholder 3"/>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8B41883-3C58-4785-ADD3-1DE1AF5CA932}" type="datetimeFigureOut">
              <a:rPr lang="es-PE" smtClean="0"/>
              <a:t>23/05/2020</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5048E4A3-23BD-471B-BA38-250C92C1D65E}" type="slidenum">
              <a:rPr lang="es-PE" smtClean="0"/>
              <a:t>‹Nº›</a:t>
            </a:fld>
            <a:endParaRPr lang="es-PE"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8B41883-3C58-4785-ADD3-1DE1AF5CA932}" type="datetimeFigureOut">
              <a:rPr lang="es-PE" smtClean="0"/>
              <a:t>23/05/2020</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lum/>
          </a:blip>
          <a:srcRect/>
          <a:stretch>
            <a:fillRect l="16000" t="8000" r="16000" b="8000"/>
          </a:stretch>
        </a:blipFill>
        <a:effectLst/>
      </p:bgPr>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B41883-3C58-4785-ADD3-1DE1AF5CA932}" type="datetimeFigureOut">
              <a:rPr lang="es-PE" smtClean="0"/>
              <a:t>23/05/2020</a:t>
            </a:fld>
            <a:endParaRPr lang="es-PE"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s-PE"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048E4A3-23BD-471B-BA38-250C92C1D65E}" type="slidenum">
              <a:rPr lang="es-PE" smtClean="0"/>
              <a:t>‹Nº›</a:t>
            </a:fld>
            <a:endParaRPr lang="es-PE"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google.com.pe/url?sa=i&amp;rct=j&amp;q=&amp;esrc=s&amp;source=images&amp;cd=&amp;cad=rja&amp;uact=8&amp;ved=0ahUKEwjkuZ6U7srLAhXGD5AKHZveAWkQjRwIBw&amp;url=http://conebiol2014.wix.com/inicio&amp;psig=AFQjCNE_jwU81EcUXEYc7tgfdcSRHIBBTA&amp;ust=1458411626651"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Imagen 16" descr="http://static.wixstatic.com/media/acc57a_4aaccc0514b84bfeb3989901d31607af.png_srz_958_380_85_22_0.50_1.20_0.00_png_srz">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6936"/>
            <a:ext cx="9144000" cy="523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0 Imag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66" y="466139"/>
            <a:ext cx="1146535" cy="10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Imagen 7"/>
          <p:cNvPicPr>
            <a:picLocks noChangeAspect="1" noChangeArrowheads="1"/>
          </p:cNvPicPr>
          <p:nvPr/>
        </p:nvPicPr>
        <p:blipFill>
          <a:blip r:embed="rId5">
            <a:extLst>
              <a:ext uri="{28A0092B-C50C-407E-A947-70E740481C1C}">
                <a14:useLocalDpi xmlns:a14="http://schemas.microsoft.com/office/drawing/2010/main" val="0"/>
              </a:ext>
            </a:extLst>
          </a:blip>
          <a:srcRect l="34761" t="17772" r="42923" b="78671"/>
          <a:stretch>
            <a:fillRect/>
          </a:stretch>
        </p:blipFill>
        <p:spPr bwMode="auto">
          <a:xfrm>
            <a:off x="2947864" y="1345637"/>
            <a:ext cx="436403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5"/>
          <p:cNvSpPr>
            <a:spLocks noChangeArrowheads="1"/>
          </p:cNvSpPr>
          <p:nvPr/>
        </p:nvSpPr>
        <p:spPr bwMode="auto">
          <a:xfrm>
            <a:off x="0" y="2835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S" altLang="es-ES" sz="1800" dirty="0">
              <a:latin typeface="Arial" panose="020B0604020202020204" pitchFamily="34" charset="0"/>
            </a:endParaRPr>
          </a:p>
        </p:txBody>
      </p:sp>
      <p:sp>
        <p:nvSpPr>
          <p:cNvPr id="3078" name="Rectangle 6"/>
          <p:cNvSpPr>
            <a:spLocks noChangeArrowheads="1"/>
          </p:cNvSpPr>
          <p:nvPr/>
        </p:nvSpPr>
        <p:spPr bwMode="auto">
          <a:xfrm>
            <a:off x="1321581" y="275105"/>
            <a:ext cx="706237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PE" altLang="es-ES" u="none" dirty="0">
                <a:solidFill>
                  <a:schemeClr val="accent5">
                    <a:lumMod val="75000"/>
                  </a:schemeClr>
                </a:solidFill>
                <a:cs typeface="Times New Roman" panose="02020603050405020304" pitchFamily="18" charset="0"/>
              </a:rPr>
              <a:t>  </a:t>
            </a:r>
            <a:r>
              <a:rPr lang="es-PE" altLang="es-ES" u="none" dirty="0">
                <a:cs typeface="Times New Roman" panose="02020603050405020304" pitchFamily="18" charset="0"/>
              </a:rPr>
              <a:t>Universidad </a:t>
            </a:r>
            <a:r>
              <a:rPr lang="es-PE" altLang="es-ES" b="1" u="none" dirty="0">
                <a:solidFill>
                  <a:srgbClr val="008000"/>
                </a:solidFill>
                <a:cs typeface="Times New Roman" panose="02020603050405020304" pitchFamily="18" charset="0"/>
              </a:rPr>
              <a:t>Ricardo Palma</a:t>
            </a:r>
            <a:r>
              <a:rPr lang="es-PE" altLang="es-ES" sz="1400" b="1" u="none" dirty="0">
                <a:solidFill>
                  <a:srgbClr val="008000"/>
                </a:solidFill>
                <a:cs typeface="Times New Roman" panose="02020603050405020304" pitchFamily="18" charset="0"/>
              </a:rPr>
              <a:t>   </a:t>
            </a:r>
            <a:r>
              <a:rPr lang="es-PE" altLang="es-ES" sz="1400" b="1" u="none" dirty="0">
                <a:solidFill>
                  <a:schemeClr val="bg1"/>
                </a:solidFill>
                <a:cs typeface="Times New Roman" panose="02020603050405020304" pitchFamily="18" charset="0"/>
              </a:rPr>
              <a:t>                                                      </a:t>
            </a:r>
            <a:endParaRPr lang="es-ES" altLang="es-ES" sz="900" u="none" dirty="0">
              <a:solidFill>
                <a:schemeClr val="bg1"/>
              </a:solidFill>
              <a:latin typeface="Arial" panose="020B0604020202020204" pitchFamily="34" charset="0"/>
            </a:endParaRPr>
          </a:p>
          <a:p>
            <a:pPr algn="ctr">
              <a:spcBef>
                <a:spcPct val="0"/>
              </a:spcBef>
              <a:buFontTx/>
              <a:buNone/>
            </a:pPr>
            <a:r>
              <a:rPr lang="es-PE" altLang="es-ES" sz="1800" b="1" u="none" dirty="0">
                <a:cs typeface="Times New Roman" panose="02020603050405020304" pitchFamily="18" charset="0"/>
              </a:rPr>
              <a:t>                                                                     </a:t>
            </a:r>
            <a:r>
              <a:rPr lang="es-PE" altLang="es-ES" sz="1800" b="1" dirty="0">
                <a:cs typeface="Times New Roman" panose="02020603050405020304" pitchFamily="18" charset="0"/>
              </a:rPr>
              <a:t>RECTORADO</a:t>
            </a:r>
            <a:endParaRPr lang="es-PE" altLang="es-ES" sz="1800" b="1" u="none" dirty="0">
              <a:latin typeface="Arial" panose="020B0604020202020204" pitchFamily="34" charset="0"/>
            </a:endParaRPr>
          </a:p>
        </p:txBody>
      </p:sp>
      <p:sp>
        <p:nvSpPr>
          <p:cNvPr id="3079" name="Text Box 7"/>
          <p:cNvSpPr txBox="1">
            <a:spLocks noChangeArrowheads="1"/>
          </p:cNvSpPr>
          <p:nvPr/>
        </p:nvSpPr>
        <p:spPr bwMode="auto">
          <a:xfrm>
            <a:off x="611560" y="1010895"/>
            <a:ext cx="7772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ts val="600"/>
              </a:spcBef>
              <a:buFontTx/>
              <a:buNone/>
            </a:pPr>
            <a:r>
              <a:rPr lang="es-PE" altLang="es-ES" sz="1600" b="1" dirty="0">
                <a:solidFill>
                  <a:srgbClr val="008000"/>
                </a:solidFill>
                <a:latin typeface="Arial" panose="020B0604020202020204" pitchFamily="34" charset="0"/>
              </a:rPr>
              <a:t>MAESTRÍA</a:t>
            </a:r>
            <a:r>
              <a:rPr lang="es-PE" altLang="es-ES" sz="1600" b="1" u="none" dirty="0">
                <a:solidFill>
                  <a:srgbClr val="008000"/>
                </a:solidFill>
                <a:latin typeface="Arial" panose="020B0604020202020204" pitchFamily="34" charset="0"/>
              </a:rPr>
              <a:t> EN CIENCIA DE DATOS </a:t>
            </a:r>
          </a:p>
        </p:txBody>
      </p:sp>
      <p:sp>
        <p:nvSpPr>
          <p:cNvPr id="3080" name="Text Box 8"/>
          <p:cNvSpPr txBox="1">
            <a:spLocks noChangeArrowheads="1"/>
          </p:cNvSpPr>
          <p:nvPr/>
        </p:nvSpPr>
        <p:spPr bwMode="auto">
          <a:xfrm>
            <a:off x="3851920" y="1988840"/>
            <a:ext cx="5216115" cy="2031325"/>
          </a:xfrm>
          <a:prstGeom prst="rect">
            <a:avLst/>
          </a:prstGeom>
          <a:ln w="3175">
            <a:solidFill>
              <a:schemeClr val="tx1"/>
            </a:solidFill>
            <a:headEnd/>
            <a:tailEnd/>
          </a:ln>
          <a:effectLst>
            <a:softEdge rad="31750"/>
          </a:effectLst>
          <a:scene3d>
            <a:camera prst="orthographicFront"/>
            <a:lightRig rig="threePt" dir="t"/>
          </a:scene3d>
          <a:sp3d contourW="12700">
            <a:contourClr>
              <a:srgbClr val="92D050"/>
            </a:contourClr>
          </a:sp3d>
        </p:spPr>
        <p:style>
          <a:lnRef idx="2">
            <a:schemeClr val="accent2"/>
          </a:lnRef>
          <a:fillRef idx="1">
            <a:schemeClr val="lt1"/>
          </a:fillRef>
          <a:effectRef idx="0">
            <a:schemeClr val="accent2"/>
          </a:effectRef>
          <a:fontRef idx="minor">
            <a:schemeClr val="dk1"/>
          </a:fontRef>
        </p:style>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None/>
              <a:defRPr/>
            </a:pPr>
            <a:r>
              <a:rPr lang="es-ES" sz="1800" b="1" noProof="1">
                <a:solidFill>
                  <a:srgbClr val="008000"/>
                </a:solidFill>
                <a:latin typeface="Century Gothic" pitchFamily="34" charset="0"/>
              </a:rPr>
              <a:t>Analisis estadístico de Textos</a:t>
            </a:r>
            <a:endParaRPr lang="es-ES" sz="2400" b="1" noProof="1">
              <a:solidFill>
                <a:srgbClr val="008000"/>
              </a:solidFill>
              <a:latin typeface="Century Gothic" pitchFamily="34" charset="0"/>
            </a:endParaRPr>
          </a:p>
          <a:p>
            <a:pPr algn="ctr">
              <a:spcBef>
                <a:spcPct val="50000"/>
              </a:spcBef>
              <a:buNone/>
              <a:defRPr/>
            </a:pPr>
            <a:r>
              <a:rPr lang="es-ES" sz="2400" b="1" noProof="1">
                <a:solidFill>
                  <a:srgbClr val="00B0F0"/>
                </a:solidFill>
                <a:effectLst>
                  <a:outerShdw blurRad="38100" dist="38100" dir="2700000" algn="tl">
                    <a:srgbClr val="000000">
                      <a:alpha val="43137"/>
                    </a:srgbClr>
                  </a:outerShdw>
                </a:effectLst>
                <a:latin typeface="Century Gothic" pitchFamily="34" charset="0"/>
              </a:rPr>
              <a:t>SEMANA 4</a:t>
            </a:r>
          </a:p>
          <a:p>
            <a:pPr algn="ctr">
              <a:spcBef>
                <a:spcPct val="50000"/>
              </a:spcBef>
              <a:buNone/>
              <a:defRPr/>
            </a:pPr>
            <a:r>
              <a:rPr lang="es-ES" sz="2400" b="1" noProof="1">
                <a:solidFill>
                  <a:srgbClr val="008000"/>
                </a:solidFill>
                <a:latin typeface="Century Gothic" pitchFamily="34" charset="0"/>
              </a:rPr>
              <a:t>Cluster</a:t>
            </a:r>
            <a:endParaRPr lang="es-ES" sz="2400" b="1" noProof="1">
              <a:solidFill>
                <a:srgbClr val="00B0F0"/>
              </a:solidFill>
              <a:latin typeface="Century Gothic" pitchFamily="34" charset="0"/>
            </a:endParaRPr>
          </a:p>
          <a:p>
            <a:pPr algn="ctr">
              <a:spcBef>
                <a:spcPct val="50000"/>
              </a:spcBef>
              <a:buNone/>
              <a:defRPr/>
            </a:pPr>
            <a:r>
              <a:rPr lang="es-ES" sz="2400" b="1" noProof="1">
                <a:solidFill>
                  <a:srgbClr val="0070C0"/>
                </a:solidFill>
                <a:latin typeface="Century Gothic" pitchFamily="34" charset="0"/>
              </a:rPr>
              <a:t>MSc. Eder Tristán</a:t>
            </a:r>
            <a:endParaRPr lang="es-ES" sz="2400" b="1" u="none" noProof="1">
              <a:solidFill>
                <a:srgbClr val="0070C0"/>
              </a:solidFill>
              <a:latin typeface="Century Gothic" pitchFamily="34" charset="0"/>
            </a:endParaRPr>
          </a:p>
        </p:txBody>
      </p:sp>
      <p:pic>
        <p:nvPicPr>
          <p:cNvPr id="2" name="1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9884" y="466138"/>
            <a:ext cx="1368151" cy="1089513"/>
          </a:xfrm>
          <a:prstGeom prst="rect">
            <a:avLst/>
          </a:prstGeom>
        </p:spPr>
      </p:pic>
    </p:spTree>
    <p:extLst>
      <p:ext uri="{BB962C8B-B14F-4D97-AF65-F5344CB8AC3E}">
        <p14:creationId xmlns:p14="http://schemas.microsoft.com/office/powerpoint/2010/main" val="15097783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AGRUPACION JERARQUICA</a:t>
            </a:r>
            <a:br>
              <a:rPr lang="es-PE" b="1" dirty="0">
                <a:solidFill>
                  <a:schemeClr val="tx1"/>
                </a:solidFill>
                <a:effectLst>
                  <a:outerShdw blurRad="38100" dist="38100" dir="2700000" algn="tl">
                    <a:srgbClr val="000000">
                      <a:alpha val="43137"/>
                    </a:srgbClr>
                  </a:outerShdw>
                </a:effectLst>
              </a:rPr>
            </a:br>
            <a:r>
              <a:rPr lang="es-PE" b="1" dirty="0">
                <a:solidFill>
                  <a:srgbClr val="FF0000"/>
                </a:solidFill>
                <a:effectLst>
                  <a:outerShdw blurRad="38100" dist="38100" dir="2700000" algn="tl">
                    <a:srgbClr val="000000">
                      <a:alpha val="43137"/>
                    </a:srgbClr>
                  </a:outerShdw>
                </a:effectLst>
              </a:rPr>
              <a:t>métodos</a:t>
            </a:r>
          </a:p>
        </p:txBody>
      </p:sp>
      <p:sp>
        <p:nvSpPr>
          <p:cNvPr id="12" name="object 12"/>
          <p:cNvSpPr txBox="1">
            <a:spLocks noGrp="1"/>
          </p:cNvSpPr>
          <p:nvPr>
            <p:ph type="body" idx="1"/>
          </p:nvPr>
        </p:nvSpPr>
        <p:spPr>
          <a:xfrm>
            <a:off x="467544" y="1466395"/>
            <a:ext cx="8352928" cy="1982594"/>
          </a:xfrm>
          <a:prstGeom prst="rect">
            <a:avLst/>
          </a:prstGeom>
          <a:solidFill>
            <a:schemeClr val="bg1">
              <a:alpha val="70000"/>
            </a:schemeClr>
          </a:solidFill>
        </p:spPr>
        <p:txBody>
          <a:bodyPr vert="horz" wrap="square" lIns="0" tIns="12700" rIns="0" bIns="0" rtlCol="0">
            <a:spAutoFit/>
          </a:bodyPr>
          <a:lstStyle/>
          <a:p>
            <a:pPr algn="just"/>
            <a:r>
              <a:rPr lang="es-PE" sz="2000" dirty="0"/>
              <a:t>Tenga en cuenta que el método divisivo es bueno para identificar clusters grandes, mientras que el método </a:t>
            </a:r>
            <a:r>
              <a:rPr lang="es-PE" sz="2000" dirty="0" err="1"/>
              <a:t>aglomerativo</a:t>
            </a:r>
            <a:r>
              <a:rPr lang="es-PE" sz="2000" dirty="0"/>
              <a:t> es bueno para identificar clusters pequeños. </a:t>
            </a:r>
          </a:p>
          <a:p>
            <a:pPr algn="just"/>
            <a:endParaRPr lang="es-PE" sz="2000" dirty="0"/>
          </a:p>
          <a:p>
            <a:pPr algn="just"/>
            <a:r>
              <a:rPr lang="es-PE" sz="2000" dirty="0"/>
              <a:t>HAC representa la mayoría de los algoritmos de agrupación jerárquica, mientras que los métodos divisivos rara vez se utilizan. </a:t>
            </a:r>
          </a:p>
        </p:txBody>
      </p:sp>
    </p:spTree>
    <p:extLst>
      <p:ext uri="{BB962C8B-B14F-4D97-AF65-F5344CB8AC3E}">
        <p14:creationId xmlns:p14="http://schemas.microsoft.com/office/powerpoint/2010/main" val="251041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AGRUPACION JERARQUICA</a:t>
            </a:r>
            <a:br>
              <a:rPr lang="es-PE" b="1" dirty="0">
                <a:solidFill>
                  <a:schemeClr val="tx1"/>
                </a:solidFill>
                <a:effectLst>
                  <a:outerShdw blurRad="38100" dist="38100" dir="2700000" algn="tl">
                    <a:srgbClr val="000000">
                      <a:alpha val="43137"/>
                    </a:srgbClr>
                  </a:outerShdw>
                </a:effectLst>
              </a:rPr>
            </a:br>
            <a:r>
              <a:rPr lang="es-PE" b="1" dirty="0">
                <a:solidFill>
                  <a:srgbClr val="FF0000"/>
                </a:solidFill>
                <a:effectLst>
                  <a:outerShdw blurRad="38100" dist="38100" dir="2700000" algn="tl">
                    <a:srgbClr val="000000">
                      <a:alpha val="43137"/>
                    </a:srgbClr>
                  </a:outerShdw>
                </a:effectLst>
              </a:rPr>
              <a:t>HAC</a:t>
            </a:r>
          </a:p>
        </p:txBody>
      </p:sp>
      <p:sp>
        <p:nvSpPr>
          <p:cNvPr id="12" name="object 12"/>
          <p:cNvSpPr txBox="1">
            <a:spLocks noGrp="1"/>
          </p:cNvSpPr>
          <p:nvPr>
            <p:ph type="body" idx="1"/>
          </p:nvPr>
        </p:nvSpPr>
        <p:spPr>
          <a:xfrm>
            <a:off x="467544" y="1466395"/>
            <a:ext cx="8352928" cy="4875694"/>
          </a:xfrm>
          <a:prstGeom prst="rect">
            <a:avLst/>
          </a:prstGeom>
          <a:solidFill>
            <a:schemeClr val="bg1">
              <a:alpha val="70000"/>
            </a:schemeClr>
          </a:solidFill>
        </p:spPr>
        <p:txBody>
          <a:bodyPr vert="horz" wrap="square" lIns="0" tIns="12700" rIns="0" bIns="0" rtlCol="0">
            <a:spAutoFit/>
          </a:bodyPr>
          <a:lstStyle/>
          <a:p>
            <a:pPr algn="just"/>
            <a:r>
              <a:rPr lang="es-PE" sz="2000" dirty="0"/>
              <a:t>Dado un conjunto de N elementos a agrupar, y una matriz de distancia </a:t>
            </a:r>
            <a:r>
              <a:rPr lang="es-PE" sz="2000" dirty="0" err="1"/>
              <a:t>NxN</a:t>
            </a:r>
            <a:r>
              <a:rPr lang="es-PE" sz="2000" dirty="0"/>
              <a:t> (o similitud), el proceso básico del agrupamiento jerárquico de Johnson (1967) es:</a:t>
            </a:r>
          </a:p>
          <a:p>
            <a:pPr algn="just"/>
            <a:endParaRPr lang="es-PE" sz="2000" dirty="0"/>
          </a:p>
          <a:p>
            <a:pPr algn="just"/>
            <a:r>
              <a:rPr lang="es-PE" sz="2000" dirty="0"/>
              <a:t>Asigne cada elemento a su propio clúster, de modo que si tiene N elementos, ahora tiene N clusters, cada uno con un solo elemento, deje que las distancias (similitudes) entre los conglomerados sean iguales a las distancias (similitudes) entre los elementos que contienen.</a:t>
            </a:r>
          </a:p>
          <a:p>
            <a:pPr algn="just"/>
            <a:r>
              <a:rPr lang="es-PE" sz="2000" dirty="0"/>
              <a:t>Encuentre el par más cercano (más similar) de clústeres y combínelos en un único clúster, de modo que ahora tenga un clúster menos.</a:t>
            </a:r>
          </a:p>
          <a:p>
            <a:pPr algn="just"/>
            <a:r>
              <a:rPr lang="es-PE" sz="2000" dirty="0"/>
              <a:t>Calcule distancias (similitudes) entre el nuevo clúster y cada uno de los clusters antiguos, repita los pasos 2 y 3 hasta que todos los elementos estén agrupados en un solo grupo de tamaño N.</a:t>
            </a:r>
          </a:p>
        </p:txBody>
      </p:sp>
    </p:spTree>
    <p:extLst>
      <p:ext uri="{BB962C8B-B14F-4D97-AF65-F5344CB8AC3E}">
        <p14:creationId xmlns:p14="http://schemas.microsoft.com/office/powerpoint/2010/main" val="373362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AGRUPACION JERARQUICA</a:t>
            </a:r>
            <a:br>
              <a:rPr lang="es-PE" b="1" dirty="0">
                <a:solidFill>
                  <a:schemeClr val="tx1"/>
                </a:solidFill>
                <a:effectLst>
                  <a:outerShdw blurRad="38100" dist="38100" dir="2700000" algn="tl">
                    <a:srgbClr val="000000">
                      <a:alpha val="43137"/>
                    </a:srgbClr>
                  </a:outerShdw>
                </a:effectLst>
              </a:rPr>
            </a:br>
            <a:r>
              <a:rPr lang="es-PE" b="1" dirty="0">
                <a:solidFill>
                  <a:srgbClr val="FF0000"/>
                </a:solidFill>
                <a:effectLst>
                  <a:outerShdw blurRad="38100" dist="38100" dir="2700000" algn="tl">
                    <a:srgbClr val="000000">
                      <a:alpha val="43137"/>
                    </a:srgbClr>
                  </a:outerShdw>
                </a:effectLst>
              </a:rPr>
              <a:t>HAC</a:t>
            </a:r>
          </a:p>
        </p:txBody>
      </p:sp>
      <p:sp>
        <p:nvSpPr>
          <p:cNvPr id="12" name="object 12"/>
          <p:cNvSpPr txBox="1">
            <a:spLocks noGrp="1"/>
          </p:cNvSpPr>
          <p:nvPr>
            <p:ph type="body" idx="1"/>
          </p:nvPr>
        </p:nvSpPr>
        <p:spPr>
          <a:xfrm>
            <a:off x="467544" y="1466395"/>
            <a:ext cx="8352928" cy="4137030"/>
          </a:xfrm>
          <a:prstGeom prst="rect">
            <a:avLst/>
          </a:prstGeom>
          <a:solidFill>
            <a:schemeClr val="bg1">
              <a:alpha val="70000"/>
            </a:schemeClr>
          </a:solidFill>
        </p:spPr>
        <p:txBody>
          <a:bodyPr vert="horz" wrap="square" lIns="0" tIns="12700" rIns="0" bIns="0" rtlCol="0">
            <a:spAutoFit/>
          </a:bodyPr>
          <a:lstStyle/>
          <a:p>
            <a:pPr algn="just"/>
            <a:r>
              <a:rPr lang="es-PE" sz="2000" dirty="0"/>
              <a:t>En los Pasos 2 y 3, el algoritmo habla sobre la búsqueda de similitud entre los clusters. Entonces, antes de realizar cualquier agrupamiento, se requiere determinar la matriz de distancia que especifica la distancia entre cada punto de datos usando alguna función de distancia (Euclidiana, Manhattan, </a:t>
            </a:r>
            <a:r>
              <a:rPr lang="es-PE" sz="2000" dirty="0" err="1"/>
              <a:t>Minkowski</a:t>
            </a:r>
            <a:r>
              <a:rPr lang="es-PE" sz="2000" dirty="0"/>
              <a:t>, etc.). </a:t>
            </a:r>
          </a:p>
          <a:p>
            <a:pPr algn="just"/>
            <a:endParaRPr lang="es-PE" sz="2000" dirty="0"/>
          </a:p>
          <a:p>
            <a:pPr algn="just"/>
            <a:r>
              <a:rPr lang="es-PE" sz="2000" dirty="0"/>
              <a:t>Luego, la matriz se actualiza para especificar la distancia entre los diferentes clústeres que se forman como resultado de la fusión. Pero, ¿cómo medimos la distancia (o similitud) entre dos grupos de observaciones? Para esto, tenemos tres métodos diferentes como se describe a continuación. Estos métodos difieren en cómo se mide la distancia entre cada grupo.</a:t>
            </a:r>
          </a:p>
        </p:txBody>
      </p:sp>
    </p:spTree>
    <p:extLst>
      <p:ext uri="{BB962C8B-B14F-4D97-AF65-F5344CB8AC3E}">
        <p14:creationId xmlns:p14="http://schemas.microsoft.com/office/powerpoint/2010/main" val="175870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AGRUPACION JERARQUICA</a:t>
            </a:r>
            <a:br>
              <a:rPr lang="es-PE" b="1" dirty="0">
                <a:solidFill>
                  <a:schemeClr val="tx1"/>
                </a:solidFill>
                <a:effectLst>
                  <a:outerShdw blurRad="38100" dist="38100" dir="2700000" algn="tl">
                    <a:srgbClr val="000000">
                      <a:alpha val="43137"/>
                    </a:srgbClr>
                  </a:outerShdw>
                </a:effectLst>
              </a:rPr>
            </a:br>
            <a:r>
              <a:rPr lang="es-PE" b="1" dirty="0">
                <a:solidFill>
                  <a:srgbClr val="FF0000"/>
                </a:solidFill>
                <a:effectLst>
                  <a:outerShdw blurRad="38100" dist="38100" dir="2700000" algn="tl">
                    <a:srgbClr val="000000">
                      <a:alpha val="43137"/>
                    </a:srgbClr>
                  </a:outerShdw>
                </a:effectLst>
              </a:rPr>
              <a:t>HAC – Enlace Completo</a:t>
            </a:r>
          </a:p>
        </p:txBody>
      </p:sp>
      <p:sp>
        <p:nvSpPr>
          <p:cNvPr id="12" name="object 12"/>
          <p:cNvSpPr txBox="1">
            <a:spLocks noGrp="1"/>
          </p:cNvSpPr>
          <p:nvPr>
            <p:ph type="body" idx="1"/>
          </p:nvPr>
        </p:nvSpPr>
        <p:spPr>
          <a:xfrm>
            <a:off x="467544" y="1466395"/>
            <a:ext cx="8352928" cy="2475037"/>
          </a:xfrm>
          <a:prstGeom prst="rect">
            <a:avLst/>
          </a:prstGeom>
          <a:solidFill>
            <a:schemeClr val="bg1">
              <a:alpha val="70000"/>
            </a:schemeClr>
          </a:solidFill>
        </p:spPr>
        <p:txBody>
          <a:bodyPr vert="horz" wrap="square" lIns="0" tIns="12700" rIns="0" bIns="0" rtlCol="0">
            <a:spAutoFit/>
          </a:bodyPr>
          <a:lstStyle/>
          <a:p>
            <a:pPr algn="just"/>
            <a:r>
              <a:rPr lang="es-PE" sz="2000" dirty="0"/>
              <a:t>Este método también se llama diámetro o método máximo. En este método, consideramos la similitud del par más lejano. Es decir, la distancia entre un clúster y otro clúster se considera igual a la distancia más larga desde cualquier miembro de un clúster a cualquier miembro del otro clúster. Tiende a producir clusters más compactos. Una desventaja de este método es que los valores atípicos pueden provocar la fusión de grupos cercanos más de lo que es óptimo.</a:t>
            </a:r>
          </a:p>
        </p:txBody>
      </p:sp>
      <p:pic>
        <p:nvPicPr>
          <p:cNvPr id="3" name="Imagen 2"/>
          <p:cNvPicPr>
            <a:picLocks noChangeAspect="1"/>
          </p:cNvPicPr>
          <p:nvPr/>
        </p:nvPicPr>
        <p:blipFill rotWithShape="1">
          <a:blip r:embed="rId5"/>
          <a:srcRect l="21222" t="29329" r="47232" b="25391"/>
          <a:stretch/>
        </p:blipFill>
        <p:spPr>
          <a:xfrm>
            <a:off x="3275856" y="4077072"/>
            <a:ext cx="2805361" cy="2263975"/>
          </a:xfrm>
          <a:prstGeom prst="rect">
            <a:avLst/>
          </a:prstGeom>
        </p:spPr>
      </p:pic>
    </p:spTree>
    <p:extLst>
      <p:ext uri="{BB962C8B-B14F-4D97-AF65-F5344CB8AC3E}">
        <p14:creationId xmlns:p14="http://schemas.microsoft.com/office/powerpoint/2010/main" val="4240889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AGRUPACION JERARQUICA</a:t>
            </a:r>
            <a:br>
              <a:rPr lang="es-PE" b="1" dirty="0">
                <a:solidFill>
                  <a:schemeClr val="tx1"/>
                </a:solidFill>
                <a:effectLst>
                  <a:outerShdw blurRad="38100" dist="38100" dir="2700000" algn="tl">
                    <a:srgbClr val="000000">
                      <a:alpha val="43137"/>
                    </a:srgbClr>
                  </a:outerShdw>
                </a:effectLst>
              </a:rPr>
            </a:br>
            <a:r>
              <a:rPr lang="es-PE" b="1" dirty="0">
                <a:solidFill>
                  <a:srgbClr val="FF0000"/>
                </a:solidFill>
                <a:effectLst>
                  <a:outerShdw blurRad="38100" dist="38100" dir="2700000" algn="tl">
                    <a:srgbClr val="000000">
                      <a:alpha val="43137"/>
                    </a:srgbClr>
                  </a:outerShdw>
                </a:effectLst>
              </a:rPr>
              <a:t>HAC – Enlace Promedio</a:t>
            </a:r>
          </a:p>
        </p:txBody>
      </p:sp>
      <p:sp>
        <p:nvSpPr>
          <p:cNvPr id="12" name="object 12"/>
          <p:cNvSpPr txBox="1">
            <a:spLocks noGrp="1"/>
          </p:cNvSpPr>
          <p:nvPr>
            <p:ph type="body" idx="1"/>
          </p:nvPr>
        </p:nvSpPr>
        <p:spPr>
          <a:xfrm>
            <a:off x="467544" y="1466395"/>
            <a:ext cx="8352928" cy="1243930"/>
          </a:xfrm>
          <a:prstGeom prst="rect">
            <a:avLst/>
          </a:prstGeom>
          <a:solidFill>
            <a:schemeClr val="bg1">
              <a:alpha val="70000"/>
            </a:schemeClr>
          </a:solidFill>
        </p:spPr>
        <p:txBody>
          <a:bodyPr vert="horz" wrap="square" lIns="0" tIns="12700" rIns="0" bIns="0" rtlCol="0">
            <a:spAutoFit/>
          </a:bodyPr>
          <a:lstStyle/>
          <a:p>
            <a:pPr algn="just"/>
            <a:r>
              <a:rPr lang="es-PE" sz="2000" dirty="0"/>
              <a:t>En el método de vinculación promedio, tomamos la distancia entre un clúster y otro clúster para que sea igual a la distancia promedio desde cualquier miembro de un clúster a cualquier miembro del otro clúster. </a:t>
            </a:r>
          </a:p>
        </p:txBody>
      </p:sp>
      <p:pic>
        <p:nvPicPr>
          <p:cNvPr id="4" name="Imagen 3"/>
          <p:cNvPicPr>
            <a:picLocks noChangeAspect="1"/>
          </p:cNvPicPr>
          <p:nvPr/>
        </p:nvPicPr>
        <p:blipFill rotWithShape="1">
          <a:blip r:embed="rId5"/>
          <a:srcRect l="20668" t="45078" r="54428" b="14563"/>
          <a:stretch/>
        </p:blipFill>
        <p:spPr>
          <a:xfrm>
            <a:off x="2798673" y="2842837"/>
            <a:ext cx="3240361" cy="2952328"/>
          </a:xfrm>
          <a:prstGeom prst="rect">
            <a:avLst/>
          </a:prstGeom>
        </p:spPr>
      </p:pic>
    </p:spTree>
    <p:extLst>
      <p:ext uri="{BB962C8B-B14F-4D97-AF65-F5344CB8AC3E}">
        <p14:creationId xmlns:p14="http://schemas.microsoft.com/office/powerpoint/2010/main" val="151138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AGRUPACION JERARQUICA</a:t>
            </a:r>
            <a:br>
              <a:rPr lang="es-PE" b="1" dirty="0">
                <a:solidFill>
                  <a:schemeClr val="tx1"/>
                </a:solidFill>
                <a:effectLst>
                  <a:outerShdw blurRad="38100" dist="38100" dir="2700000" algn="tl">
                    <a:srgbClr val="000000">
                      <a:alpha val="43137"/>
                    </a:srgbClr>
                  </a:outerShdw>
                </a:effectLst>
              </a:rPr>
            </a:br>
            <a:r>
              <a:rPr lang="es-PE" b="1" dirty="0">
                <a:solidFill>
                  <a:srgbClr val="FF0000"/>
                </a:solidFill>
                <a:effectLst>
                  <a:outerShdw blurRad="38100" dist="38100" dir="2700000" algn="tl">
                    <a:srgbClr val="000000">
                      <a:alpha val="43137"/>
                    </a:srgbClr>
                  </a:outerShdw>
                </a:effectLst>
              </a:rPr>
              <a:t>HAC – </a:t>
            </a:r>
            <a:r>
              <a:rPr lang="es-PE" b="1" dirty="0" err="1">
                <a:solidFill>
                  <a:srgbClr val="FF0000"/>
                </a:solidFill>
                <a:effectLst>
                  <a:outerShdw blurRad="38100" dist="38100" dir="2700000" algn="tl">
                    <a:srgbClr val="000000">
                      <a:alpha val="43137"/>
                    </a:srgbClr>
                  </a:outerShdw>
                </a:effectLst>
              </a:rPr>
              <a:t>Metodo</a:t>
            </a:r>
            <a:r>
              <a:rPr lang="es-PE" b="1" dirty="0">
                <a:solidFill>
                  <a:srgbClr val="FF0000"/>
                </a:solidFill>
                <a:effectLst>
                  <a:outerShdw blurRad="38100" dist="38100" dir="2700000" algn="tl">
                    <a:srgbClr val="000000">
                      <a:alpha val="43137"/>
                    </a:srgbClr>
                  </a:outerShdw>
                </a:effectLst>
              </a:rPr>
              <a:t> WARD</a:t>
            </a:r>
          </a:p>
        </p:txBody>
      </p:sp>
      <p:sp>
        <p:nvSpPr>
          <p:cNvPr id="12" name="object 12"/>
          <p:cNvSpPr txBox="1">
            <a:spLocks noGrp="1"/>
          </p:cNvSpPr>
          <p:nvPr>
            <p:ph type="body" idx="1"/>
          </p:nvPr>
        </p:nvSpPr>
        <p:spPr>
          <a:xfrm>
            <a:off x="467544" y="1466395"/>
            <a:ext cx="8352928" cy="3521477"/>
          </a:xfrm>
          <a:prstGeom prst="rect">
            <a:avLst/>
          </a:prstGeom>
          <a:solidFill>
            <a:schemeClr val="bg1">
              <a:alpha val="70000"/>
            </a:schemeClr>
          </a:solidFill>
        </p:spPr>
        <p:txBody>
          <a:bodyPr vert="horz" wrap="square" lIns="0" tIns="12700" rIns="0" bIns="0" rtlCol="0">
            <a:spAutoFit/>
          </a:bodyPr>
          <a:lstStyle/>
          <a:p>
            <a:pPr algn="just"/>
            <a:r>
              <a:rPr lang="es-PE" sz="2000" dirty="0"/>
              <a:t>El método de Ward apunta a minimizar la varianza total dentro del grupo. En cada paso, se fusionan el par de clústeres con una distancia mínima entre los clústeres. En otras palabras, forma grupos de una manera que minimiza la pérdida asociada con cada grupo. </a:t>
            </a:r>
          </a:p>
          <a:p>
            <a:pPr algn="just"/>
            <a:endParaRPr lang="es-PE" sz="2000" dirty="0"/>
          </a:p>
          <a:p>
            <a:pPr algn="just"/>
            <a:r>
              <a:rPr lang="es-PE" sz="2000" dirty="0"/>
              <a:t>En cada paso, se considera la unión de cada par de clústeres posible y se combinan los dos clusters cuya fusión da como resultado un aumento mínimo en la pérdida de información. Aquí, Ward define la pérdida de información en términos de un criterio de suma de cuadrados de error (ESS).</a:t>
            </a:r>
          </a:p>
        </p:txBody>
      </p:sp>
    </p:spTree>
    <p:extLst>
      <p:ext uri="{BB962C8B-B14F-4D97-AF65-F5344CB8AC3E}">
        <p14:creationId xmlns:p14="http://schemas.microsoft.com/office/powerpoint/2010/main" val="4202647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AGRUPACION JERARQUICA</a:t>
            </a:r>
            <a:br>
              <a:rPr lang="es-PE" b="1" dirty="0">
                <a:solidFill>
                  <a:schemeClr val="tx1"/>
                </a:solidFill>
                <a:effectLst>
                  <a:outerShdw blurRad="38100" dist="38100" dir="2700000" algn="tl">
                    <a:srgbClr val="000000">
                      <a:alpha val="43137"/>
                    </a:srgbClr>
                  </a:outerShdw>
                </a:effectLst>
              </a:rPr>
            </a:br>
            <a:r>
              <a:rPr lang="es-PE" b="1" dirty="0">
                <a:solidFill>
                  <a:srgbClr val="FF0000"/>
                </a:solidFill>
                <a:effectLst>
                  <a:outerShdw blurRad="38100" dist="38100" dir="2700000" algn="tl">
                    <a:srgbClr val="000000">
                      <a:alpha val="43137"/>
                    </a:srgbClr>
                  </a:outerShdw>
                </a:effectLst>
              </a:rPr>
              <a:t>HAC </a:t>
            </a:r>
          </a:p>
        </p:txBody>
      </p:sp>
      <p:pic>
        <p:nvPicPr>
          <p:cNvPr id="4" name="Imagen 3"/>
          <p:cNvPicPr>
            <a:picLocks noChangeAspect="1"/>
          </p:cNvPicPr>
          <p:nvPr/>
        </p:nvPicPr>
        <p:blipFill rotWithShape="1">
          <a:blip r:embed="rId5"/>
          <a:srcRect l="17901" t="23422" r="35611" b="12595"/>
          <a:stretch/>
        </p:blipFill>
        <p:spPr>
          <a:xfrm>
            <a:off x="1190474" y="1340768"/>
            <a:ext cx="6621886" cy="5124078"/>
          </a:xfrm>
          <a:prstGeom prst="rect">
            <a:avLst/>
          </a:prstGeom>
        </p:spPr>
      </p:pic>
    </p:spTree>
    <p:extLst>
      <p:ext uri="{BB962C8B-B14F-4D97-AF65-F5344CB8AC3E}">
        <p14:creationId xmlns:p14="http://schemas.microsoft.com/office/powerpoint/2010/main" val="1988420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PROCESO CLUSTERING</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1026" name="Picture 2" descr="Document clustering and classification"/>
          <p:cNvPicPr>
            <a:picLocks noChangeAspect="1" noChangeArrowheads="1"/>
          </p:cNvPicPr>
          <p:nvPr/>
        </p:nvPicPr>
        <p:blipFill rotWithShape="1">
          <a:blip r:embed="rId5">
            <a:extLst>
              <a:ext uri="{28A0092B-C50C-407E-A947-70E740481C1C}">
                <a14:useLocalDpi xmlns:a14="http://schemas.microsoft.com/office/drawing/2010/main" val="0"/>
              </a:ext>
            </a:extLst>
          </a:blip>
          <a:srcRect t="23674"/>
          <a:stretch/>
        </p:blipFill>
        <p:spPr bwMode="auto">
          <a:xfrm>
            <a:off x="884895" y="1295259"/>
            <a:ext cx="7539533"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53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1"/>
          <p:cNvSpPr>
            <a:spLocks noGrp="1"/>
          </p:cNvSpPr>
          <p:nvPr>
            <p:ph idx="1"/>
          </p:nvPr>
        </p:nvSpPr>
        <p:spPr>
          <a:xfrm>
            <a:off x="611560" y="2204864"/>
            <a:ext cx="7992888" cy="146193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l">
              <a:defRPr sz="14400" b="1">
                <a:solidFill>
                  <a:srgbClr val="FFFFFF"/>
                </a:solidFill>
                <a:latin typeface="+mn-lt"/>
                <a:ea typeface="+mn-ea"/>
                <a:cs typeface="+mn-cs"/>
                <a:sym typeface="Helvetica"/>
              </a:defRPr>
            </a:lvl1pPr>
          </a:lstStyle>
          <a:p>
            <a:pPr marL="0" lvl="0" indent="0" algn="ctr">
              <a:buNone/>
              <a:defRPr sz="1800" b="0">
                <a:solidFill>
                  <a:srgbClr val="000000"/>
                </a:solidFill>
              </a:defRPr>
            </a:pPr>
            <a:r>
              <a:rPr lang="es-PE" sz="9500" b="1" dirty="0">
                <a:solidFill>
                  <a:schemeClr val="accent5"/>
                </a:solidFill>
                <a:latin typeface="Arial" panose="020B0604020202020204" pitchFamily="34" charset="0"/>
                <a:cs typeface="Arial" panose="020B0604020202020204" pitchFamily="34" charset="0"/>
              </a:rPr>
              <a:t>¡Gracias!</a:t>
            </a:r>
            <a:endParaRPr sz="9500" dirty="0">
              <a:solidFill>
                <a:schemeClr val="accent5"/>
              </a:solidFill>
              <a:latin typeface="Arial" panose="020B0604020202020204" pitchFamily="34" charset="0"/>
              <a:cs typeface="Arial" panose="020B0604020202020204" pitchFamily="34" charset="0"/>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066" y="5222618"/>
            <a:ext cx="703097"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066" y="4677029"/>
            <a:ext cx="703097" cy="47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hape 33"/>
          <p:cNvSpPr/>
          <p:nvPr/>
        </p:nvSpPr>
        <p:spPr>
          <a:xfrm>
            <a:off x="1619672" y="4852302"/>
            <a:ext cx="3811621" cy="276999"/>
          </a:xfrm>
          <a:prstGeom prst="rect">
            <a:avLst/>
          </a:prstGeom>
          <a:noFill/>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l">
              <a:defRPr sz="1800"/>
            </a:pPr>
            <a:r>
              <a:rPr lang="en-US" b="1" dirty="0">
                <a:latin typeface="Arial Black" pitchFamily="34" charset="0"/>
                <a:ea typeface="+mn-ea"/>
                <a:cs typeface="Arial" panose="020B0604020202020204" pitchFamily="34" charset="0"/>
                <a:sym typeface="Helvetica"/>
              </a:rPr>
              <a:t>Comunidad Data Science Perú</a:t>
            </a:r>
          </a:p>
        </p:txBody>
      </p:sp>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3979" y="710875"/>
            <a:ext cx="1193817" cy="118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hape 33"/>
          <p:cNvSpPr/>
          <p:nvPr/>
        </p:nvSpPr>
        <p:spPr>
          <a:xfrm>
            <a:off x="1601307" y="5354148"/>
            <a:ext cx="3811621" cy="276999"/>
          </a:xfrm>
          <a:prstGeom prst="rect">
            <a:avLst/>
          </a:prstGeom>
          <a:noFill/>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l">
              <a:defRPr sz="1800"/>
            </a:pPr>
            <a:r>
              <a:rPr lang="en-US" b="1" dirty="0">
                <a:latin typeface="Arial Black" pitchFamily="34" charset="0"/>
                <a:ea typeface="+mn-ea"/>
                <a:cs typeface="Arial" panose="020B0604020202020204" pitchFamily="34" charset="0"/>
                <a:sym typeface="Helvetica"/>
              </a:rPr>
              <a:t>Comunidad Data Science Perú</a:t>
            </a:r>
          </a:p>
        </p:txBody>
      </p:sp>
      <p:pic>
        <p:nvPicPr>
          <p:cNvPr id="10" name="9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8188" y="710875"/>
            <a:ext cx="1224136" cy="826738"/>
          </a:xfrm>
          <a:prstGeom prst="rect">
            <a:avLst/>
          </a:prstGeom>
        </p:spPr>
      </p:pic>
    </p:spTree>
    <p:extLst>
      <p:ext uri="{BB962C8B-B14F-4D97-AF65-F5344CB8AC3E}">
        <p14:creationId xmlns:p14="http://schemas.microsoft.com/office/powerpoint/2010/main" val="392543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752"/>
          <a:stretch/>
        </p:blipFill>
        <p:spPr bwMode="auto">
          <a:xfrm>
            <a:off x="2123728" y="2276872"/>
            <a:ext cx="5184575"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uadroTexto 1"/>
          <p:cNvSpPr txBox="1"/>
          <p:nvPr/>
        </p:nvSpPr>
        <p:spPr bwMode="auto">
          <a:xfrm>
            <a:off x="1259631" y="548680"/>
            <a:ext cx="6624736" cy="147732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spcBef>
                <a:spcPct val="50000"/>
              </a:spcBef>
              <a:buNone/>
            </a:pPr>
            <a:r>
              <a:rPr lang="es-ES" sz="2000" b="1" noProof="1"/>
              <a:t>A nuestro recordado Maestro </a:t>
            </a:r>
          </a:p>
          <a:p>
            <a:pPr algn="ctr">
              <a:spcBef>
                <a:spcPct val="50000"/>
              </a:spcBef>
              <a:buNone/>
            </a:pPr>
            <a:r>
              <a:rPr lang="es-ES" sz="2000" b="1" noProof="1"/>
              <a:t>Dr. Erwin Kraenau Espinal, Presidente de la Comisión de Creación de la Maestría en Ciencia de los Datos </a:t>
            </a:r>
          </a:p>
        </p:txBody>
      </p:sp>
      <p:sp>
        <p:nvSpPr>
          <p:cNvPr id="3" name="AutoShape 2" descr="Resultado de imagen para logo urp sin fond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4" name="AutoShape 4" descr="Resultado de imagen para logo urp sin fond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5" name="AutoShape 7" descr="Resultado de imagen para logo urp sin fond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7" name="AutoShape 9" descr="Resultado de imagen para logo urp sin fond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12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Tree>
    <p:extLst>
      <p:ext uri="{BB962C8B-B14F-4D97-AF65-F5344CB8AC3E}">
        <p14:creationId xmlns:p14="http://schemas.microsoft.com/office/powerpoint/2010/main" val="3874655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554125" y="764704"/>
            <a:ext cx="7467600" cy="1368152"/>
          </a:xfrm>
        </p:spPr>
        <p:txBody>
          <a:bodyPr>
            <a:normAutofit/>
          </a:bodyPr>
          <a:lstStyle/>
          <a:p>
            <a:pPr marL="0" indent="0" algn="ctr">
              <a:buNone/>
            </a:pPr>
            <a:r>
              <a:rPr lang="es-PE" sz="3200" dirty="0">
                <a:solidFill>
                  <a:srgbClr val="0070C0"/>
                </a:solidFill>
              </a:rPr>
              <a:t>« Para poder </a:t>
            </a:r>
            <a:r>
              <a:rPr lang="es-PE" sz="3200" b="1" dirty="0">
                <a:solidFill>
                  <a:srgbClr val="0070C0"/>
                </a:solidFill>
                <a:effectLst>
                  <a:outerShdw blurRad="38100" dist="38100" dir="2700000" algn="tl">
                    <a:srgbClr val="000000">
                      <a:alpha val="43137"/>
                    </a:srgbClr>
                  </a:outerShdw>
                </a:effectLst>
              </a:rPr>
              <a:t>seguir</a:t>
            </a:r>
            <a:r>
              <a:rPr lang="es-PE" sz="3200" dirty="0">
                <a:solidFill>
                  <a:srgbClr val="0070C0"/>
                </a:solidFill>
                <a:effectLst>
                  <a:outerShdw blurRad="38100" dist="38100" dir="2700000" algn="tl">
                    <a:srgbClr val="000000">
                      <a:alpha val="43137"/>
                    </a:srgbClr>
                  </a:outerShdw>
                </a:effectLst>
              </a:rPr>
              <a:t> </a:t>
            </a:r>
            <a:r>
              <a:rPr lang="es-PE" sz="3200" dirty="0">
                <a:solidFill>
                  <a:srgbClr val="0070C0"/>
                </a:solidFill>
              </a:rPr>
              <a:t>a veces hay que </a:t>
            </a:r>
            <a:r>
              <a:rPr lang="es-PE" sz="3200" b="1" dirty="0">
                <a:solidFill>
                  <a:srgbClr val="0070C0"/>
                </a:solidFill>
                <a:effectLst>
                  <a:outerShdw blurRad="38100" dist="38100" dir="2700000" algn="tl">
                    <a:srgbClr val="000000">
                      <a:alpha val="43137"/>
                    </a:srgbClr>
                  </a:outerShdw>
                </a:effectLst>
              </a:rPr>
              <a:t>empezar de nuevo</a:t>
            </a:r>
            <a:r>
              <a:rPr lang="es-PE" sz="3200" dirty="0">
                <a:solidFill>
                  <a:srgbClr val="0070C0"/>
                </a:solidFill>
              </a:rPr>
              <a:t>»</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6" name="2 Marcador de contenido"/>
          <p:cNvSpPr txBox="1">
            <a:spLocks/>
          </p:cNvSpPr>
          <p:nvPr/>
        </p:nvSpPr>
        <p:spPr>
          <a:xfrm>
            <a:off x="697035" y="5661248"/>
            <a:ext cx="7467600" cy="8220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Arial" pitchFamily="34" charset="0"/>
              <a:buNone/>
            </a:pPr>
            <a:r>
              <a:rPr lang="es-PE" sz="3200" b="1" dirty="0">
                <a:solidFill>
                  <a:srgbClr val="0070C0"/>
                </a:solidFill>
              </a:rPr>
              <a:t>Cluster</a:t>
            </a:r>
          </a:p>
        </p:txBody>
      </p:sp>
      <p:pic>
        <p:nvPicPr>
          <p:cNvPr id="3" name="Picture 2" descr="https://miro.medium.com/max/1280/1*LeJ3vMxW4ZvcS4ZsDyJDYA.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3728" y="2132856"/>
            <a:ext cx="4357207" cy="329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02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CONTEXTO</a:t>
            </a:r>
          </a:p>
        </p:txBody>
      </p:sp>
      <p:sp>
        <p:nvSpPr>
          <p:cNvPr id="12" name="object 12"/>
          <p:cNvSpPr txBox="1">
            <a:spLocks noGrp="1"/>
          </p:cNvSpPr>
          <p:nvPr>
            <p:ph type="body" idx="1"/>
          </p:nvPr>
        </p:nvSpPr>
        <p:spPr>
          <a:xfrm>
            <a:off x="467544" y="1623562"/>
            <a:ext cx="8352928" cy="3829253"/>
          </a:xfrm>
          <a:prstGeom prst="rect">
            <a:avLst/>
          </a:prstGeom>
          <a:solidFill>
            <a:schemeClr val="bg1">
              <a:alpha val="70000"/>
            </a:schemeClr>
          </a:solidFill>
        </p:spPr>
        <p:txBody>
          <a:bodyPr vert="horz" wrap="square" lIns="0" tIns="12700" rIns="0" bIns="0" rtlCol="0">
            <a:spAutoFit/>
          </a:bodyPr>
          <a:lstStyle/>
          <a:p>
            <a:pPr algn="just"/>
            <a:r>
              <a:rPr lang="es-PE" sz="2000" dirty="0"/>
              <a:t>La agrupación de documentos (o agrupación de texto) es la aplicación del análisis de agrupación a documentos textuales. Tiene aplicaciones en organización automática de documentos, extracción de temas y recuperación o filtrado rápido de información.</a:t>
            </a:r>
          </a:p>
          <a:p>
            <a:pPr algn="just"/>
            <a:endParaRPr lang="es-PE" sz="2000" dirty="0"/>
          </a:p>
          <a:p>
            <a:pPr algn="just"/>
            <a:r>
              <a:rPr lang="es-PE" sz="2000" dirty="0"/>
              <a:t>Un motor de búsqueda web a menudo devuelve miles de páginas en respuesta a una consulta amplia, lo que dificulta a los usuarios navegar o identificar información relevante. Los métodos de agrupación se pueden usar para agrupar automáticamente los documentos recuperados en una lista de categorías significativas.</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Tree>
    <p:extLst>
      <p:ext uri="{BB962C8B-B14F-4D97-AF65-F5344CB8AC3E}">
        <p14:creationId xmlns:p14="http://schemas.microsoft.com/office/powerpoint/2010/main" val="205758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CONCEPTO</a:t>
            </a:r>
          </a:p>
        </p:txBody>
      </p:sp>
      <p:sp>
        <p:nvSpPr>
          <p:cNvPr id="12" name="object 12"/>
          <p:cNvSpPr txBox="1">
            <a:spLocks noGrp="1"/>
          </p:cNvSpPr>
          <p:nvPr>
            <p:ph type="body" idx="1"/>
          </p:nvPr>
        </p:nvSpPr>
        <p:spPr>
          <a:xfrm>
            <a:off x="467544" y="1623562"/>
            <a:ext cx="8352928" cy="4444807"/>
          </a:xfrm>
          <a:prstGeom prst="rect">
            <a:avLst/>
          </a:prstGeom>
          <a:solidFill>
            <a:schemeClr val="bg1">
              <a:alpha val="70000"/>
            </a:schemeClr>
          </a:solidFill>
        </p:spPr>
        <p:txBody>
          <a:bodyPr vert="horz" wrap="square" lIns="0" tIns="12700" rIns="0" bIns="0" rtlCol="0">
            <a:spAutoFit/>
          </a:bodyPr>
          <a:lstStyle/>
          <a:p>
            <a:pPr algn="just"/>
            <a:r>
              <a:rPr lang="es-PE" sz="2000" dirty="0"/>
              <a:t>La agrupación de documentos implica el uso de descriptores y la extracción de descriptores. Los descriptores son conjuntos de palabras que describen los contenidos dentro del clúster. La agrupación de documentos generalmente se considera un proceso centralizado. </a:t>
            </a:r>
          </a:p>
          <a:p>
            <a:pPr algn="just"/>
            <a:endParaRPr lang="es-PE" sz="2000" dirty="0"/>
          </a:p>
          <a:p>
            <a:pPr algn="just"/>
            <a:r>
              <a:rPr lang="es-PE" sz="2000" dirty="0"/>
              <a:t>La aplicación de agrupación de documentos se puede clasificar en dos tipos, en línea y fuera de línea. Las aplicaciones en línea generalmente están limitadas por problemas de eficiencia en comparación con las aplicaciones sin conexión. La agrupación de texto puede utilizarse para diferentes tareas, como agrupar documentos similares (noticias, </a:t>
            </a:r>
            <a:r>
              <a:rPr lang="es-PE" sz="2000" dirty="0" err="1"/>
              <a:t>tweets</a:t>
            </a:r>
            <a:r>
              <a:rPr lang="es-PE" sz="2000" dirty="0"/>
              <a:t>, etc.) y el análisis de comentarios de clientes / empleados, descubriendo temas implícitos significativos en todos los documentos.</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Tree>
    <p:extLst>
      <p:ext uri="{BB962C8B-B14F-4D97-AF65-F5344CB8AC3E}">
        <p14:creationId xmlns:p14="http://schemas.microsoft.com/office/powerpoint/2010/main" val="152636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CONCEPTO</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4" name="Imagen 3"/>
          <p:cNvPicPr>
            <a:picLocks noChangeAspect="1"/>
          </p:cNvPicPr>
          <p:nvPr/>
        </p:nvPicPr>
        <p:blipFill rotWithShape="1">
          <a:blip r:embed="rId5"/>
          <a:srcRect l="34505" t="23624" r="36717" b="37985"/>
          <a:stretch/>
        </p:blipFill>
        <p:spPr>
          <a:xfrm>
            <a:off x="2267744" y="1098441"/>
            <a:ext cx="4320480" cy="3240359"/>
          </a:xfrm>
          <a:prstGeom prst="rect">
            <a:avLst/>
          </a:prstGeom>
        </p:spPr>
      </p:pic>
      <p:sp>
        <p:nvSpPr>
          <p:cNvPr id="8" name="object 12"/>
          <p:cNvSpPr txBox="1">
            <a:spLocks/>
          </p:cNvSpPr>
          <p:nvPr/>
        </p:nvSpPr>
        <p:spPr>
          <a:xfrm>
            <a:off x="459557" y="4509120"/>
            <a:ext cx="8352928" cy="1859483"/>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dirty="0"/>
              <a:t>Es importante recordar que la agrupación es una técnica de aprendizaje no supervisada, y de la figura es bastante claro que siempre habrá cierta superposición entre los grupos porque no existe definición de un grupo perfecto. Todas las técnicas están basadas en matemáticas, heurística y algunas atributos inherentes a la generación de clústeres.</a:t>
            </a:r>
          </a:p>
        </p:txBody>
      </p:sp>
    </p:spTree>
    <p:extLst>
      <p:ext uri="{BB962C8B-B14F-4D97-AF65-F5344CB8AC3E}">
        <p14:creationId xmlns:p14="http://schemas.microsoft.com/office/powerpoint/2010/main" val="412848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CONCEPTO</a:t>
            </a:r>
          </a:p>
        </p:txBody>
      </p:sp>
      <p:sp>
        <p:nvSpPr>
          <p:cNvPr id="12" name="object 12"/>
          <p:cNvSpPr txBox="1">
            <a:spLocks noGrp="1"/>
          </p:cNvSpPr>
          <p:nvPr>
            <p:ph type="body" idx="1"/>
          </p:nvPr>
        </p:nvSpPr>
        <p:spPr>
          <a:xfrm>
            <a:off x="469230" y="1396370"/>
            <a:ext cx="8352928" cy="5091137"/>
          </a:xfrm>
          <a:prstGeom prst="rect">
            <a:avLst/>
          </a:prstGeom>
          <a:solidFill>
            <a:schemeClr val="bg1">
              <a:alpha val="70000"/>
            </a:schemeClr>
          </a:solidFill>
        </p:spPr>
        <p:txBody>
          <a:bodyPr vert="horz" wrap="square" lIns="0" tIns="12700" rIns="0" bIns="0" rtlCol="0">
            <a:spAutoFit/>
          </a:bodyPr>
          <a:lstStyle/>
          <a:p>
            <a:pPr algn="just"/>
            <a:r>
              <a:rPr lang="es-PE" sz="2000" dirty="0"/>
              <a:t>En general, hay dos algoritmos comunes:</a:t>
            </a:r>
          </a:p>
          <a:p>
            <a:pPr algn="just"/>
            <a:endParaRPr lang="es-PE" sz="2000" dirty="0"/>
          </a:p>
          <a:p>
            <a:pPr algn="just"/>
            <a:r>
              <a:rPr lang="es-PE" sz="2000" dirty="0"/>
              <a:t>El primero es el algoritmo basado en la jerarquía, que incluye enlace único, enlace completo, promedio grupal y método de Ward. Al agregar o dividir, los documentos se pueden agrupar en una estructura jerárquica, que es adecuada para la exploración. Sin embargo, dicho algoritmo generalmente sufre problemas de eficiencia. </a:t>
            </a:r>
          </a:p>
          <a:p>
            <a:pPr algn="just"/>
            <a:endParaRPr lang="es-PE" sz="2000" dirty="0"/>
          </a:p>
          <a:p>
            <a:pPr algn="just"/>
            <a:r>
              <a:rPr lang="es-PE" sz="2000" dirty="0"/>
              <a:t>El otro algoritmo se desarrolla utilizando el algoritmo K-</a:t>
            </a:r>
            <a:r>
              <a:rPr lang="es-PE" sz="2000" dirty="0" err="1"/>
              <a:t>means</a:t>
            </a:r>
            <a:r>
              <a:rPr lang="es-PE" sz="2000" dirty="0"/>
              <a:t> y sus variantes. Generalmente, los algoritmos jerárquicos producen información más detallada para análisis detallados, mientras que los algoritmos basados ​​en variantes del algoritmo K-</a:t>
            </a:r>
            <a:r>
              <a:rPr lang="es-PE" sz="2000" dirty="0" err="1"/>
              <a:t>means</a:t>
            </a:r>
            <a:r>
              <a:rPr lang="es-PE" sz="2000" dirty="0"/>
              <a:t> son más eficientes y proporcionan información suficiente para la mayoría de los propósitos. </a:t>
            </a:r>
            <a:r>
              <a:rPr lang="es-PE" sz="1100" dirty="0"/>
              <a:t>(</a:t>
            </a:r>
            <a:r>
              <a:rPr lang="en-US" sz="1100" dirty="0"/>
              <a:t> Manning, Chris, and </a:t>
            </a:r>
            <a:r>
              <a:rPr lang="en-US" sz="1100" dirty="0" err="1"/>
              <a:t>Hinrich</a:t>
            </a:r>
            <a:r>
              <a:rPr lang="en-US" sz="1100" dirty="0"/>
              <a:t> </a:t>
            </a:r>
            <a:r>
              <a:rPr lang="en-US" sz="1100" dirty="0" err="1"/>
              <a:t>Schütze</a:t>
            </a:r>
            <a:r>
              <a:rPr lang="en-US" sz="1100" dirty="0"/>
              <a:t>, </a:t>
            </a:r>
            <a:r>
              <a:rPr lang="en-US" sz="1100" i="1" dirty="0"/>
              <a:t>Foundations of Statistical Natural Language Processing</a:t>
            </a:r>
            <a:r>
              <a:rPr lang="en-US" sz="1100" dirty="0"/>
              <a:t>, MIT Press. Cambridge, MA: May 1999)</a:t>
            </a:r>
            <a:endParaRPr lang="es-PE" sz="1100" dirty="0"/>
          </a:p>
        </p:txBody>
      </p:sp>
    </p:spTree>
    <p:extLst>
      <p:ext uri="{BB962C8B-B14F-4D97-AF65-F5344CB8AC3E}">
        <p14:creationId xmlns:p14="http://schemas.microsoft.com/office/powerpoint/2010/main" val="215824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AGRUPACION JERARQUICA</a:t>
            </a:r>
          </a:p>
        </p:txBody>
      </p:sp>
      <p:sp>
        <p:nvSpPr>
          <p:cNvPr id="12" name="object 12"/>
          <p:cNvSpPr txBox="1">
            <a:spLocks noGrp="1"/>
          </p:cNvSpPr>
          <p:nvPr>
            <p:ph type="body" idx="1"/>
          </p:nvPr>
        </p:nvSpPr>
        <p:spPr>
          <a:xfrm>
            <a:off x="467544" y="1466395"/>
            <a:ext cx="8352928" cy="4260141"/>
          </a:xfrm>
          <a:prstGeom prst="rect">
            <a:avLst/>
          </a:prstGeom>
          <a:solidFill>
            <a:schemeClr val="bg1">
              <a:alpha val="70000"/>
            </a:schemeClr>
          </a:solidFill>
        </p:spPr>
        <p:txBody>
          <a:bodyPr vert="horz" wrap="square" lIns="0" tIns="12700" rIns="0" bIns="0" rtlCol="0">
            <a:spAutoFit/>
          </a:bodyPr>
          <a:lstStyle/>
          <a:p>
            <a:pPr algn="just"/>
            <a:r>
              <a:rPr lang="es-PE" sz="2000" dirty="0"/>
              <a:t>La agrupación es una técnica para agrupar puntos de datos similares en un grupo y separar las diferentes observaciones en diferentes grupos. </a:t>
            </a:r>
          </a:p>
          <a:p>
            <a:pPr algn="just"/>
            <a:endParaRPr lang="es-PE" sz="2000" dirty="0"/>
          </a:p>
          <a:p>
            <a:pPr algn="just"/>
            <a:r>
              <a:rPr lang="es-PE" sz="2000" dirty="0"/>
              <a:t>Los clusters se crean de manera que tengan un orden predeterminado, es decir, una jerarquía. Por ejemplo, considere la jerarquía de conceptos de una biblioteca. Una biblioteca tiene muchas secciones, cada sección tendría muchos libros, y los libros se agruparían según su tema.</a:t>
            </a:r>
          </a:p>
          <a:p>
            <a:pPr algn="just"/>
            <a:endParaRPr lang="es-PE" sz="2000" dirty="0"/>
          </a:p>
          <a:p>
            <a:pPr algn="just"/>
            <a:r>
              <a:rPr lang="es-PE" sz="2000" dirty="0"/>
              <a:t>En </a:t>
            </a:r>
            <a:r>
              <a:rPr lang="es-PE" sz="2000" dirty="0" err="1"/>
              <a:t>Hierarchical</a:t>
            </a:r>
            <a:r>
              <a:rPr lang="es-PE" sz="2000" dirty="0"/>
              <a:t> </a:t>
            </a:r>
            <a:r>
              <a:rPr lang="es-PE" sz="2000" dirty="0" err="1"/>
              <a:t>Clustering</a:t>
            </a:r>
            <a:r>
              <a:rPr lang="es-PE" sz="2000" dirty="0"/>
              <a:t>, esta jerarquía de clústeres puede crearse de arriba a abajo o viceversa. Por lo tanto, son dos tipos a saber: Divisivo y </a:t>
            </a:r>
            <a:r>
              <a:rPr lang="es-PE" sz="2000" dirty="0" err="1"/>
              <a:t>Aglomerativo</a:t>
            </a:r>
            <a:r>
              <a:rPr lang="es-PE" sz="2000" dirty="0"/>
              <a:t>.</a:t>
            </a:r>
          </a:p>
        </p:txBody>
      </p:sp>
    </p:spTree>
    <p:extLst>
      <p:ext uri="{BB962C8B-B14F-4D97-AF65-F5344CB8AC3E}">
        <p14:creationId xmlns:p14="http://schemas.microsoft.com/office/powerpoint/2010/main" val="192241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AGRUPACION JERARQUICA</a:t>
            </a:r>
            <a:br>
              <a:rPr lang="es-PE" b="1" dirty="0">
                <a:solidFill>
                  <a:schemeClr val="tx1"/>
                </a:solidFill>
                <a:effectLst>
                  <a:outerShdw blurRad="38100" dist="38100" dir="2700000" algn="tl">
                    <a:srgbClr val="000000">
                      <a:alpha val="43137"/>
                    </a:srgbClr>
                  </a:outerShdw>
                </a:effectLst>
              </a:rPr>
            </a:br>
            <a:r>
              <a:rPr lang="es-PE" b="1" dirty="0">
                <a:solidFill>
                  <a:srgbClr val="FF0000"/>
                </a:solidFill>
                <a:effectLst>
                  <a:outerShdw blurRad="38100" dist="38100" dir="2700000" algn="tl">
                    <a:srgbClr val="000000">
                      <a:alpha val="43137"/>
                    </a:srgbClr>
                  </a:outerShdw>
                </a:effectLst>
              </a:rPr>
              <a:t>métodos</a:t>
            </a:r>
          </a:p>
        </p:txBody>
      </p:sp>
      <p:sp>
        <p:nvSpPr>
          <p:cNvPr id="12" name="object 12"/>
          <p:cNvSpPr txBox="1">
            <a:spLocks noGrp="1"/>
          </p:cNvSpPr>
          <p:nvPr>
            <p:ph type="body" idx="1"/>
          </p:nvPr>
        </p:nvSpPr>
        <p:spPr>
          <a:xfrm>
            <a:off x="467544" y="1466395"/>
            <a:ext cx="8352928" cy="4444807"/>
          </a:xfrm>
          <a:prstGeom prst="rect">
            <a:avLst/>
          </a:prstGeom>
          <a:solidFill>
            <a:schemeClr val="bg1">
              <a:alpha val="70000"/>
            </a:schemeClr>
          </a:solidFill>
        </p:spPr>
        <p:txBody>
          <a:bodyPr vert="horz" wrap="square" lIns="0" tIns="12700" rIns="0" bIns="0" rtlCol="0">
            <a:spAutoFit/>
          </a:bodyPr>
          <a:lstStyle/>
          <a:p>
            <a:pPr algn="just"/>
            <a:r>
              <a:rPr lang="es-PE" sz="2000" dirty="0"/>
              <a:t>En el método Divisivo suponemos que todas las observaciones pertenecen a un único grupo y luego dividimos el clúster en dos grupos menos similares. Esto se repite recursivamente en cada grupo hasta que haya un grupo para cada observación. Esta técnica también se llama DIANA, que es un acrónimo de Análisis Divisivo.</a:t>
            </a:r>
          </a:p>
          <a:p>
            <a:pPr algn="just"/>
            <a:endParaRPr lang="es-PE" sz="2000" dirty="0"/>
          </a:p>
          <a:p>
            <a:pPr algn="just"/>
            <a:r>
              <a:rPr lang="es-PE" sz="2000" dirty="0"/>
              <a:t>Método </a:t>
            </a:r>
            <a:r>
              <a:rPr lang="es-PE" sz="2000" dirty="0" err="1"/>
              <a:t>aglomerativo</a:t>
            </a:r>
            <a:r>
              <a:rPr lang="es-PE" sz="2000" dirty="0"/>
              <a:t>: También se lo conoce como aglomeración </a:t>
            </a:r>
            <a:r>
              <a:rPr lang="es-PE" sz="2000" dirty="0" err="1"/>
              <a:t>aglomerativa</a:t>
            </a:r>
            <a:r>
              <a:rPr lang="es-PE" sz="2000" dirty="0"/>
              <a:t> jerárquica (HAC) o AGNES (acrónimo de aglomeración de anidación). En este método, cada observación se asigna a su propio clúster. Luego, se calcula la similitud (o distancia) entre cada uno de los clusters y los dos clusters más similares se fusionan en uno. Finalmente, los pasos 2 y 3 se repiten hasta que solo quede un grupo.</a:t>
            </a:r>
          </a:p>
        </p:txBody>
      </p:sp>
    </p:spTree>
    <p:extLst>
      <p:ext uri="{BB962C8B-B14F-4D97-AF65-F5344CB8AC3E}">
        <p14:creationId xmlns:p14="http://schemas.microsoft.com/office/powerpoint/2010/main" val="219057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6471</TotalTime>
  <Words>1341</Words>
  <Application>Microsoft Office PowerPoint</Application>
  <PresentationFormat>Presentación en pantalla (4:3)</PresentationFormat>
  <Paragraphs>81</Paragraphs>
  <Slides>18</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Arial Black</vt:lpstr>
      <vt:lpstr>Calibri</vt:lpstr>
      <vt:lpstr>Century Gothic</vt:lpstr>
      <vt:lpstr>Claridad</vt:lpstr>
      <vt:lpstr>Presentación de PowerPoint</vt:lpstr>
      <vt:lpstr>Presentación de PowerPoint</vt:lpstr>
      <vt:lpstr>Presentación de PowerPoint</vt:lpstr>
      <vt:lpstr>CONTEXTO</vt:lpstr>
      <vt:lpstr>CONCEPTO</vt:lpstr>
      <vt:lpstr>CONCEPTO</vt:lpstr>
      <vt:lpstr>CONCEPTO</vt:lpstr>
      <vt:lpstr>AGRUPACION JERARQUICA</vt:lpstr>
      <vt:lpstr>AGRUPACION JERARQUICA métodos</vt:lpstr>
      <vt:lpstr>AGRUPACION JERARQUICA métodos</vt:lpstr>
      <vt:lpstr>AGRUPACION JERARQUICA HAC</vt:lpstr>
      <vt:lpstr>AGRUPACION JERARQUICA HAC</vt:lpstr>
      <vt:lpstr>AGRUPACION JERARQUICA HAC – Enlace Completo</vt:lpstr>
      <vt:lpstr>AGRUPACION JERARQUICA HAC – Enlace Promedio</vt:lpstr>
      <vt:lpstr>AGRUPACION JERARQUICA HAC – Metodo WARD</vt:lpstr>
      <vt:lpstr>AGRUPACION JERARQUICA HAC </vt:lpstr>
      <vt:lpstr>PROCESO CLUSTERING</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Minería de Datos con  IBM SPSS MODELER</dc:title>
  <dc:creator>Andre Chavez</dc:creator>
  <cp:lastModifiedBy>Alex</cp:lastModifiedBy>
  <cp:revision>182</cp:revision>
  <dcterms:created xsi:type="dcterms:W3CDTF">2017-06-15T04:35:18Z</dcterms:created>
  <dcterms:modified xsi:type="dcterms:W3CDTF">2020-05-23T22:15:50Z</dcterms:modified>
</cp:coreProperties>
</file>