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63" r:id="rId2"/>
    <p:sldId id="257" r:id="rId3"/>
    <p:sldId id="258" r:id="rId4"/>
    <p:sldId id="260" r:id="rId5"/>
    <p:sldId id="261" r:id="rId6"/>
    <p:sldId id="262" r:id="rId7"/>
  </p:sldIdLst>
  <p:sldSz cx="9144000" cy="3657600"/>
  <p:notesSz cx="6858000" cy="9144000"/>
  <p:embeddedFontLst>
    <p:embeddedFont>
      <p:font typeface="Helvetica Neue" panose="02000503000000020004" pitchFamily="2" charset="0"/>
      <p:regular r:id=""/>
      <p:bold r:id=""/>
      <p:italic r:id=""/>
      <p:boldItalic r:id="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5210"/>
  </p:normalViewPr>
  <p:slideViewPr>
    <p:cSldViewPr snapToGrid="0">
      <p:cViewPr>
        <p:scale>
          <a:sx n="220" d="100"/>
          <a:sy n="220" d="100"/>
        </p:scale>
        <p:origin x="2904" y="1920"/>
      </p:cViewPr>
      <p:guideLst>
        <p:guide orient="horz" pos="11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685800"/>
            <a:ext cx="8572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C082647-74D3-C902-6F98-08867DB0D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E313BEA9-FF75-DF1E-AAC2-08C481EBC3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685800"/>
            <a:ext cx="8572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71835EEA-4B7F-2E59-365F-8F9CD10279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err="1">
                <a:solidFill>
                  <a:schemeClr val="dk2"/>
                </a:solidFill>
              </a:rPr>
              <a:t>SexAnt</a:t>
            </a:r>
            <a:r>
              <a:rPr lang="en-US" sz="1100" dirty="0">
                <a:solidFill>
                  <a:schemeClr val="dk2"/>
                </a:solidFill>
              </a:rPr>
              <a:t>. With </a:t>
            </a:r>
            <a:r>
              <a:rPr lang="en-US" sz="1100" b="1" dirty="0">
                <a:solidFill>
                  <a:schemeClr val="dk2"/>
                </a:solidFill>
              </a:rPr>
              <a:t>h=1</a:t>
            </a:r>
            <a:r>
              <a:rPr lang="en-US" sz="1100" dirty="0">
                <a:solidFill>
                  <a:schemeClr val="dk2"/>
                </a:solidFill>
              </a:rPr>
              <a:t>, me = 0.3%, u=10</a:t>
            </a:r>
            <a:r>
              <a:rPr lang="en-US" sz="1100" baseline="30000" dirty="0">
                <a:solidFill>
                  <a:schemeClr val="dk2"/>
                </a:solidFill>
              </a:rPr>
              <a:t>-8</a:t>
            </a:r>
            <a:r>
              <a:rPr lang="en-US" sz="1100" dirty="0">
                <a:solidFill>
                  <a:schemeClr val="dk2"/>
                </a:solidFill>
              </a:rPr>
              <a:t>, 1000 generations</a:t>
            </a:r>
          </a:p>
        </p:txBody>
      </p:sp>
    </p:spTree>
    <p:extLst>
      <p:ext uri="{BB962C8B-B14F-4D97-AF65-F5344CB8AC3E}">
        <p14:creationId xmlns:p14="http://schemas.microsoft.com/office/powerpoint/2010/main" val="262216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ae3941dc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685800"/>
            <a:ext cx="8572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3ae3941dc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err="1">
                <a:solidFill>
                  <a:schemeClr val="dk2"/>
                </a:solidFill>
              </a:rPr>
              <a:t>SexAnt</a:t>
            </a:r>
            <a:r>
              <a:rPr lang="en-US" sz="1100" dirty="0">
                <a:solidFill>
                  <a:schemeClr val="dk2"/>
                </a:solidFill>
              </a:rPr>
              <a:t>. With </a:t>
            </a:r>
            <a:r>
              <a:rPr lang="en-US" sz="1100" b="1" dirty="0">
                <a:solidFill>
                  <a:schemeClr val="dk2"/>
                </a:solidFill>
              </a:rPr>
              <a:t>h=0.5</a:t>
            </a:r>
            <a:r>
              <a:rPr lang="en-US" sz="1100" dirty="0">
                <a:solidFill>
                  <a:schemeClr val="dk2"/>
                </a:solidFill>
              </a:rPr>
              <a:t>, me = 0.3%, u=10</a:t>
            </a:r>
            <a:r>
              <a:rPr lang="en-US" sz="1100" baseline="30000" dirty="0">
                <a:solidFill>
                  <a:schemeClr val="dk2"/>
                </a:solidFill>
              </a:rPr>
              <a:t>-8</a:t>
            </a:r>
            <a:r>
              <a:rPr lang="en-US" sz="1100" dirty="0">
                <a:solidFill>
                  <a:schemeClr val="dk2"/>
                </a:solidFill>
              </a:rPr>
              <a:t>, 1000 generations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ae3941dc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685800"/>
            <a:ext cx="8572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ae3941dc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err="1">
                <a:solidFill>
                  <a:schemeClr val="dk2"/>
                </a:solidFill>
              </a:rPr>
              <a:t>SexAnt</a:t>
            </a:r>
            <a:r>
              <a:rPr lang="en-US" sz="1100" dirty="0">
                <a:solidFill>
                  <a:schemeClr val="dk2"/>
                </a:solidFill>
              </a:rPr>
              <a:t>. With </a:t>
            </a:r>
            <a:r>
              <a:rPr lang="en-US" sz="1100" b="1" dirty="0">
                <a:solidFill>
                  <a:schemeClr val="dk2"/>
                </a:solidFill>
              </a:rPr>
              <a:t>h=0</a:t>
            </a:r>
            <a:r>
              <a:rPr lang="en-US" sz="1100" dirty="0">
                <a:solidFill>
                  <a:schemeClr val="dk2"/>
                </a:solidFill>
              </a:rPr>
              <a:t>, me = 0.3%, u=10</a:t>
            </a:r>
            <a:r>
              <a:rPr lang="en-US" sz="1100" baseline="30000" dirty="0">
                <a:solidFill>
                  <a:schemeClr val="dk2"/>
                </a:solidFill>
              </a:rPr>
              <a:t>-8</a:t>
            </a:r>
            <a:r>
              <a:rPr lang="en-US" sz="1100" dirty="0">
                <a:solidFill>
                  <a:schemeClr val="dk2"/>
                </a:solidFill>
              </a:rPr>
              <a:t>, 1000 generations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beb7fd6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685800"/>
            <a:ext cx="8572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beb7fd6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solidFill>
                  <a:schemeClr val="dk2"/>
                </a:solidFill>
              </a:rPr>
              <a:t>SA. With </a:t>
            </a:r>
            <a:r>
              <a:rPr lang="en-US" sz="1100" b="1" dirty="0">
                <a:solidFill>
                  <a:schemeClr val="dk2"/>
                </a:solidFill>
              </a:rPr>
              <a:t>r1 = 0.3</a:t>
            </a:r>
            <a:r>
              <a:rPr lang="en-US" sz="1100" dirty="0">
                <a:solidFill>
                  <a:schemeClr val="dk2"/>
                </a:solidFill>
              </a:rPr>
              <a:t>, h=1, me = 0.3%, u=10</a:t>
            </a:r>
            <a:r>
              <a:rPr lang="en-US" sz="1100" baseline="30000" dirty="0">
                <a:solidFill>
                  <a:schemeClr val="dk2"/>
                </a:solidFill>
              </a:rPr>
              <a:t>-8</a:t>
            </a:r>
            <a:r>
              <a:rPr lang="en-US" sz="1100" dirty="0">
                <a:solidFill>
                  <a:schemeClr val="dk2"/>
                </a:solidFill>
              </a:rPr>
              <a:t>, 1000 generations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ae3941d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685800"/>
            <a:ext cx="8572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ae3941d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solidFill>
                  <a:schemeClr val="dk2"/>
                </a:solidFill>
              </a:rPr>
              <a:t>HDA. With me = 0.3%, u=10</a:t>
            </a:r>
            <a:r>
              <a:rPr lang="en-US" sz="1100" baseline="30000" dirty="0">
                <a:solidFill>
                  <a:schemeClr val="dk2"/>
                </a:solidFill>
              </a:rPr>
              <a:t>-8</a:t>
            </a:r>
            <a:r>
              <a:rPr lang="en-US" sz="1100" dirty="0">
                <a:solidFill>
                  <a:schemeClr val="dk2"/>
                </a:solidFill>
              </a:rPr>
              <a:t>, 1000 generations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aa6bb480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685800"/>
            <a:ext cx="8572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aa6bb480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solidFill>
                  <a:schemeClr val="dk2"/>
                </a:solidFill>
              </a:rPr>
              <a:t>Pairwise </a:t>
            </a:r>
            <a:r>
              <a:rPr lang="en-US" sz="1100" dirty="0" err="1">
                <a:solidFill>
                  <a:schemeClr val="dk2"/>
                </a:solidFill>
              </a:rPr>
              <a:t>Invasibility</a:t>
            </a:r>
            <a:r>
              <a:rPr lang="en-US" sz="1100" dirty="0">
                <a:solidFill>
                  <a:schemeClr val="dk2"/>
                </a:solidFill>
              </a:rPr>
              <a:t>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529476"/>
            <a:ext cx="8520600" cy="14596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199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199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199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199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199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199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199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199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199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015377"/>
            <a:ext cx="8520600" cy="563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9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99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3316066"/>
            <a:ext cx="548700" cy="2798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86577"/>
            <a:ext cx="8520600" cy="13962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2241583"/>
            <a:ext cx="8520600" cy="925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1" lvl="0" indent="-34288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61" lvl="1" indent="-317486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42" lvl="2" indent="-317486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23" lvl="3" indent="-31748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03" lvl="4" indent="-317486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084" lvl="5" indent="-317486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263" lvl="6" indent="-31748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444" lvl="7" indent="-317486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26" lvl="8" indent="-317486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3316066"/>
            <a:ext cx="548700" cy="2798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3316066"/>
            <a:ext cx="548700" cy="2798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1529494"/>
            <a:ext cx="8520600" cy="5986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3316066"/>
            <a:ext cx="548700" cy="2798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316463"/>
            <a:ext cx="8520600" cy="407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819537"/>
            <a:ext cx="8520600" cy="2429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1" lvl="0" indent="-34288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61" lvl="1" indent="-31748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42" lvl="2" indent="-31748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23" lvl="3" indent="-31748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03" lvl="4" indent="-31748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084" lvl="5" indent="-31748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263" lvl="6" indent="-31748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444" lvl="7" indent="-31748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26" lvl="8" indent="-31748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3316066"/>
            <a:ext cx="548700" cy="2798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316463"/>
            <a:ext cx="8520600" cy="407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819537"/>
            <a:ext cx="3999900" cy="2429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1" lvl="0" indent="-317486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1"/>
            </a:lvl1pPr>
            <a:lvl2pPr marL="914361" lvl="1" indent="-30478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42" lvl="2" indent="-30478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23" lvl="3" indent="-30478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03" lvl="4" indent="-30478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084" lvl="5" indent="-30478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263" lvl="6" indent="-30478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444" lvl="7" indent="-30478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26" lvl="8" indent="-30478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819537"/>
            <a:ext cx="3999900" cy="2429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1" lvl="0" indent="-317486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1"/>
            </a:lvl1pPr>
            <a:lvl2pPr marL="914361" lvl="1" indent="-30478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42" lvl="2" indent="-30478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23" lvl="3" indent="-30478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03" lvl="4" indent="-30478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084" lvl="5" indent="-30478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263" lvl="6" indent="-30478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444" lvl="7" indent="-30478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26" lvl="8" indent="-30478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3316066"/>
            <a:ext cx="548700" cy="2798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316463"/>
            <a:ext cx="8520600" cy="407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3316066"/>
            <a:ext cx="548700" cy="2798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395093"/>
            <a:ext cx="2808000" cy="5373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988160"/>
            <a:ext cx="2808000" cy="2260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1" lvl="0" indent="-30478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61" lvl="1" indent="-30478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42" lvl="2" indent="-30478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23" lvl="3" indent="-30478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03" lvl="4" indent="-30478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084" lvl="5" indent="-30478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263" lvl="6" indent="-30478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444" lvl="7" indent="-30478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26" lvl="8" indent="-30478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3316066"/>
            <a:ext cx="548700" cy="2798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320107"/>
            <a:ext cx="6367800" cy="2909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3316066"/>
            <a:ext cx="548700" cy="2798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90"/>
            <a:ext cx="4572000" cy="365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876924"/>
            <a:ext cx="4045200" cy="10540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1993297"/>
            <a:ext cx="4045200" cy="878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514897"/>
            <a:ext cx="3837000" cy="2627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1" lvl="0" indent="-34288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61" lvl="1" indent="-31748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42" lvl="2" indent="-31748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23" lvl="3" indent="-31748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03" lvl="4" indent="-31748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084" lvl="5" indent="-31748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263" lvl="6" indent="-31748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444" lvl="7" indent="-31748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26" lvl="8" indent="-31748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3316066"/>
            <a:ext cx="548700" cy="2798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3008410"/>
            <a:ext cx="5998800" cy="4302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1" lvl="0" indent="-22859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3316066"/>
            <a:ext cx="548700" cy="2798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6463"/>
            <a:ext cx="8520600" cy="40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819537"/>
            <a:ext cx="8520600" cy="242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3316066"/>
            <a:ext cx="548700" cy="279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99">
                <a:solidFill>
                  <a:schemeClr val="dk2"/>
                </a:solidFill>
              </a:defRPr>
            </a:lvl1pPr>
            <a:lvl2pPr lvl="1" algn="r">
              <a:buNone/>
              <a:defRPr sz="999">
                <a:solidFill>
                  <a:schemeClr val="dk2"/>
                </a:solidFill>
              </a:defRPr>
            </a:lvl2pPr>
            <a:lvl3pPr lvl="2" algn="r">
              <a:buNone/>
              <a:defRPr sz="999">
                <a:solidFill>
                  <a:schemeClr val="dk2"/>
                </a:solidFill>
              </a:defRPr>
            </a:lvl3pPr>
            <a:lvl4pPr lvl="3" algn="r">
              <a:buNone/>
              <a:defRPr sz="999">
                <a:solidFill>
                  <a:schemeClr val="dk2"/>
                </a:solidFill>
              </a:defRPr>
            </a:lvl4pPr>
            <a:lvl5pPr lvl="4" algn="r">
              <a:buNone/>
              <a:defRPr sz="999">
                <a:solidFill>
                  <a:schemeClr val="dk2"/>
                </a:solidFill>
              </a:defRPr>
            </a:lvl5pPr>
            <a:lvl6pPr lvl="5" algn="r">
              <a:buNone/>
              <a:defRPr sz="999">
                <a:solidFill>
                  <a:schemeClr val="dk2"/>
                </a:solidFill>
              </a:defRPr>
            </a:lvl6pPr>
            <a:lvl7pPr lvl="6" algn="r">
              <a:buNone/>
              <a:defRPr sz="999">
                <a:solidFill>
                  <a:schemeClr val="dk2"/>
                </a:solidFill>
              </a:defRPr>
            </a:lvl7pPr>
            <a:lvl8pPr lvl="7" algn="r">
              <a:buNone/>
              <a:defRPr sz="999">
                <a:solidFill>
                  <a:schemeClr val="dk2"/>
                </a:solidFill>
              </a:defRPr>
            </a:lvl8pPr>
            <a:lvl9pPr lvl="8" algn="r">
              <a:buNone/>
              <a:defRPr sz="999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2E1BD1E-10DD-DEE6-8465-5DF4B540B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spectrum&#10;&#10;AI-generated content may be incorrect.">
            <a:extLst>
              <a:ext uri="{FF2B5EF4-FFF2-40B4-BE49-F238E27FC236}">
                <a16:creationId xmlns:a16="http://schemas.microsoft.com/office/drawing/2014/main" id="{CD8C0C76-A3AF-F048-A7F4-6ECD47B55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" y="266106"/>
            <a:ext cx="9141773" cy="3125393"/>
          </a:xfrm>
          <a:prstGeom prst="rect">
            <a:avLst/>
          </a:prstGeom>
        </p:spPr>
      </p:pic>
      <p:pic>
        <p:nvPicPr>
          <p:cNvPr id="55" name="Google Shape;55;p13">
            <a:extLst>
              <a:ext uri="{FF2B5EF4-FFF2-40B4-BE49-F238E27FC236}">
                <a16:creationId xmlns:a16="http://schemas.microsoft.com/office/drawing/2014/main" id="{37E3F8AA-9B57-0BFD-E987-44A04EFECCB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7242" t="21189" r="71709" b="24533"/>
          <a:stretch/>
        </p:blipFill>
        <p:spPr>
          <a:xfrm>
            <a:off x="8774752" y="1017627"/>
            <a:ext cx="167648" cy="152927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7F8F2FF4-F6CE-CD02-FBDC-25B4456B8533}"/>
              </a:ext>
            </a:extLst>
          </p:cNvPr>
          <p:cNvSpPr txBox="1"/>
          <p:nvPr/>
        </p:nvSpPr>
        <p:spPr>
          <a:xfrm rot="-5400000">
            <a:off x="7788954" y="1650898"/>
            <a:ext cx="1725300" cy="24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9" rIns="91425" bIns="45699" anchor="t" anchorCtr="0">
            <a:spAutoFit/>
          </a:bodyPr>
          <a:lstStyle/>
          <a:p>
            <a:pPr algn="ctr"/>
            <a:r>
              <a:rPr lang="en" sz="999">
                <a:latin typeface="Helvetica Neue"/>
                <a:ea typeface="Helvetica Neue"/>
                <a:cs typeface="Helvetica Neue"/>
                <a:sym typeface="Helvetica Neue"/>
              </a:rPr>
              <a:t>Achiasmy Allele Frequency</a:t>
            </a:r>
            <a:endParaRPr sz="1401"/>
          </a:p>
        </p:txBody>
      </p:sp>
      <p:sp>
        <p:nvSpPr>
          <p:cNvPr id="58" name="Google Shape;58;p13">
            <a:extLst>
              <a:ext uri="{FF2B5EF4-FFF2-40B4-BE49-F238E27FC236}">
                <a16:creationId xmlns:a16="http://schemas.microsoft.com/office/drawing/2014/main" id="{8BD15F1A-CCCC-F1EA-CB56-6D4E42A8B96F}"/>
              </a:ext>
            </a:extLst>
          </p:cNvPr>
          <p:cNvSpPr txBox="1"/>
          <p:nvPr/>
        </p:nvSpPr>
        <p:spPr>
          <a:xfrm>
            <a:off x="8870318" y="1017622"/>
            <a:ext cx="328800" cy="15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9" rIns="91425" bIns="45699" anchor="t" anchorCtr="0">
            <a:spAutoFit/>
          </a:bodyPr>
          <a:lstStyle/>
          <a:p>
            <a:pPr algn="ctr"/>
            <a:r>
              <a:rPr lang="en" sz="801">
                <a:latin typeface="Helvetica Neue"/>
                <a:ea typeface="Helvetica Neue"/>
                <a:cs typeface="Helvetica Neue"/>
                <a:sym typeface="Helvetica Neue"/>
              </a:rPr>
              <a:t>1.0</a:t>
            </a:r>
            <a:endParaRPr sz="1401"/>
          </a:p>
          <a:p>
            <a:pPr algn="ctr"/>
            <a:endParaRPr sz="80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sz="80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sz="80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r>
              <a:rPr lang="en" sz="801">
                <a:latin typeface="Helvetica Neue"/>
                <a:ea typeface="Helvetica Neue"/>
                <a:cs typeface="Helvetica Neue"/>
                <a:sym typeface="Helvetica Neue"/>
              </a:rPr>
              <a:t>0.5</a:t>
            </a:r>
            <a:endParaRPr sz="1401"/>
          </a:p>
          <a:p>
            <a:pPr algn="ctr"/>
            <a:endParaRPr sz="80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sz="80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sz="80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r>
              <a:rPr lang="en" sz="801">
                <a:latin typeface="Helvetica Neue"/>
                <a:ea typeface="Helvetica Neue"/>
                <a:cs typeface="Helvetica Neue"/>
                <a:sym typeface="Helvetica Neue"/>
              </a:rPr>
              <a:t>0.0</a:t>
            </a:r>
            <a:endParaRPr sz="1401"/>
          </a:p>
        </p:txBody>
      </p:sp>
    </p:spTree>
    <p:extLst>
      <p:ext uri="{BB962C8B-B14F-4D97-AF65-F5344CB8AC3E}">
        <p14:creationId xmlns:p14="http://schemas.microsoft.com/office/powerpoint/2010/main" val="385416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D37DFA91-7F2D-82F2-C86E-1131DE751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725"/>
            <a:ext cx="9144000" cy="3126154"/>
          </a:xfrm>
          <a:prstGeom prst="rect">
            <a:avLst/>
          </a:prstGeom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l="27242" t="21189" r="71709" b="24533"/>
          <a:stretch/>
        </p:blipFill>
        <p:spPr>
          <a:xfrm>
            <a:off x="8774752" y="1017627"/>
            <a:ext cx="167648" cy="15292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 rot="-5400000">
            <a:off x="7788954" y="1650898"/>
            <a:ext cx="1725300" cy="24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9" rIns="91425" bIns="45699" anchor="t" anchorCtr="0">
            <a:spAutoFit/>
          </a:bodyPr>
          <a:lstStyle/>
          <a:p>
            <a:pPr algn="ctr"/>
            <a:r>
              <a:rPr lang="en" sz="999">
                <a:latin typeface="Helvetica Neue"/>
                <a:ea typeface="Helvetica Neue"/>
                <a:cs typeface="Helvetica Neue"/>
                <a:sym typeface="Helvetica Neue"/>
              </a:rPr>
              <a:t>Achiasmy Allele Frequency</a:t>
            </a:r>
            <a:endParaRPr sz="1401"/>
          </a:p>
        </p:txBody>
      </p:sp>
      <p:sp>
        <p:nvSpPr>
          <p:cNvPr id="67" name="Google Shape;67;p14"/>
          <p:cNvSpPr txBox="1"/>
          <p:nvPr/>
        </p:nvSpPr>
        <p:spPr>
          <a:xfrm>
            <a:off x="8870318" y="1017622"/>
            <a:ext cx="328800" cy="15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9" rIns="91425" bIns="45699" anchor="t" anchorCtr="0">
            <a:spAutoFit/>
          </a:bodyPr>
          <a:lstStyle/>
          <a:p>
            <a:pPr algn="ctr"/>
            <a:r>
              <a:rPr lang="en" sz="801">
                <a:latin typeface="Helvetica Neue"/>
                <a:ea typeface="Helvetica Neue"/>
                <a:cs typeface="Helvetica Neue"/>
                <a:sym typeface="Helvetica Neue"/>
              </a:rPr>
              <a:t>1.0</a:t>
            </a:r>
            <a:endParaRPr sz="1401"/>
          </a:p>
          <a:p>
            <a:pPr algn="ctr"/>
            <a:endParaRPr sz="80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sz="80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sz="80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r>
              <a:rPr lang="en" sz="801">
                <a:latin typeface="Helvetica Neue"/>
                <a:ea typeface="Helvetica Neue"/>
                <a:cs typeface="Helvetica Neue"/>
                <a:sym typeface="Helvetica Neue"/>
              </a:rPr>
              <a:t>0.5</a:t>
            </a:r>
            <a:endParaRPr sz="1401"/>
          </a:p>
          <a:p>
            <a:pPr algn="ctr"/>
            <a:endParaRPr sz="80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sz="80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sz="80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r>
              <a:rPr lang="en" sz="801">
                <a:latin typeface="Helvetica Neue"/>
                <a:ea typeface="Helvetica Neue"/>
                <a:cs typeface="Helvetica Neue"/>
                <a:sym typeface="Helvetica Neue"/>
              </a:rPr>
              <a:t>0.0</a:t>
            </a:r>
            <a:endParaRPr sz="140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quare with white text&#10;&#10;AI-generated content may be incorrect.">
            <a:extLst>
              <a:ext uri="{FF2B5EF4-FFF2-40B4-BE49-F238E27FC236}">
                <a16:creationId xmlns:a16="http://schemas.microsoft.com/office/drawing/2014/main" id="{6DF8D531-4403-A69C-1600-CFCF5E666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" y="266106"/>
            <a:ext cx="9141773" cy="3125393"/>
          </a:xfrm>
          <a:prstGeom prst="rect">
            <a:avLst/>
          </a:prstGeom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l="27242" t="21189" r="71709" b="24533"/>
          <a:stretch/>
        </p:blipFill>
        <p:spPr>
          <a:xfrm>
            <a:off x="8774752" y="1017627"/>
            <a:ext cx="167648" cy="15292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 rot="-5400000">
            <a:off x="7788954" y="1650898"/>
            <a:ext cx="1725300" cy="24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9" rIns="91425" bIns="45699" anchor="t" anchorCtr="0">
            <a:spAutoFit/>
          </a:bodyPr>
          <a:lstStyle/>
          <a:p>
            <a:pPr algn="ctr"/>
            <a:r>
              <a:rPr lang="en" sz="999">
                <a:latin typeface="Helvetica Neue"/>
                <a:ea typeface="Helvetica Neue"/>
                <a:cs typeface="Helvetica Neue"/>
                <a:sym typeface="Helvetica Neue"/>
              </a:rPr>
              <a:t>Achiasmy Allele Frequency</a:t>
            </a:r>
            <a:endParaRPr sz="1401"/>
          </a:p>
        </p:txBody>
      </p:sp>
      <p:sp>
        <p:nvSpPr>
          <p:cNvPr id="76" name="Google Shape;76;p15"/>
          <p:cNvSpPr txBox="1"/>
          <p:nvPr/>
        </p:nvSpPr>
        <p:spPr>
          <a:xfrm>
            <a:off x="8870318" y="1017622"/>
            <a:ext cx="328800" cy="15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9" rIns="91425" bIns="45699" anchor="t" anchorCtr="0">
            <a:spAutoFit/>
          </a:bodyPr>
          <a:lstStyle/>
          <a:p>
            <a:pPr algn="ctr"/>
            <a:r>
              <a:rPr lang="en" sz="801">
                <a:latin typeface="Helvetica Neue"/>
                <a:ea typeface="Helvetica Neue"/>
                <a:cs typeface="Helvetica Neue"/>
                <a:sym typeface="Helvetica Neue"/>
              </a:rPr>
              <a:t>1.0</a:t>
            </a:r>
            <a:endParaRPr sz="1401"/>
          </a:p>
          <a:p>
            <a:pPr algn="ctr"/>
            <a:endParaRPr sz="80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sz="80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sz="80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r>
              <a:rPr lang="en" sz="801">
                <a:latin typeface="Helvetica Neue"/>
                <a:ea typeface="Helvetica Neue"/>
                <a:cs typeface="Helvetica Neue"/>
                <a:sym typeface="Helvetica Neue"/>
              </a:rPr>
              <a:t>0.5</a:t>
            </a:r>
            <a:endParaRPr sz="1401"/>
          </a:p>
          <a:p>
            <a:pPr algn="ctr"/>
            <a:endParaRPr sz="80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sz="80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sz="80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r>
              <a:rPr lang="en" sz="801">
                <a:latin typeface="Helvetica Neue"/>
                <a:ea typeface="Helvetica Neue"/>
                <a:cs typeface="Helvetica Neue"/>
                <a:sym typeface="Helvetica Neue"/>
              </a:rPr>
              <a:t>0.0</a:t>
            </a:r>
            <a:endParaRPr sz="140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37AFF1C9-CEF3-3AB9-EE39-DC42943BD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" y="266105"/>
            <a:ext cx="9141795" cy="3125398"/>
          </a:xfrm>
          <a:prstGeom prst="rect">
            <a:avLst/>
          </a:prstGeom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l="27242" t="21189" r="71709" b="24533"/>
          <a:stretch/>
        </p:blipFill>
        <p:spPr>
          <a:xfrm>
            <a:off x="8774752" y="1017627"/>
            <a:ext cx="167648" cy="15292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 rot="-5400000">
            <a:off x="7788954" y="1650898"/>
            <a:ext cx="1725300" cy="24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9" rIns="91425" bIns="45699" anchor="t" anchorCtr="0">
            <a:spAutoFit/>
          </a:bodyPr>
          <a:lstStyle/>
          <a:p>
            <a:pPr algn="ctr"/>
            <a:r>
              <a:rPr lang="en" sz="999">
                <a:latin typeface="Helvetica Neue"/>
                <a:ea typeface="Helvetica Neue"/>
                <a:cs typeface="Helvetica Neue"/>
                <a:sym typeface="Helvetica Neue"/>
              </a:rPr>
              <a:t>Achiasmy Allele Frequency</a:t>
            </a:r>
            <a:endParaRPr sz="1401"/>
          </a:p>
        </p:txBody>
      </p:sp>
      <p:sp>
        <p:nvSpPr>
          <p:cNvPr id="94" name="Google Shape;94;p17"/>
          <p:cNvSpPr txBox="1"/>
          <p:nvPr/>
        </p:nvSpPr>
        <p:spPr>
          <a:xfrm>
            <a:off x="8870318" y="1017622"/>
            <a:ext cx="328800" cy="15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9" rIns="91425" bIns="45699" anchor="t" anchorCtr="0">
            <a:spAutoFit/>
          </a:bodyPr>
          <a:lstStyle/>
          <a:p>
            <a:pPr algn="ctr"/>
            <a:r>
              <a:rPr lang="en" sz="801">
                <a:latin typeface="Helvetica Neue"/>
                <a:ea typeface="Helvetica Neue"/>
                <a:cs typeface="Helvetica Neue"/>
                <a:sym typeface="Helvetica Neue"/>
              </a:rPr>
              <a:t>1.0</a:t>
            </a:r>
            <a:endParaRPr sz="1401"/>
          </a:p>
          <a:p>
            <a:pPr algn="ctr"/>
            <a:endParaRPr sz="80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sz="80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sz="80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r>
              <a:rPr lang="en" sz="801">
                <a:latin typeface="Helvetica Neue"/>
                <a:ea typeface="Helvetica Neue"/>
                <a:cs typeface="Helvetica Neue"/>
                <a:sym typeface="Helvetica Neue"/>
              </a:rPr>
              <a:t>0.5</a:t>
            </a:r>
            <a:endParaRPr sz="1401"/>
          </a:p>
          <a:p>
            <a:pPr algn="ctr"/>
            <a:endParaRPr sz="80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sz="80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sz="80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r>
              <a:rPr lang="en" sz="801">
                <a:latin typeface="Helvetica Neue"/>
                <a:ea typeface="Helvetica Neue"/>
                <a:cs typeface="Helvetica Neue"/>
                <a:sym typeface="Helvetica Neue"/>
              </a:rPr>
              <a:t>0.0</a:t>
            </a:r>
            <a:endParaRPr sz="140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70877349-81FD-D9E2-EBE1-FE3E34C6D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725"/>
            <a:ext cx="9144000" cy="3126154"/>
          </a:xfrm>
          <a:prstGeom prst="rect">
            <a:avLst/>
          </a:prstGeom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l="27242" t="21189" r="71709" b="24533"/>
          <a:stretch/>
        </p:blipFill>
        <p:spPr>
          <a:xfrm>
            <a:off x="8774752" y="1017627"/>
            <a:ext cx="167648" cy="152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 rot="-5400000">
            <a:off x="7788954" y="1650898"/>
            <a:ext cx="1725300" cy="24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9" rIns="91425" bIns="45699" anchor="t" anchorCtr="0">
            <a:spAutoFit/>
          </a:bodyPr>
          <a:lstStyle/>
          <a:p>
            <a:pPr algn="ctr"/>
            <a:r>
              <a:rPr lang="en" sz="999">
                <a:latin typeface="Helvetica Neue"/>
                <a:ea typeface="Helvetica Neue"/>
                <a:cs typeface="Helvetica Neue"/>
                <a:sym typeface="Helvetica Neue"/>
              </a:rPr>
              <a:t>Achiasmy Allele Frequency</a:t>
            </a:r>
            <a:endParaRPr sz="1401"/>
          </a:p>
        </p:txBody>
      </p:sp>
      <p:sp>
        <p:nvSpPr>
          <p:cNvPr id="103" name="Google Shape;103;p18"/>
          <p:cNvSpPr txBox="1"/>
          <p:nvPr/>
        </p:nvSpPr>
        <p:spPr>
          <a:xfrm>
            <a:off x="8870318" y="1017622"/>
            <a:ext cx="328800" cy="15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9" rIns="91425" bIns="45699" anchor="t" anchorCtr="0">
            <a:spAutoFit/>
          </a:bodyPr>
          <a:lstStyle/>
          <a:p>
            <a:pPr algn="ctr"/>
            <a:r>
              <a:rPr lang="en" sz="801">
                <a:latin typeface="Helvetica Neue"/>
                <a:ea typeface="Helvetica Neue"/>
                <a:cs typeface="Helvetica Neue"/>
                <a:sym typeface="Helvetica Neue"/>
              </a:rPr>
              <a:t>1.0</a:t>
            </a:r>
            <a:endParaRPr sz="1401"/>
          </a:p>
          <a:p>
            <a:pPr algn="ctr"/>
            <a:endParaRPr sz="80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sz="80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sz="80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r>
              <a:rPr lang="en" sz="801">
                <a:latin typeface="Helvetica Neue"/>
                <a:ea typeface="Helvetica Neue"/>
                <a:cs typeface="Helvetica Neue"/>
                <a:sym typeface="Helvetica Neue"/>
              </a:rPr>
              <a:t>0.5</a:t>
            </a:r>
            <a:endParaRPr sz="1401"/>
          </a:p>
          <a:p>
            <a:pPr algn="ctr"/>
            <a:endParaRPr sz="80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sz="80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sz="80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r>
              <a:rPr lang="en" sz="801">
                <a:latin typeface="Helvetica Neue"/>
                <a:ea typeface="Helvetica Neue"/>
                <a:cs typeface="Helvetica Neue"/>
                <a:sym typeface="Helvetica Neue"/>
              </a:rPr>
              <a:t>0.0</a:t>
            </a:r>
            <a:endParaRPr sz="140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919" y="0"/>
            <a:ext cx="6146157" cy="3655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0</TotalTime>
  <Words>118</Words>
  <Application>Microsoft Macintosh PowerPoint</Application>
  <PresentationFormat>Custom</PresentationFormat>
  <Paragraphs>66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Helvetica Neue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Barboza Pereira, Andres</cp:lastModifiedBy>
  <cp:revision>1</cp:revision>
  <dcterms:modified xsi:type="dcterms:W3CDTF">2025-04-21T14:44:42Z</dcterms:modified>
</cp:coreProperties>
</file>