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3" r:id="rId4"/>
    <p:sldId id="262" r:id="rId5"/>
    <p:sldId id="258" r:id="rId6"/>
    <p:sldId id="264" r:id="rId7"/>
    <p:sldId id="261" r:id="rId8"/>
    <p:sldId id="265" r:id="rId9"/>
    <p:sldId id="267"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85831-4885-405C-B284-6874E36AFAB9}" type="doc">
      <dgm:prSet loTypeId="urn:microsoft.com/office/officeart/2018/5/layout/IconLeafLabelList" loCatId="icon" qsTypeId="urn:microsoft.com/office/officeart/2005/8/quickstyle/simple2" qsCatId="simple" csTypeId="urn:microsoft.com/office/officeart/2005/8/colors/accent2_2" csCatId="accent2" phldr="1"/>
      <dgm:spPr/>
      <dgm:t>
        <a:bodyPr/>
        <a:lstStyle/>
        <a:p>
          <a:endParaRPr lang="en-US"/>
        </a:p>
      </dgm:t>
    </dgm:pt>
    <dgm:pt modelId="{BD406373-5114-4549-97E5-05F5303BDEEF}">
      <dgm:prSet custT="1"/>
      <dgm:spPr/>
      <dgm:t>
        <a:bodyPr/>
        <a:lstStyle/>
        <a:p>
          <a:pPr>
            <a:lnSpc>
              <a:spcPct val="100000"/>
            </a:lnSpc>
            <a:defRPr cap="all"/>
          </a:pPr>
          <a:r>
            <a:rPr lang="es-ES" sz="1400" dirty="0">
              <a:latin typeface="+mj-lt"/>
            </a:rPr>
            <a:t>Detección de casos a partir de la facturación presentada por las IPS ante las EPS </a:t>
          </a:r>
          <a:endParaRPr lang="en-US" sz="1400" dirty="0">
            <a:latin typeface="+mj-lt"/>
          </a:endParaRPr>
        </a:p>
      </dgm:t>
    </dgm:pt>
    <dgm:pt modelId="{3494C6A9-974A-4DFA-B4F1-03C484E803BB}" type="parTrans" cxnId="{F08424C6-C989-4FAD-847F-974EAC2A7B89}">
      <dgm:prSet/>
      <dgm:spPr/>
      <dgm:t>
        <a:bodyPr/>
        <a:lstStyle/>
        <a:p>
          <a:endParaRPr lang="en-US"/>
        </a:p>
      </dgm:t>
    </dgm:pt>
    <dgm:pt modelId="{0D09E72F-857F-4C02-A956-F7770AF40588}" type="sibTrans" cxnId="{F08424C6-C989-4FAD-847F-974EAC2A7B89}">
      <dgm:prSet/>
      <dgm:spPr/>
      <dgm:t>
        <a:bodyPr/>
        <a:lstStyle/>
        <a:p>
          <a:endParaRPr lang="en-US"/>
        </a:p>
      </dgm:t>
    </dgm:pt>
    <dgm:pt modelId="{71C4C31D-7DF4-4262-A29D-EF11762517B0}">
      <dgm:prSet custT="1"/>
      <dgm:spPr/>
      <dgm:t>
        <a:bodyPr/>
        <a:lstStyle/>
        <a:p>
          <a:pPr>
            <a:lnSpc>
              <a:spcPct val="100000"/>
            </a:lnSpc>
            <a:defRPr cap="all"/>
          </a:pPr>
          <a:r>
            <a:rPr lang="es-CO" sz="1400" b="0" i="0" dirty="0">
              <a:latin typeface="+mj-lt"/>
            </a:rPr>
            <a:t>Determinar patrones para la detección y prevención de fraude</a:t>
          </a:r>
          <a:r>
            <a:rPr lang="es-CO" sz="1400" b="0" i="0" dirty="0"/>
            <a:t>.</a:t>
          </a:r>
          <a:endParaRPr lang="en-US" sz="1400" dirty="0"/>
        </a:p>
      </dgm:t>
    </dgm:pt>
    <dgm:pt modelId="{FF8A4A49-D51C-4001-B9D9-C1259F65D2D3}" type="parTrans" cxnId="{138D284E-5DE2-42AE-8E44-B7FC07133647}">
      <dgm:prSet/>
      <dgm:spPr/>
      <dgm:t>
        <a:bodyPr/>
        <a:lstStyle/>
        <a:p>
          <a:endParaRPr lang="en-US"/>
        </a:p>
      </dgm:t>
    </dgm:pt>
    <dgm:pt modelId="{407E5F7B-3415-4BA4-92B9-44481ACF77C2}" type="sibTrans" cxnId="{138D284E-5DE2-42AE-8E44-B7FC07133647}">
      <dgm:prSet/>
      <dgm:spPr/>
      <dgm:t>
        <a:bodyPr/>
        <a:lstStyle/>
        <a:p>
          <a:endParaRPr lang="en-US"/>
        </a:p>
      </dgm:t>
    </dgm:pt>
    <dgm:pt modelId="{635D5353-59EE-AD44-8DE6-7E021EA69BE4}">
      <dgm:prSet custT="1"/>
      <dgm:spPr/>
      <dgm:t>
        <a:bodyPr/>
        <a:lstStyle/>
        <a:p>
          <a:pPr>
            <a:lnSpc>
              <a:spcPct val="100000"/>
            </a:lnSpc>
            <a:defRPr cap="all"/>
          </a:pPr>
          <a:r>
            <a:rPr lang="es-CO" sz="1400" b="0" i="0" dirty="0">
              <a:latin typeface="+mj-lt"/>
            </a:rPr>
            <a:t>Crear un sistema de indicadores, para la detección de actividades sospechosas</a:t>
          </a:r>
          <a:r>
            <a:rPr lang="es-CO" sz="1400" b="0" i="0" u="none" dirty="0">
              <a:latin typeface="+mj-lt"/>
            </a:rPr>
            <a:t>.</a:t>
          </a:r>
          <a:endParaRPr lang="es-ES" sz="1400" dirty="0">
            <a:latin typeface="+mj-lt"/>
          </a:endParaRPr>
        </a:p>
      </dgm:t>
    </dgm:pt>
    <dgm:pt modelId="{17E53816-E1C9-1841-A4E1-B0B3062CCE77}" type="parTrans" cxnId="{BBF12EAA-899F-D848-BBDF-22349CEC843F}">
      <dgm:prSet/>
      <dgm:spPr/>
      <dgm:t>
        <a:bodyPr/>
        <a:lstStyle/>
        <a:p>
          <a:endParaRPr lang="es-ES"/>
        </a:p>
      </dgm:t>
    </dgm:pt>
    <dgm:pt modelId="{A94F3FAD-5EF5-A248-B84D-27CD13CFECCD}" type="sibTrans" cxnId="{BBF12EAA-899F-D848-BBDF-22349CEC843F}">
      <dgm:prSet/>
      <dgm:spPr/>
      <dgm:t>
        <a:bodyPr/>
        <a:lstStyle/>
        <a:p>
          <a:endParaRPr lang="es-ES"/>
        </a:p>
      </dgm:t>
    </dgm:pt>
    <dgm:pt modelId="{B85CFC6E-5147-4D9A-AF69-EBC8E3BBCD3E}" type="pres">
      <dgm:prSet presAssocID="{F7485831-4885-405C-B284-6874E36AFAB9}" presName="root" presStyleCnt="0">
        <dgm:presLayoutVars>
          <dgm:dir/>
          <dgm:resizeHandles val="exact"/>
        </dgm:presLayoutVars>
      </dgm:prSet>
      <dgm:spPr/>
    </dgm:pt>
    <dgm:pt modelId="{C4800394-E1FA-4570-B65D-962A7A794E76}" type="pres">
      <dgm:prSet presAssocID="{BD406373-5114-4549-97E5-05F5303BDEEF}" presName="compNode" presStyleCnt="0"/>
      <dgm:spPr/>
    </dgm:pt>
    <dgm:pt modelId="{B7767898-578E-419F-B849-018E1A73A8E0}" type="pres">
      <dgm:prSet presAssocID="{BD406373-5114-4549-97E5-05F5303BDEEF}" presName="iconBgRect" presStyleLbl="bgShp" presStyleIdx="0" presStyleCnt="3">
        <dgm:style>
          <a:lnRef idx="2">
            <a:schemeClr val="accent2"/>
          </a:lnRef>
          <a:fillRef idx="1">
            <a:schemeClr val="lt1"/>
          </a:fillRef>
          <a:effectRef idx="0">
            <a:schemeClr val="accent2"/>
          </a:effectRef>
          <a:fontRef idx="minor">
            <a:schemeClr val="dk1"/>
          </a:fontRef>
        </dgm:style>
      </dgm:prSet>
      <dgm:spPr>
        <a:prstGeom prst="round2DiagRect">
          <a:avLst>
            <a:gd name="adj1" fmla="val 29727"/>
            <a:gd name="adj2" fmla="val 0"/>
          </a:avLst>
        </a:prstGeom>
      </dgm:spPr>
    </dgm:pt>
    <dgm:pt modelId="{B9037386-74ED-46C7-BA3E-78A454EB492A}" type="pres">
      <dgm:prSet presAssocID="{BD406373-5114-4549-97E5-05F5303BDEE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úblico de destino"/>
        </a:ext>
      </dgm:extLst>
    </dgm:pt>
    <dgm:pt modelId="{5D7EA203-FB6A-4F44-8D18-E82FD5F45704}" type="pres">
      <dgm:prSet presAssocID="{BD406373-5114-4549-97E5-05F5303BDEEF}" presName="spaceRect" presStyleCnt="0"/>
      <dgm:spPr/>
    </dgm:pt>
    <dgm:pt modelId="{B13F4750-BDB3-4023-93A2-BA3F944F1701}" type="pres">
      <dgm:prSet presAssocID="{BD406373-5114-4549-97E5-05F5303BDEEF}" presName="textRect" presStyleLbl="revTx" presStyleIdx="0" presStyleCnt="3">
        <dgm:presLayoutVars>
          <dgm:chMax val="1"/>
          <dgm:chPref val="1"/>
        </dgm:presLayoutVars>
      </dgm:prSet>
      <dgm:spPr/>
    </dgm:pt>
    <dgm:pt modelId="{4890DB82-0F5E-4429-980D-28D25F0B419A}" type="pres">
      <dgm:prSet presAssocID="{0D09E72F-857F-4C02-A956-F7770AF40588}" presName="sibTrans" presStyleCnt="0"/>
      <dgm:spPr/>
    </dgm:pt>
    <dgm:pt modelId="{7A240FF4-8084-461F-BC6E-7700FDEAA6E2}" type="pres">
      <dgm:prSet presAssocID="{71C4C31D-7DF4-4262-A29D-EF11762517B0}" presName="compNode" presStyleCnt="0"/>
      <dgm:spPr/>
    </dgm:pt>
    <dgm:pt modelId="{675E045C-1F88-4C99-9E23-DB0A76EF6A1A}" type="pres">
      <dgm:prSet presAssocID="{71C4C31D-7DF4-4262-A29D-EF11762517B0}" presName="iconBgRect" presStyleLbl="bgShp" presStyleIdx="1" presStyleCnt="3">
        <dgm:style>
          <a:lnRef idx="2">
            <a:schemeClr val="accent3"/>
          </a:lnRef>
          <a:fillRef idx="1">
            <a:schemeClr val="lt1"/>
          </a:fillRef>
          <a:effectRef idx="0">
            <a:schemeClr val="accent3"/>
          </a:effectRef>
          <a:fontRef idx="minor">
            <a:schemeClr val="dk1"/>
          </a:fontRef>
        </dgm:style>
      </dgm:prSet>
      <dgm:spPr>
        <a:prstGeom prst="round2DiagRect">
          <a:avLst>
            <a:gd name="adj1" fmla="val 29727"/>
            <a:gd name="adj2" fmla="val 0"/>
          </a:avLst>
        </a:prstGeom>
      </dgm:spPr>
    </dgm:pt>
    <dgm:pt modelId="{BDB67D38-D62C-4A54-A430-962084C6CB36}" type="pres">
      <dgm:prSet presAssocID="{71C4C31D-7DF4-4262-A29D-EF11762517B0}" presName="iconRect" presStyleLbl="node1" presStyleIdx="1" presStyleCnt="3"/>
      <dgm:spPr>
        <a:blipFill rotWithShape="1">
          <a:blip xmlns:r="http://schemas.openxmlformats.org/officeDocument/2006/relationships" r:embed="rId3"/>
          <a:stretch>
            <a:fillRect/>
          </a:stretch>
        </a:blipFill>
      </dgm:spPr>
    </dgm:pt>
    <dgm:pt modelId="{68F975EC-712E-4977-9B2C-933038AA62D6}" type="pres">
      <dgm:prSet presAssocID="{71C4C31D-7DF4-4262-A29D-EF11762517B0}" presName="spaceRect" presStyleCnt="0"/>
      <dgm:spPr/>
    </dgm:pt>
    <dgm:pt modelId="{E50CCC90-8DD5-4E36-8CE5-6059DCC0A9BF}" type="pres">
      <dgm:prSet presAssocID="{71C4C31D-7DF4-4262-A29D-EF11762517B0}" presName="textRect" presStyleLbl="revTx" presStyleIdx="1" presStyleCnt="3">
        <dgm:presLayoutVars>
          <dgm:chMax val="1"/>
          <dgm:chPref val="1"/>
        </dgm:presLayoutVars>
      </dgm:prSet>
      <dgm:spPr/>
    </dgm:pt>
    <dgm:pt modelId="{9A1647BD-9E27-4EB2-A02B-8A215DFECDB4}" type="pres">
      <dgm:prSet presAssocID="{407E5F7B-3415-4BA4-92B9-44481ACF77C2}" presName="sibTrans" presStyleCnt="0"/>
      <dgm:spPr/>
    </dgm:pt>
    <dgm:pt modelId="{FD281C9F-47C3-40F3-961E-2F2F10831AE7}" type="pres">
      <dgm:prSet presAssocID="{635D5353-59EE-AD44-8DE6-7E021EA69BE4}" presName="compNode" presStyleCnt="0"/>
      <dgm:spPr/>
    </dgm:pt>
    <dgm:pt modelId="{0D00A7FB-AE78-4928-B63F-BCA0BE5D4897}" type="pres">
      <dgm:prSet presAssocID="{635D5353-59EE-AD44-8DE6-7E021EA69BE4}" presName="iconBgRect" presStyleLbl="bgShp" presStyleIdx="2" presStyleCnt="3">
        <dgm:style>
          <a:lnRef idx="2">
            <a:schemeClr val="accent4"/>
          </a:lnRef>
          <a:fillRef idx="1">
            <a:schemeClr val="lt1"/>
          </a:fillRef>
          <a:effectRef idx="0">
            <a:schemeClr val="accent4"/>
          </a:effectRef>
          <a:fontRef idx="minor">
            <a:schemeClr val="dk1"/>
          </a:fontRef>
        </dgm:style>
      </dgm:prSet>
      <dgm:spPr>
        <a:prstGeom prst="round2DiagRect">
          <a:avLst>
            <a:gd name="adj1" fmla="val 29727"/>
            <a:gd name="adj2" fmla="val 0"/>
          </a:avLst>
        </a:prstGeom>
      </dgm:spPr>
    </dgm:pt>
    <dgm:pt modelId="{E8931173-A5DE-4C44-882A-319BC7BA7BC3}" type="pres">
      <dgm:prSet presAssocID="{635D5353-59EE-AD44-8DE6-7E021EA69BE4}" presName="iconRect" presStyleLbl="node1" presStyleIdx="2" presStyleCnt="3"/>
      <dgm:spPr>
        <a:blipFill rotWithShape="1">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pt>
    <dgm:pt modelId="{BC62E767-70DA-4337-BE33-EF67BEB95D81}" type="pres">
      <dgm:prSet presAssocID="{635D5353-59EE-AD44-8DE6-7E021EA69BE4}" presName="spaceRect" presStyleCnt="0"/>
      <dgm:spPr/>
    </dgm:pt>
    <dgm:pt modelId="{C0BA405B-AC97-484F-BCB4-B72C5EDECF76}" type="pres">
      <dgm:prSet presAssocID="{635D5353-59EE-AD44-8DE6-7E021EA69BE4}" presName="textRect" presStyleLbl="revTx" presStyleIdx="2" presStyleCnt="3">
        <dgm:presLayoutVars>
          <dgm:chMax val="1"/>
          <dgm:chPref val="1"/>
        </dgm:presLayoutVars>
      </dgm:prSet>
      <dgm:spPr/>
    </dgm:pt>
  </dgm:ptLst>
  <dgm:cxnLst>
    <dgm:cxn modelId="{FCABC82C-5DB0-493F-870F-45C06C2635F7}" type="presOf" srcId="{F7485831-4885-405C-B284-6874E36AFAB9}" destId="{B85CFC6E-5147-4D9A-AF69-EBC8E3BBCD3E}" srcOrd="0" destOrd="0" presId="urn:microsoft.com/office/officeart/2018/5/layout/IconLeafLabelList"/>
    <dgm:cxn modelId="{138D284E-5DE2-42AE-8E44-B7FC07133647}" srcId="{F7485831-4885-405C-B284-6874E36AFAB9}" destId="{71C4C31D-7DF4-4262-A29D-EF11762517B0}" srcOrd="1" destOrd="0" parTransId="{FF8A4A49-D51C-4001-B9D9-C1259F65D2D3}" sibTransId="{407E5F7B-3415-4BA4-92B9-44481ACF77C2}"/>
    <dgm:cxn modelId="{12004E65-9AF4-4092-BFB3-969B0CDD08EF}" type="presOf" srcId="{BD406373-5114-4549-97E5-05F5303BDEEF}" destId="{B13F4750-BDB3-4023-93A2-BA3F944F1701}" srcOrd="0" destOrd="0" presId="urn:microsoft.com/office/officeart/2018/5/layout/IconLeafLabelList"/>
    <dgm:cxn modelId="{BE6170A6-97ED-4047-9625-A2A4A7C1705A}" type="presOf" srcId="{71C4C31D-7DF4-4262-A29D-EF11762517B0}" destId="{E50CCC90-8DD5-4E36-8CE5-6059DCC0A9BF}" srcOrd="0" destOrd="0" presId="urn:microsoft.com/office/officeart/2018/5/layout/IconLeafLabelList"/>
    <dgm:cxn modelId="{BBF12EAA-899F-D848-BBDF-22349CEC843F}" srcId="{F7485831-4885-405C-B284-6874E36AFAB9}" destId="{635D5353-59EE-AD44-8DE6-7E021EA69BE4}" srcOrd="2" destOrd="0" parTransId="{17E53816-E1C9-1841-A4E1-B0B3062CCE77}" sibTransId="{A94F3FAD-5EF5-A248-B84D-27CD13CFECCD}"/>
    <dgm:cxn modelId="{CC247BB0-54D8-4962-A983-CF3BE28D40AA}" type="presOf" srcId="{635D5353-59EE-AD44-8DE6-7E021EA69BE4}" destId="{C0BA405B-AC97-484F-BCB4-B72C5EDECF76}" srcOrd="0" destOrd="0" presId="urn:microsoft.com/office/officeart/2018/5/layout/IconLeafLabelList"/>
    <dgm:cxn modelId="{F08424C6-C989-4FAD-847F-974EAC2A7B89}" srcId="{F7485831-4885-405C-B284-6874E36AFAB9}" destId="{BD406373-5114-4549-97E5-05F5303BDEEF}" srcOrd="0" destOrd="0" parTransId="{3494C6A9-974A-4DFA-B4F1-03C484E803BB}" sibTransId="{0D09E72F-857F-4C02-A956-F7770AF40588}"/>
    <dgm:cxn modelId="{0BEC4E37-146B-4954-B6D0-B0034139AF5B}" type="presParOf" srcId="{B85CFC6E-5147-4D9A-AF69-EBC8E3BBCD3E}" destId="{C4800394-E1FA-4570-B65D-962A7A794E76}" srcOrd="0" destOrd="0" presId="urn:microsoft.com/office/officeart/2018/5/layout/IconLeafLabelList"/>
    <dgm:cxn modelId="{8CE239CB-36AB-4EF7-9880-672FE2E523AD}" type="presParOf" srcId="{C4800394-E1FA-4570-B65D-962A7A794E76}" destId="{B7767898-578E-419F-B849-018E1A73A8E0}" srcOrd="0" destOrd="0" presId="urn:microsoft.com/office/officeart/2018/5/layout/IconLeafLabelList"/>
    <dgm:cxn modelId="{D6AC9DDE-6131-4726-99A3-05EBD8C9733E}" type="presParOf" srcId="{C4800394-E1FA-4570-B65D-962A7A794E76}" destId="{B9037386-74ED-46C7-BA3E-78A454EB492A}" srcOrd="1" destOrd="0" presId="urn:microsoft.com/office/officeart/2018/5/layout/IconLeafLabelList"/>
    <dgm:cxn modelId="{B5CD5D9A-030C-44FB-8123-DB3CE9E8A3C2}" type="presParOf" srcId="{C4800394-E1FA-4570-B65D-962A7A794E76}" destId="{5D7EA203-FB6A-4F44-8D18-E82FD5F45704}" srcOrd="2" destOrd="0" presId="urn:microsoft.com/office/officeart/2018/5/layout/IconLeafLabelList"/>
    <dgm:cxn modelId="{687027BA-D543-4F9B-A07C-3E1402DA4DD8}" type="presParOf" srcId="{C4800394-E1FA-4570-B65D-962A7A794E76}" destId="{B13F4750-BDB3-4023-93A2-BA3F944F1701}" srcOrd="3" destOrd="0" presId="urn:microsoft.com/office/officeart/2018/5/layout/IconLeafLabelList"/>
    <dgm:cxn modelId="{D4C7FE68-7ECF-4855-8504-215A13DBE727}" type="presParOf" srcId="{B85CFC6E-5147-4D9A-AF69-EBC8E3BBCD3E}" destId="{4890DB82-0F5E-4429-980D-28D25F0B419A}" srcOrd="1" destOrd="0" presId="urn:microsoft.com/office/officeart/2018/5/layout/IconLeafLabelList"/>
    <dgm:cxn modelId="{62C6192B-B11C-4435-9BB4-09F7A57BBA11}" type="presParOf" srcId="{B85CFC6E-5147-4D9A-AF69-EBC8E3BBCD3E}" destId="{7A240FF4-8084-461F-BC6E-7700FDEAA6E2}" srcOrd="2" destOrd="0" presId="urn:microsoft.com/office/officeart/2018/5/layout/IconLeafLabelList"/>
    <dgm:cxn modelId="{AD83D060-3BC3-4C44-8EB2-6B59077ED834}" type="presParOf" srcId="{7A240FF4-8084-461F-BC6E-7700FDEAA6E2}" destId="{675E045C-1F88-4C99-9E23-DB0A76EF6A1A}" srcOrd="0" destOrd="0" presId="urn:microsoft.com/office/officeart/2018/5/layout/IconLeafLabelList"/>
    <dgm:cxn modelId="{F37E9496-90D0-47B0-8E96-6DAACF36EA29}" type="presParOf" srcId="{7A240FF4-8084-461F-BC6E-7700FDEAA6E2}" destId="{BDB67D38-D62C-4A54-A430-962084C6CB36}" srcOrd="1" destOrd="0" presId="urn:microsoft.com/office/officeart/2018/5/layout/IconLeafLabelList"/>
    <dgm:cxn modelId="{FB4BB12C-1453-4BB9-A228-0EBD3A2AEDC2}" type="presParOf" srcId="{7A240FF4-8084-461F-BC6E-7700FDEAA6E2}" destId="{68F975EC-712E-4977-9B2C-933038AA62D6}" srcOrd="2" destOrd="0" presId="urn:microsoft.com/office/officeart/2018/5/layout/IconLeafLabelList"/>
    <dgm:cxn modelId="{9CC82F33-2EF2-4770-8AC7-6B8C66A7FCB6}" type="presParOf" srcId="{7A240FF4-8084-461F-BC6E-7700FDEAA6E2}" destId="{E50CCC90-8DD5-4E36-8CE5-6059DCC0A9BF}" srcOrd="3" destOrd="0" presId="urn:microsoft.com/office/officeart/2018/5/layout/IconLeafLabelList"/>
    <dgm:cxn modelId="{6DFB5B8A-075A-4F0F-A215-CB8A9CD8BF57}" type="presParOf" srcId="{B85CFC6E-5147-4D9A-AF69-EBC8E3BBCD3E}" destId="{9A1647BD-9E27-4EB2-A02B-8A215DFECDB4}" srcOrd="3" destOrd="0" presId="urn:microsoft.com/office/officeart/2018/5/layout/IconLeafLabelList"/>
    <dgm:cxn modelId="{EF1C785B-6F1D-49BF-9690-380EDBADD646}" type="presParOf" srcId="{B85CFC6E-5147-4D9A-AF69-EBC8E3BBCD3E}" destId="{FD281C9F-47C3-40F3-961E-2F2F10831AE7}" srcOrd="4" destOrd="0" presId="urn:microsoft.com/office/officeart/2018/5/layout/IconLeafLabelList"/>
    <dgm:cxn modelId="{C4D2853B-746E-4400-81D7-80985DEFF24D}" type="presParOf" srcId="{FD281C9F-47C3-40F3-961E-2F2F10831AE7}" destId="{0D00A7FB-AE78-4928-B63F-BCA0BE5D4897}" srcOrd="0" destOrd="0" presId="urn:microsoft.com/office/officeart/2018/5/layout/IconLeafLabelList"/>
    <dgm:cxn modelId="{D9E17B6E-F79B-4A14-BA6A-09AF647B0ED0}" type="presParOf" srcId="{FD281C9F-47C3-40F3-961E-2F2F10831AE7}" destId="{E8931173-A5DE-4C44-882A-319BC7BA7BC3}" srcOrd="1" destOrd="0" presId="urn:microsoft.com/office/officeart/2018/5/layout/IconLeafLabelList"/>
    <dgm:cxn modelId="{DADE7430-04C7-46AA-B1ED-28A5B54F4B20}" type="presParOf" srcId="{FD281C9F-47C3-40F3-961E-2F2F10831AE7}" destId="{BC62E767-70DA-4337-BE33-EF67BEB95D81}" srcOrd="2" destOrd="0" presId="urn:microsoft.com/office/officeart/2018/5/layout/IconLeafLabelList"/>
    <dgm:cxn modelId="{5D579C96-6175-478C-9062-FEF8CEF107F6}" type="presParOf" srcId="{FD281C9F-47C3-40F3-961E-2F2F10831AE7}" destId="{C0BA405B-AC97-484F-BCB4-B72C5EDECF7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67898-578E-419F-B849-018E1A73A8E0}">
      <dsp:nvSpPr>
        <dsp:cNvPr id="0" name=""/>
        <dsp:cNvSpPr/>
      </dsp:nvSpPr>
      <dsp:spPr>
        <a:xfrm>
          <a:off x="676496" y="419336"/>
          <a:ext cx="1852875" cy="1852875"/>
        </a:xfrm>
        <a:prstGeom prst="round2DiagRect">
          <a:avLst>
            <a:gd name="adj1" fmla="val 29727"/>
            <a:gd name="adj2" fmla="val 0"/>
          </a:avLst>
        </a:prstGeom>
        <a:solidFill>
          <a:schemeClr val="lt1"/>
        </a:solidFill>
        <a:ln w="1587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B9037386-74ED-46C7-BA3E-78A454EB492A}">
      <dsp:nvSpPr>
        <dsp:cNvPr id="0" name=""/>
        <dsp:cNvSpPr/>
      </dsp:nvSpPr>
      <dsp:spPr>
        <a:xfrm>
          <a:off x="1071372" y="814211"/>
          <a:ext cx="1063125" cy="106312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13F4750-BDB3-4023-93A2-BA3F944F1701}">
      <dsp:nvSpPr>
        <dsp:cNvPr id="0" name=""/>
        <dsp:cNvSpPr/>
      </dsp:nvSpPr>
      <dsp:spPr>
        <a:xfrm>
          <a:off x="84184" y="284933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s-ES" sz="1400" kern="1200" dirty="0">
              <a:latin typeface="+mj-lt"/>
            </a:rPr>
            <a:t>Detección de casos a partir de la facturación presentada por las IPS ante las EPS </a:t>
          </a:r>
          <a:endParaRPr lang="en-US" sz="1400" kern="1200" dirty="0">
            <a:latin typeface="+mj-lt"/>
          </a:endParaRPr>
        </a:p>
      </dsp:txBody>
      <dsp:txXfrm>
        <a:off x="84184" y="2849337"/>
        <a:ext cx="3037500" cy="720000"/>
      </dsp:txXfrm>
    </dsp:sp>
    <dsp:sp modelId="{675E045C-1F88-4C99-9E23-DB0A76EF6A1A}">
      <dsp:nvSpPr>
        <dsp:cNvPr id="0" name=""/>
        <dsp:cNvSpPr/>
      </dsp:nvSpPr>
      <dsp:spPr>
        <a:xfrm>
          <a:off x="4245559" y="419336"/>
          <a:ext cx="1852875" cy="1852875"/>
        </a:xfrm>
        <a:prstGeom prst="round2DiagRect">
          <a:avLst>
            <a:gd name="adj1" fmla="val 29727"/>
            <a:gd name="adj2" fmla="val 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BDB67D38-D62C-4A54-A430-962084C6CB36}">
      <dsp:nvSpPr>
        <dsp:cNvPr id="0" name=""/>
        <dsp:cNvSpPr/>
      </dsp:nvSpPr>
      <dsp:spPr>
        <a:xfrm>
          <a:off x="4640434" y="814211"/>
          <a:ext cx="1063125" cy="106312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50CCC90-8DD5-4E36-8CE5-6059DCC0A9BF}">
      <dsp:nvSpPr>
        <dsp:cNvPr id="0" name=""/>
        <dsp:cNvSpPr/>
      </dsp:nvSpPr>
      <dsp:spPr>
        <a:xfrm>
          <a:off x="3653247" y="284933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s-CO" sz="1400" b="0" i="0" kern="1200" dirty="0">
              <a:latin typeface="+mj-lt"/>
            </a:rPr>
            <a:t>Determinar patrones para la detección y prevención de fraude</a:t>
          </a:r>
          <a:r>
            <a:rPr lang="es-CO" sz="1400" b="0" i="0" kern="1200" dirty="0"/>
            <a:t>.</a:t>
          </a:r>
          <a:endParaRPr lang="en-US" sz="1400" kern="1200" dirty="0"/>
        </a:p>
      </dsp:txBody>
      <dsp:txXfrm>
        <a:off x="3653247" y="2849337"/>
        <a:ext cx="3037500" cy="720000"/>
      </dsp:txXfrm>
    </dsp:sp>
    <dsp:sp modelId="{0D00A7FB-AE78-4928-B63F-BCA0BE5D4897}">
      <dsp:nvSpPr>
        <dsp:cNvPr id="0" name=""/>
        <dsp:cNvSpPr/>
      </dsp:nvSpPr>
      <dsp:spPr>
        <a:xfrm>
          <a:off x="7814622" y="419336"/>
          <a:ext cx="1852875" cy="1852875"/>
        </a:xfrm>
        <a:prstGeom prst="round2DiagRect">
          <a:avLst>
            <a:gd name="adj1" fmla="val 29727"/>
            <a:gd name="adj2" fmla="val 0"/>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E8931173-A5DE-4C44-882A-319BC7BA7BC3}">
      <dsp:nvSpPr>
        <dsp:cNvPr id="0" name=""/>
        <dsp:cNvSpPr/>
      </dsp:nvSpPr>
      <dsp:spPr>
        <a:xfrm>
          <a:off x="8209497" y="814211"/>
          <a:ext cx="1063125" cy="1063125"/>
        </a:xfrm>
        <a:prstGeom prst="rect">
          <a:avLst/>
        </a:prstGeom>
        <a:blipFill rotWithShape="1">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BA405B-AC97-484F-BCB4-B72C5EDECF76}">
      <dsp:nvSpPr>
        <dsp:cNvPr id="0" name=""/>
        <dsp:cNvSpPr/>
      </dsp:nvSpPr>
      <dsp:spPr>
        <a:xfrm>
          <a:off x="7222309" y="284933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s-CO" sz="1400" b="0" i="0" kern="1200" dirty="0">
              <a:latin typeface="+mj-lt"/>
            </a:rPr>
            <a:t>Crear un sistema de indicadores, para la detección de actividades sospechosas</a:t>
          </a:r>
          <a:r>
            <a:rPr lang="es-CO" sz="1400" b="0" i="0" u="none" kern="1200" dirty="0">
              <a:latin typeface="+mj-lt"/>
            </a:rPr>
            <a:t>.</a:t>
          </a:r>
          <a:endParaRPr lang="es-ES" sz="1400" kern="1200" dirty="0">
            <a:latin typeface="+mj-lt"/>
          </a:endParaRPr>
        </a:p>
      </dsp:txBody>
      <dsp:txXfrm>
        <a:off x="7222309" y="2849337"/>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12A104-A155-4366-9FC5-B45DF4CF1375}" type="datetimeFigureOut">
              <a:rPr lang="es-CO" smtClean="0"/>
              <a:t>14/07/21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E3509A6-2913-4C7C-BD2F-6E22E2045A5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40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12A104-A155-4366-9FC5-B45DF4CF1375}" type="datetimeFigureOut">
              <a:rPr lang="es-CO" smtClean="0"/>
              <a:t>14/07/21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297331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12A104-A155-4366-9FC5-B45DF4CF1375}" type="datetimeFigureOut">
              <a:rPr lang="es-CO" smtClean="0"/>
              <a:t>14/07/21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1636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12A104-A155-4366-9FC5-B45DF4CF1375}" type="datetimeFigureOut">
              <a:rPr lang="es-CO" smtClean="0"/>
              <a:t>14/07/21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236093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E12A104-A155-4366-9FC5-B45DF4CF1375}" type="datetimeFigureOut">
              <a:rPr lang="es-CO" smtClean="0"/>
              <a:t>14/07/21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E3509A6-2913-4C7C-BD2F-6E22E2045A5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06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12A104-A155-4366-9FC5-B45DF4CF1375}" type="datetimeFigureOut">
              <a:rPr lang="es-CO" smtClean="0"/>
              <a:t>14/07/21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116805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12A104-A155-4366-9FC5-B45DF4CF1375}" type="datetimeFigureOut">
              <a:rPr lang="es-CO" smtClean="0"/>
              <a:t>14/07/21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418196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E12A104-A155-4366-9FC5-B45DF4CF1375}" type="datetimeFigureOut">
              <a:rPr lang="es-CO" smtClean="0"/>
              <a:t>14/07/21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171953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12A104-A155-4366-9FC5-B45DF4CF1375}" type="datetimeFigureOut">
              <a:rPr lang="es-CO" smtClean="0"/>
              <a:t>14/07/21</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187745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12A104-A155-4366-9FC5-B45DF4CF1375}" type="datetimeFigureOut">
              <a:rPr lang="es-CO" smtClean="0"/>
              <a:t>14/07/21</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3509A6-2913-4C7C-BD2F-6E22E2045A53}" type="slidenum">
              <a:rPr lang="es-CO" smtClean="0"/>
              <a:t>‹Nº›</a:t>
            </a:fld>
            <a:endParaRPr lang="es-CO"/>
          </a:p>
        </p:txBody>
      </p:sp>
    </p:spTree>
    <p:extLst>
      <p:ext uri="{BB962C8B-B14F-4D97-AF65-F5344CB8AC3E}">
        <p14:creationId xmlns:p14="http://schemas.microsoft.com/office/powerpoint/2010/main" val="265185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E12A104-A155-4366-9FC5-B45DF4CF1375}" type="datetimeFigureOut">
              <a:rPr lang="es-CO" smtClean="0"/>
              <a:t>14/07/21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E3509A6-2913-4C7C-BD2F-6E22E2045A53}" type="slidenum">
              <a:rPr lang="es-CO" smtClean="0"/>
              <a:t>‹Nº›</a:t>
            </a:fld>
            <a:endParaRPr lang="es-CO"/>
          </a:p>
        </p:txBody>
      </p:sp>
    </p:spTree>
    <p:extLst>
      <p:ext uri="{BB962C8B-B14F-4D97-AF65-F5344CB8AC3E}">
        <p14:creationId xmlns:p14="http://schemas.microsoft.com/office/powerpoint/2010/main" val="32125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12A104-A155-4366-9FC5-B45DF4CF1375}" type="datetimeFigureOut">
              <a:rPr lang="es-CO" smtClean="0"/>
              <a:t>14/07/21</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3509A6-2913-4C7C-BD2F-6E22E2045A53}"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0341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ctrTitle"/>
          </p:nvPr>
        </p:nvSpPr>
        <p:spPr>
          <a:xfrm>
            <a:off x="4974771" y="634946"/>
            <a:ext cx="6574972" cy="1450757"/>
          </a:xfrm>
        </p:spPr>
        <p:txBody>
          <a:bodyPr vert="horz" lIns="91440" tIns="45720" rIns="91440" bIns="45720" rtlCol="0" anchor="b">
            <a:normAutofit/>
          </a:bodyPr>
          <a:lstStyle/>
          <a:p>
            <a:r>
              <a:rPr lang="en-US" sz="3400" b="1">
                <a:solidFill>
                  <a:schemeClr val="tx1">
                    <a:lumMod val="75000"/>
                    <a:lumOff val="25000"/>
                  </a:schemeClr>
                </a:solidFill>
              </a:rPr>
              <a:t>Modelo para la detección de Fraude de las IPS en la facturación de Bienes y Servicios a la EPS </a:t>
            </a:r>
          </a:p>
        </p:txBody>
      </p:sp>
      <p:pic>
        <p:nvPicPr>
          <p:cNvPr id="7" name="Imagen 6"/>
          <p:cNvPicPr>
            <a:picLocks noChangeAspect="1"/>
          </p:cNvPicPr>
          <p:nvPr/>
        </p:nvPicPr>
        <p:blipFill rotWithShape="1">
          <a:blip r:embed="rId2"/>
          <a:srcRect r="22051" b="3"/>
          <a:stretch/>
        </p:blipFill>
        <p:spPr>
          <a:xfrm>
            <a:off x="633999" y="640081"/>
            <a:ext cx="4001315" cy="5314406"/>
          </a:xfrm>
          <a:prstGeom prst="rect">
            <a:avLst/>
          </a:prstGeom>
        </p:spPr>
      </p:pic>
      <p:cxnSp>
        <p:nvCxnSpPr>
          <p:cNvPr id="20" name="Straight Connector 19">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548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91436"/>
          </a:xfrm>
        </p:spPr>
        <p:txBody>
          <a:bodyPr/>
          <a:lstStyle/>
          <a:p>
            <a:r>
              <a:rPr lang="es-CO" b="1" dirty="0">
                <a:solidFill>
                  <a:srgbClr val="0070C0"/>
                </a:solidFill>
              </a:rPr>
              <a:t>Objetivo </a:t>
            </a:r>
          </a:p>
        </p:txBody>
      </p:sp>
      <p:pic>
        <p:nvPicPr>
          <p:cNvPr id="6" name="Imagen 5"/>
          <p:cNvPicPr>
            <a:picLocks noChangeAspect="1"/>
          </p:cNvPicPr>
          <p:nvPr/>
        </p:nvPicPr>
        <p:blipFill>
          <a:blip r:embed="rId2"/>
          <a:stretch>
            <a:fillRect/>
          </a:stretch>
        </p:blipFill>
        <p:spPr>
          <a:xfrm>
            <a:off x="11362861" y="5471232"/>
            <a:ext cx="829139" cy="795723"/>
          </a:xfrm>
          <a:prstGeom prst="rect">
            <a:avLst/>
          </a:prstGeom>
        </p:spPr>
      </p:pic>
      <p:graphicFrame>
        <p:nvGraphicFramePr>
          <p:cNvPr id="7" name="Marcador de contenido 2">
            <a:extLst>
              <a:ext uri="{FF2B5EF4-FFF2-40B4-BE49-F238E27FC236}">
                <a16:creationId xmlns:a16="http://schemas.microsoft.com/office/drawing/2014/main" id="{E710CFB4-BC5E-41BC-8794-0DC9683C5D9E}"/>
              </a:ext>
            </a:extLst>
          </p:cNvPr>
          <p:cNvGraphicFramePr>
            <a:graphicFrameLocks noGrp="1"/>
          </p:cNvGraphicFramePr>
          <p:nvPr>
            <p:ph idx="1"/>
            <p:extLst>
              <p:ext uri="{D42A27DB-BD31-4B8C-83A1-F6EECF244321}">
                <p14:modId xmlns:p14="http://schemas.microsoft.com/office/powerpoint/2010/main" val="1924809699"/>
              </p:ext>
            </p:extLst>
          </p:nvPr>
        </p:nvGraphicFramePr>
        <p:xfrm>
          <a:off x="811369" y="1880315"/>
          <a:ext cx="10343994" cy="3988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4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5910" y="90152"/>
            <a:ext cx="11384923" cy="6109621"/>
          </a:xfrm>
          <a:prstGeom prst="rect">
            <a:avLst/>
          </a:prstGeom>
          <a:effectLst>
            <a:softEdge rad="635000"/>
          </a:effectLst>
        </p:spPr>
      </p:pic>
      <p:sp>
        <p:nvSpPr>
          <p:cNvPr id="2" name="Rectángulo 1"/>
          <p:cNvSpPr/>
          <p:nvPr/>
        </p:nvSpPr>
        <p:spPr>
          <a:xfrm>
            <a:off x="2730320" y="4572000"/>
            <a:ext cx="8770513" cy="830997"/>
          </a:xfrm>
          <a:prstGeom prst="rect">
            <a:avLst/>
          </a:prstGeom>
        </p:spPr>
        <p:txBody>
          <a:bodyPr wrap="square">
            <a:spAutoFit/>
          </a:bodyPr>
          <a:lstStyle/>
          <a:p>
            <a:pPr algn="ctr"/>
            <a:r>
              <a:rPr lang="es-CO" sz="4800" b="1" dirty="0">
                <a:solidFill>
                  <a:schemeClr val="bg1"/>
                </a:solidFill>
              </a:rPr>
              <a:t>Datos iniciales</a:t>
            </a:r>
            <a:r>
              <a:rPr lang="es-CO" b="1" dirty="0">
                <a:solidFill>
                  <a:schemeClr val="bg1"/>
                </a:solidFill>
              </a:rPr>
              <a:t> </a:t>
            </a:r>
            <a:endParaRPr lang="es-CO" dirty="0">
              <a:solidFill>
                <a:schemeClr val="bg1"/>
              </a:solidFill>
            </a:endParaRPr>
          </a:p>
        </p:txBody>
      </p:sp>
    </p:spTree>
    <p:extLst>
      <p:ext uri="{BB962C8B-B14F-4D97-AF65-F5344CB8AC3E}">
        <p14:creationId xmlns:p14="http://schemas.microsoft.com/office/powerpoint/2010/main" val="91839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AF9704-936D-4246-89D5-DAB7B77E03E7}"/>
              </a:ext>
            </a:extLst>
          </p:cNvPr>
          <p:cNvPicPr>
            <a:picLocks noChangeAspect="1"/>
          </p:cNvPicPr>
          <p:nvPr/>
        </p:nvPicPr>
        <p:blipFill>
          <a:blip r:embed="rId2"/>
          <a:stretch>
            <a:fillRect/>
          </a:stretch>
        </p:blipFill>
        <p:spPr>
          <a:xfrm>
            <a:off x="430564" y="0"/>
            <a:ext cx="11189351" cy="6274191"/>
          </a:xfrm>
          <a:prstGeom prst="rect">
            <a:avLst/>
          </a:prstGeom>
        </p:spPr>
      </p:pic>
    </p:spTree>
    <p:extLst>
      <p:ext uri="{BB962C8B-B14F-4D97-AF65-F5344CB8AC3E}">
        <p14:creationId xmlns:p14="http://schemas.microsoft.com/office/powerpoint/2010/main" val="300147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b="1" dirty="0">
                <a:solidFill>
                  <a:srgbClr val="0070C0"/>
                </a:solidFill>
              </a:rPr>
              <a:t>PERFILAMIENTO Y CALIDAD DE LOS DATOS</a:t>
            </a:r>
            <a:endParaRPr lang="es-CO" sz="4000" dirty="0">
              <a:solidFill>
                <a:srgbClr val="0070C0"/>
              </a:solidFill>
            </a:endParaRPr>
          </a:p>
        </p:txBody>
      </p:sp>
      <p:pic>
        <p:nvPicPr>
          <p:cNvPr id="6" name="Imagen 5"/>
          <p:cNvPicPr>
            <a:picLocks noChangeAspect="1"/>
          </p:cNvPicPr>
          <p:nvPr/>
        </p:nvPicPr>
        <p:blipFill>
          <a:blip r:embed="rId2"/>
          <a:stretch>
            <a:fillRect/>
          </a:stretch>
        </p:blipFill>
        <p:spPr>
          <a:xfrm>
            <a:off x="11362861" y="5471232"/>
            <a:ext cx="829139" cy="795723"/>
          </a:xfrm>
          <a:prstGeom prst="rect">
            <a:avLst/>
          </a:prstGeom>
        </p:spPr>
      </p:pic>
      <p:pic>
        <p:nvPicPr>
          <p:cNvPr id="7" name="Marcador de contenido 6" descr="Imagen que contiene persona, laptop, hombre, interior&#10;&#10;Descripción generada automáticamente">
            <a:extLst>
              <a:ext uri="{FF2B5EF4-FFF2-40B4-BE49-F238E27FC236}">
                <a16:creationId xmlns:a16="http://schemas.microsoft.com/office/drawing/2014/main" id="{24605278-4073-084B-82E5-0C2E94C249A1}"/>
              </a:ext>
            </a:extLst>
          </p:cNvPr>
          <p:cNvPicPr>
            <a:picLocks noGrp="1" noChangeAspect="1"/>
          </p:cNvPicPr>
          <p:nvPr>
            <p:ph idx="1"/>
          </p:nvPr>
        </p:nvPicPr>
        <p:blipFill rotWithShape="1">
          <a:blip r:embed="rId3"/>
          <a:srcRect l="21338" r="11277" b="1"/>
          <a:stretch/>
        </p:blipFill>
        <p:spPr>
          <a:xfrm>
            <a:off x="5734200" y="1846368"/>
            <a:ext cx="5421480" cy="4022725"/>
          </a:xfrm>
          <a:prstGeom prst="rect">
            <a:avLst/>
          </a:prstGeom>
        </p:spPr>
      </p:pic>
      <p:sp>
        <p:nvSpPr>
          <p:cNvPr id="3" name="CuadroTexto 2"/>
          <p:cNvSpPr txBox="1"/>
          <p:nvPr/>
        </p:nvSpPr>
        <p:spPr>
          <a:xfrm>
            <a:off x="1223493" y="1846368"/>
            <a:ext cx="4172755" cy="3416320"/>
          </a:xfrm>
          <a:prstGeom prst="rect">
            <a:avLst/>
          </a:prstGeom>
          <a:noFill/>
        </p:spPr>
        <p:txBody>
          <a:bodyPr wrap="square" rtlCol="0">
            <a:spAutoFit/>
          </a:bodyPr>
          <a:lstStyle/>
          <a:p>
            <a:pPr marL="285750" indent="-285750">
              <a:buFont typeface="Wingdings" panose="05000000000000000000" pitchFamily="2" charset="2"/>
              <a:buChar char="q"/>
            </a:pPr>
            <a:r>
              <a:rPr lang="es-CO" dirty="0"/>
              <a:t>Se realizó limpieza de datos,</a:t>
            </a:r>
          </a:p>
          <a:p>
            <a:endParaRPr lang="es-CO" dirty="0"/>
          </a:p>
          <a:p>
            <a:pPr marL="285750" indent="-285750">
              <a:buFont typeface="Wingdings" panose="05000000000000000000" pitchFamily="2" charset="2"/>
              <a:buChar char="q"/>
            </a:pPr>
            <a:r>
              <a:rPr lang="es-CO" dirty="0"/>
              <a:t> Se anonimizaron los datos,</a:t>
            </a:r>
          </a:p>
          <a:p>
            <a:endParaRPr lang="es-CO" dirty="0"/>
          </a:p>
          <a:p>
            <a:pPr marL="285750" indent="-285750">
              <a:buFont typeface="Wingdings" panose="05000000000000000000" pitchFamily="2" charset="2"/>
              <a:buChar char="q"/>
            </a:pPr>
            <a:r>
              <a:rPr lang="es-CO" dirty="0"/>
              <a:t>Se realizó perfilamiento de datos,</a:t>
            </a:r>
          </a:p>
          <a:p>
            <a:pPr marL="285750" indent="-285750">
              <a:buFont typeface="Wingdings" panose="05000000000000000000" pitchFamily="2" charset="2"/>
              <a:buChar char="q"/>
            </a:pPr>
            <a:endParaRPr lang="es-CO" dirty="0"/>
          </a:p>
          <a:p>
            <a:pPr marL="285750" indent="-285750">
              <a:buFont typeface="Wingdings" panose="05000000000000000000" pitchFamily="2" charset="2"/>
              <a:buChar char="q"/>
            </a:pPr>
            <a:r>
              <a:rPr lang="es-CO" dirty="0"/>
              <a:t> Se asigno un rango inter-</a:t>
            </a:r>
            <a:r>
              <a:rPr lang="es-CO" dirty="0" err="1"/>
              <a:t>cuartilico</a:t>
            </a:r>
            <a:r>
              <a:rPr lang="es-CO" dirty="0"/>
              <a:t> a los datos,  </a:t>
            </a:r>
          </a:p>
          <a:p>
            <a:pPr marL="285750" indent="-285750">
              <a:buFont typeface="Wingdings" panose="05000000000000000000" pitchFamily="2" charset="2"/>
              <a:buChar char="q"/>
            </a:pPr>
            <a:endParaRPr lang="es-CO" dirty="0"/>
          </a:p>
          <a:p>
            <a:pPr marL="285750" indent="-285750">
              <a:buFont typeface="Wingdings" panose="05000000000000000000" pitchFamily="2" charset="2"/>
              <a:buChar char="q"/>
            </a:pPr>
            <a:r>
              <a:rPr lang="es-CO" dirty="0"/>
              <a:t>Se realizaron pruebas de detección de fraude (Test IGUAL-IGUAL-IGUAL, Test IGUAL-IGUAL-DIFERENTE)</a:t>
            </a:r>
          </a:p>
        </p:txBody>
      </p:sp>
    </p:spTree>
    <p:extLst>
      <p:ext uri="{BB962C8B-B14F-4D97-AF65-F5344CB8AC3E}">
        <p14:creationId xmlns:p14="http://schemas.microsoft.com/office/powerpoint/2010/main" val="27423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39144" y="231820"/>
            <a:ext cx="11457904" cy="5998702"/>
          </a:xfrm>
          <a:prstGeom prst="rect">
            <a:avLst/>
          </a:prstGeom>
          <a:effectLst>
            <a:softEdge rad="635000"/>
          </a:effectLst>
        </p:spPr>
      </p:pic>
      <p:sp>
        <p:nvSpPr>
          <p:cNvPr id="2" name="Rectángulo 1"/>
          <p:cNvSpPr/>
          <p:nvPr/>
        </p:nvSpPr>
        <p:spPr>
          <a:xfrm>
            <a:off x="2730320" y="4572000"/>
            <a:ext cx="8770513" cy="1015663"/>
          </a:xfrm>
          <a:prstGeom prst="rect">
            <a:avLst/>
          </a:prstGeom>
        </p:spPr>
        <p:txBody>
          <a:bodyPr wrap="square">
            <a:spAutoFit/>
          </a:bodyPr>
          <a:lstStyle/>
          <a:p>
            <a:pPr algn="ctr"/>
            <a:r>
              <a:rPr lang="es-CO" sz="6000" b="1" dirty="0">
                <a:solidFill>
                  <a:schemeClr val="bg1"/>
                </a:solidFill>
              </a:rPr>
              <a:t>Modelos</a:t>
            </a:r>
            <a:endParaRPr lang="es-CO" sz="6000" dirty="0">
              <a:solidFill>
                <a:schemeClr val="bg1"/>
              </a:solidFill>
            </a:endParaRPr>
          </a:p>
        </p:txBody>
      </p:sp>
    </p:spTree>
    <p:extLst>
      <p:ext uri="{BB962C8B-B14F-4D97-AF65-F5344CB8AC3E}">
        <p14:creationId xmlns:p14="http://schemas.microsoft.com/office/powerpoint/2010/main" val="128939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1362861" y="5471232"/>
            <a:ext cx="829139" cy="795723"/>
          </a:xfrm>
          <a:prstGeom prst="rect">
            <a:avLst/>
          </a:prstGeom>
        </p:spPr>
      </p:pic>
      <p:pic>
        <p:nvPicPr>
          <p:cNvPr id="11" name="Imagen 10">
            <a:extLst>
              <a:ext uri="{FF2B5EF4-FFF2-40B4-BE49-F238E27FC236}">
                <a16:creationId xmlns:a16="http://schemas.microsoft.com/office/drawing/2014/main" id="{180D52A3-9BC0-48F6-A466-3113888054A9}"/>
              </a:ext>
            </a:extLst>
          </p:cNvPr>
          <p:cNvPicPr>
            <a:picLocks noChangeAspect="1"/>
          </p:cNvPicPr>
          <p:nvPr/>
        </p:nvPicPr>
        <p:blipFill>
          <a:blip r:embed="rId3"/>
          <a:stretch>
            <a:fillRect/>
          </a:stretch>
        </p:blipFill>
        <p:spPr>
          <a:xfrm>
            <a:off x="5401236" y="3391946"/>
            <a:ext cx="2833992" cy="2793794"/>
          </a:xfrm>
          <a:prstGeom prst="rect">
            <a:avLst/>
          </a:prstGeom>
        </p:spPr>
      </p:pic>
      <p:pic>
        <p:nvPicPr>
          <p:cNvPr id="2050" name="Picture 2">
            <a:extLst>
              <a:ext uri="{FF2B5EF4-FFF2-40B4-BE49-F238E27FC236}">
                <a16:creationId xmlns:a16="http://schemas.microsoft.com/office/drawing/2014/main" id="{972D1D94-5830-4ABE-9264-8E579D49F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925" y="181375"/>
            <a:ext cx="8704487" cy="300829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DD69525F-59EE-4439-93A8-47BA21727A40}"/>
              </a:ext>
            </a:extLst>
          </p:cNvPr>
          <p:cNvPicPr>
            <a:picLocks noChangeAspect="1"/>
          </p:cNvPicPr>
          <p:nvPr/>
        </p:nvPicPr>
        <p:blipFill>
          <a:blip r:embed="rId5"/>
          <a:stretch>
            <a:fillRect/>
          </a:stretch>
        </p:blipFill>
        <p:spPr>
          <a:xfrm>
            <a:off x="105585" y="3391946"/>
            <a:ext cx="2539617" cy="2600325"/>
          </a:xfrm>
          <a:prstGeom prst="rect">
            <a:avLst/>
          </a:prstGeom>
        </p:spPr>
      </p:pic>
      <p:pic>
        <p:nvPicPr>
          <p:cNvPr id="15" name="Imagen 14">
            <a:extLst>
              <a:ext uri="{FF2B5EF4-FFF2-40B4-BE49-F238E27FC236}">
                <a16:creationId xmlns:a16="http://schemas.microsoft.com/office/drawing/2014/main" id="{82225A56-EC2A-4D24-897E-87CE60788A15}"/>
              </a:ext>
            </a:extLst>
          </p:cNvPr>
          <p:cNvPicPr>
            <a:picLocks noChangeAspect="1"/>
          </p:cNvPicPr>
          <p:nvPr/>
        </p:nvPicPr>
        <p:blipFill>
          <a:blip r:embed="rId6"/>
          <a:stretch>
            <a:fillRect/>
          </a:stretch>
        </p:blipFill>
        <p:spPr>
          <a:xfrm>
            <a:off x="8235228" y="3295966"/>
            <a:ext cx="2650152" cy="2860960"/>
          </a:xfrm>
          <a:prstGeom prst="rect">
            <a:avLst/>
          </a:prstGeom>
        </p:spPr>
      </p:pic>
      <p:pic>
        <p:nvPicPr>
          <p:cNvPr id="17" name="Imagen 16">
            <a:extLst>
              <a:ext uri="{FF2B5EF4-FFF2-40B4-BE49-F238E27FC236}">
                <a16:creationId xmlns:a16="http://schemas.microsoft.com/office/drawing/2014/main" id="{5AC7B2CF-42E0-4992-9818-6F7AA9DDE539}"/>
              </a:ext>
            </a:extLst>
          </p:cNvPr>
          <p:cNvPicPr>
            <a:picLocks noChangeAspect="1"/>
          </p:cNvPicPr>
          <p:nvPr/>
        </p:nvPicPr>
        <p:blipFill>
          <a:blip r:embed="rId7"/>
          <a:stretch>
            <a:fillRect/>
          </a:stretch>
        </p:blipFill>
        <p:spPr>
          <a:xfrm>
            <a:off x="2645202" y="3330602"/>
            <a:ext cx="2774179" cy="2826324"/>
          </a:xfrm>
          <a:prstGeom prst="rect">
            <a:avLst/>
          </a:prstGeom>
        </p:spPr>
      </p:pic>
    </p:spTree>
    <p:extLst>
      <p:ext uri="{BB962C8B-B14F-4D97-AF65-F5344CB8AC3E}">
        <p14:creationId xmlns:p14="http://schemas.microsoft.com/office/powerpoint/2010/main" val="328211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algn="ctr"/>
            <a:r>
              <a:rPr lang="es-CO" sz="5400" b="1" dirty="0">
                <a:solidFill>
                  <a:srgbClr val="0070C0"/>
                </a:solidFill>
              </a:rPr>
              <a:t>Conclusiones </a:t>
            </a:r>
          </a:p>
        </p:txBody>
      </p:sp>
      <p:sp>
        <p:nvSpPr>
          <p:cNvPr id="5" name="Marcador de contenido 4"/>
          <p:cNvSpPr>
            <a:spLocks noGrp="1"/>
          </p:cNvSpPr>
          <p:nvPr>
            <p:ph idx="1"/>
          </p:nvPr>
        </p:nvSpPr>
        <p:spPr/>
        <p:txBody>
          <a:bodyPr/>
          <a:lstStyle/>
          <a:p>
            <a:pPr>
              <a:buFont typeface="Wingdings" panose="05000000000000000000" pitchFamily="2" charset="2"/>
              <a:buChar char="v"/>
            </a:pPr>
            <a:r>
              <a:rPr lang="es-ES" sz="1800" dirty="0">
                <a:solidFill>
                  <a:srgbClr val="000000"/>
                </a:solidFill>
                <a:latin typeface="Times New Roman" panose="02020603050405020304" pitchFamily="18" charset="0"/>
              </a:rPr>
              <a:t> Evidenciamos que el</a:t>
            </a:r>
            <a:r>
              <a:rPr lang="es-ES" sz="1800" b="0" i="0" u="none" strike="noStrike" dirty="0">
                <a:solidFill>
                  <a:srgbClr val="000000"/>
                </a:solidFill>
                <a:effectLst/>
                <a:latin typeface="Times New Roman" panose="02020603050405020304" pitchFamily="18" charset="0"/>
              </a:rPr>
              <a:t> proceso de exploración, depuración y de examinación en general de los datos del proyecto, es el primer paso y es sumamente necesario con el fin de garantizar o lograr alta calidad de los datos que van a ser usados en el proyecto de analítica. </a:t>
            </a:r>
          </a:p>
          <a:p>
            <a:pPr>
              <a:buFont typeface="Wingdings" panose="05000000000000000000" pitchFamily="2" charset="2"/>
              <a:buChar char="v"/>
            </a:pPr>
            <a:r>
              <a:rPr lang="es-ES" sz="1800" b="0" i="0" u="none" strike="noStrike" dirty="0">
                <a:solidFill>
                  <a:srgbClr val="000000"/>
                </a:solidFill>
                <a:effectLst/>
                <a:latin typeface="Times New Roman" panose="02020603050405020304" pitchFamily="18" charset="0"/>
              </a:rPr>
              <a:t>Los test IGUAL-IGUAL-IGUAL e IGUAL-IGUAL-DIFERENTE aplicados a la detección de facturas fraudulentas en un conjunto de datos, permite encontrar casos que nos son fáciles de detectar mediante los métodos tradicionales de auditoría, como por ejemplo la selección de una muestra aleatoria al conjunto de datos, o muestreo estratificado o dada la experiencia de quien revise la información a criterio personal. Estas pruebas facilitan la selección de casos para investigar a fondo y verificar si lo que estos test detectaron corresponde a un error o son efectivamente casos de fraude de parte de las IPS</a:t>
            </a:r>
          </a:p>
          <a:p>
            <a:pPr>
              <a:buFont typeface="Wingdings" panose="05000000000000000000" pitchFamily="2" charset="2"/>
              <a:buChar char="v"/>
            </a:pPr>
            <a:r>
              <a:rPr lang="es-ES" sz="1800" b="0" i="0" u="none" strike="noStrike" dirty="0">
                <a:solidFill>
                  <a:srgbClr val="000000"/>
                </a:solidFill>
                <a:effectLst/>
                <a:latin typeface="Times New Roman" panose="02020603050405020304" pitchFamily="18" charset="0"/>
              </a:rPr>
              <a:t>Con la aplicación del método IGUAL - IGUAL - DIFERENTE se identificó que algunas IPS radican la misma factura en los dos regímenes dejándolas en estados radicado activo, lo que implica una mala práctica por parte de las IPS. Se sugiere realizar un análisis detallado sobre estos casos para identificar si se trata de fraudes reales</a:t>
            </a:r>
            <a:endParaRPr lang="es-E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225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37479A-7611-4DC4-ACEC-3947B8424D7F}"/>
              </a:ext>
            </a:extLst>
          </p:cNvPr>
          <p:cNvSpPr>
            <a:spLocks noGrp="1"/>
          </p:cNvSpPr>
          <p:nvPr>
            <p:ph idx="1"/>
          </p:nvPr>
        </p:nvSpPr>
        <p:spPr/>
        <p:txBody>
          <a:bodyPr/>
          <a:lstStyle/>
          <a:p>
            <a:pPr>
              <a:buFont typeface="Wingdings" panose="05000000000000000000" pitchFamily="2" charset="2"/>
              <a:buChar char="v"/>
            </a:pPr>
            <a:r>
              <a:rPr lang="es-ES" sz="1800" b="0" i="0" u="none" strike="noStrike" dirty="0">
                <a:solidFill>
                  <a:srgbClr val="000000"/>
                </a:solidFill>
                <a:effectLst/>
                <a:latin typeface="Times New Roman" panose="02020603050405020304" pitchFamily="18" charset="0"/>
              </a:rPr>
              <a:t>Los rangos intercuartílicos permitieron identificar límites inferiores y superiores para cada servicio y de esta forma identificar los valores que estén fuera de este rango que se catalogaron como valores atípicos. Se identificaron 312.966 registros que junto con los test IGUAL-IGUAL-IGUAL e IGUAL-IGUAL-DIFERENTE fueron el punto de partida para la aplicación de modelos de clasificación supervisados.</a:t>
            </a:r>
          </a:p>
          <a:p>
            <a:pPr>
              <a:buFont typeface="Wingdings" panose="05000000000000000000" pitchFamily="2" charset="2"/>
              <a:buChar char="v"/>
            </a:pPr>
            <a:r>
              <a:rPr lang="es-ES" sz="1800" b="0" i="0" u="none" strike="noStrike" dirty="0">
                <a:solidFill>
                  <a:srgbClr val="000000"/>
                </a:solidFill>
                <a:effectLst/>
                <a:latin typeface="Times New Roman" panose="02020603050405020304" pitchFamily="18" charset="0"/>
              </a:rPr>
              <a:t>El algoritmo Random Forest tuvo la mayor precisión de todos los modelos utilizados, un  93%. Este modelo fue el que mejor pudo clasificar las facturas marcadas como sospechosas con un f1-score del 77% y del 96% a las facturas consideradas como normales</a:t>
            </a:r>
            <a:endParaRPr lang="es-ES" sz="1800" dirty="0">
              <a:solidFill>
                <a:srgbClr val="000000"/>
              </a:solidFill>
              <a:latin typeface="Times New Roman" panose="02020603050405020304" pitchFamily="18" charset="0"/>
            </a:endParaRPr>
          </a:p>
          <a:p>
            <a:pPr>
              <a:buFont typeface="Wingdings" panose="05000000000000000000" pitchFamily="2" charset="2"/>
              <a:buChar char="v"/>
            </a:pPr>
            <a:r>
              <a:rPr lang="es-ES" sz="1800" b="0" i="0" u="none" strike="noStrike" dirty="0">
                <a:solidFill>
                  <a:srgbClr val="000000"/>
                </a:solidFill>
                <a:effectLst/>
                <a:latin typeface="Times New Roman" panose="02020603050405020304" pitchFamily="18" charset="0"/>
              </a:rPr>
              <a:t> Este proyecto se basó en la identificación de datos atípicos dentro de la base de datos, y este tipo de algoritmo (Random Forest) se caracteriza por realizar la clasificación basado en la búsqueda de datos atípicos. Con lo anterior podemos concluir que este modelo clasifica e identifica facturas sospechosas dentro de la base de datos de esta EPS.</a:t>
            </a:r>
            <a:endParaRPr lang="es-CO" dirty="0"/>
          </a:p>
        </p:txBody>
      </p:sp>
      <p:sp>
        <p:nvSpPr>
          <p:cNvPr id="4" name="Título 3">
            <a:extLst>
              <a:ext uri="{FF2B5EF4-FFF2-40B4-BE49-F238E27FC236}">
                <a16:creationId xmlns:a16="http://schemas.microsoft.com/office/drawing/2014/main" id="{2875600E-37F5-418E-810C-7096FFD169B2}"/>
              </a:ext>
            </a:extLst>
          </p:cNvPr>
          <p:cNvSpPr>
            <a:spLocks noGrp="1"/>
          </p:cNvSpPr>
          <p:nvPr>
            <p:ph type="title"/>
          </p:nvPr>
        </p:nvSpPr>
        <p:spPr>
          <a:xfrm>
            <a:off x="1096963" y="287338"/>
            <a:ext cx="10058400" cy="1449387"/>
          </a:xfrm>
        </p:spPr>
        <p:txBody>
          <a:bodyPr>
            <a:normAutofit/>
          </a:bodyPr>
          <a:lstStyle/>
          <a:p>
            <a:pPr algn="ctr"/>
            <a:r>
              <a:rPr lang="es-CO" sz="5400" b="1" dirty="0">
                <a:solidFill>
                  <a:srgbClr val="0070C0"/>
                </a:solidFill>
              </a:rPr>
              <a:t>Conclusiones </a:t>
            </a:r>
          </a:p>
        </p:txBody>
      </p:sp>
    </p:spTree>
    <p:extLst>
      <p:ext uri="{BB962C8B-B14F-4D97-AF65-F5344CB8AC3E}">
        <p14:creationId xmlns:p14="http://schemas.microsoft.com/office/powerpoint/2010/main" val="2337656405"/>
      </p:ext>
    </p:extLst>
  </p:cSld>
  <p:clrMapOvr>
    <a:masterClrMapping/>
  </p:clrMapOvr>
</p:sld>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89</TotalTime>
  <Words>486</Words>
  <Application>Microsoft Macintosh PowerPoint</Application>
  <PresentationFormat>Panorámica</PresentationFormat>
  <Paragraphs>25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Calibri</vt:lpstr>
      <vt:lpstr>Calibri Light</vt:lpstr>
      <vt:lpstr>Times New Roman</vt:lpstr>
      <vt:lpstr>Wingdings</vt:lpstr>
      <vt:lpstr>Retrospección</vt:lpstr>
      <vt:lpstr>Modelo para la detección de Fraude de las IPS en la facturación de Bienes y Servicios a la EPS </vt:lpstr>
      <vt:lpstr>Objetivo </vt:lpstr>
      <vt:lpstr>Presentación de PowerPoint</vt:lpstr>
      <vt:lpstr>Presentación de PowerPoint</vt:lpstr>
      <vt:lpstr>PERFILAMIENTO Y CALIDAD DE LOS DATOS</vt:lpstr>
      <vt:lpstr>Presentación de PowerPoint</vt:lpstr>
      <vt:lpstr>Presentación de PowerPoint</vt:lpstr>
      <vt:lpstr>Conclusiones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Andres Felipe Murillo Avendaño</cp:lastModifiedBy>
  <cp:revision>14</cp:revision>
  <dcterms:created xsi:type="dcterms:W3CDTF">2021-06-07T21:39:54Z</dcterms:created>
  <dcterms:modified xsi:type="dcterms:W3CDTF">2021-07-15T00:45:12Z</dcterms:modified>
</cp:coreProperties>
</file>