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EE45C-79AB-4C2F-B7DE-0CD08BB4669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7A8A10-CEA6-411E-BF74-D793F55247E6}">
      <dgm:prSet/>
      <dgm:spPr/>
      <dgm:t>
        <a:bodyPr/>
        <a:lstStyle/>
        <a:p>
          <a:r>
            <a:rPr lang="en-US" dirty="0"/>
            <a:t>What are eigenvalues </a:t>
          </a:r>
          <a:r>
            <a:rPr lang="en-US"/>
            <a:t>and eigenvectors?</a:t>
          </a:r>
        </a:p>
      </dgm:t>
    </dgm:pt>
    <dgm:pt modelId="{ABF00F61-5A7A-41FA-8F33-D12278EE4A3D}" type="parTrans" cxnId="{58994139-868B-4160-880A-9882F622902A}">
      <dgm:prSet/>
      <dgm:spPr/>
      <dgm:t>
        <a:bodyPr/>
        <a:lstStyle/>
        <a:p>
          <a:endParaRPr lang="en-US"/>
        </a:p>
      </dgm:t>
    </dgm:pt>
    <dgm:pt modelId="{4CF57522-9ECF-4691-A843-BC126E008F7F}" type="sibTrans" cxnId="{58994139-868B-4160-880A-9882F622902A}">
      <dgm:prSet/>
      <dgm:spPr/>
      <dgm:t>
        <a:bodyPr/>
        <a:lstStyle/>
        <a:p>
          <a:endParaRPr lang="en-US"/>
        </a:p>
      </dgm:t>
    </dgm:pt>
    <dgm:pt modelId="{F1229D46-3498-436D-8A85-0FF6EC863F3D}">
      <dgm:prSet/>
      <dgm:spPr/>
      <dgm:t>
        <a:bodyPr/>
        <a:lstStyle/>
        <a:p>
          <a:r>
            <a:rPr lang="en-US"/>
            <a:t>Why they are important?</a:t>
          </a:r>
        </a:p>
      </dgm:t>
    </dgm:pt>
    <dgm:pt modelId="{58802528-9E38-4362-84EE-5B7F48C5D21C}" type="parTrans" cxnId="{E20C15C5-0B56-405F-AD8E-2AC627509224}">
      <dgm:prSet/>
      <dgm:spPr/>
      <dgm:t>
        <a:bodyPr/>
        <a:lstStyle/>
        <a:p>
          <a:endParaRPr lang="en-US"/>
        </a:p>
      </dgm:t>
    </dgm:pt>
    <dgm:pt modelId="{64C9406D-AF3C-483B-83ED-A3C89046A2F3}" type="sibTrans" cxnId="{E20C15C5-0B56-405F-AD8E-2AC627509224}">
      <dgm:prSet/>
      <dgm:spPr/>
      <dgm:t>
        <a:bodyPr/>
        <a:lstStyle/>
        <a:p>
          <a:endParaRPr lang="en-US"/>
        </a:p>
      </dgm:t>
    </dgm:pt>
    <dgm:pt modelId="{6C13A3E6-88E7-46AA-8278-152C84C9279C}">
      <dgm:prSet/>
      <dgm:spPr/>
      <dgm:t>
        <a:bodyPr/>
        <a:lstStyle/>
        <a:p>
          <a:r>
            <a:rPr lang="en-US"/>
            <a:t>What do they tell us?</a:t>
          </a:r>
        </a:p>
      </dgm:t>
    </dgm:pt>
    <dgm:pt modelId="{B9076B14-E413-4E32-B443-FE5EF8E8E141}" type="parTrans" cxnId="{8AF3E142-63E8-4797-A58B-BDED339BB530}">
      <dgm:prSet/>
      <dgm:spPr/>
      <dgm:t>
        <a:bodyPr/>
        <a:lstStyle/>
        <a:p>
          <a:endParaRPr lang="en-US"/>
        </a:p>
      </dgm:t>
    </dgm:pt>
    <dgm:pt modelId="{F8EE43D5-EDA0-4C45-A381-C0C5A57255DF}" type="sibTrans" cxnId="{8AF3E142-63E8-4797-A58B-BDED339BB530}">
      <dgm:prSet/>
      <dgm:spPr/>
      <dgm:t>
        <a:bodyPr/>
        <a:lstStyle/>
        <a:p>
          <a:endParaRPr lang="en-US"/>
        </a:p>
      </dgm:t>
    </dgm:pt>
    <dgm:pt modelId="{0CB488DC-09A8-438D-B0A2-E0CBA4AC6EA6}" type="pres">
      <dgm:prSet presAssocID="{56DEE45C-79AB-4C2F-B7DE-0CD08BB4669F}" presName="linear" presStyleCnt="0">
        <dgm:presLayoutVars>
          <dgm:dir/>
          <dgm:animLvl val="lvl"/>
          <dgm:resizeHandles val="exact"/>
        </dgm:presLayoutVars>
      </dgm:prSet>
      <dgm:spPr/>
    </dgm:pt>
    <dgm:pt modelId="{8A75BDF7-CFC8-48B6-9D7E-6E6E9DC4A2E4}" type="pres">
      <dgm:prSet presAssocID="{367A8A10-CEA6-411E-BF74-D793F55247E6}" presName="parentLin" presStyleCnt="0"/>
      <dgm:spPr/>
    </dgm:pt>
    <dgm:pt modelId="{B2E30269-2E1E-40FE-87A9-4425CE2CA66A}" type="pres">
      <dgm:prSet presAssocID="{367A8A10-CEA6-411E-BF74-D793F55247E6}" presName="parentLeftMargin" presStyleLbl="node1" presStyleIdx="0" presStyleCnt="3"/>
      <dgm:spPr/>
    </dgm:pt>
    <dgm:pt modelId="{6A93F6CF-E650-4385-B1AA-4FD7ADDE34AB}" type="pres">
      <dgm:prSet presAssocID="{367A8A10-CEA6-411E-BF74-D793F55247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F32873-7D39-406C-8214-7A2AD0FFFE4A}" type="pres">
      <dgm:prSet presAssocID="{367A8A10-CEA6-411E-BF74-D793F55247E6}" presName="negativeSpace" presStyleCnt="0"/>
      <dgm:spPr/>
    </dgm:pt>
    <dgm:pt modelId="{0B1C724A-5290-4457-8F54-42FF6C94FF12}" type="pres">
      <dgm:prSet presAssocID="{367A8A10-CEA6-411E-BF74-D793F55247E6}" presName="childText" presStyleLbl="conFgAcc1" presStyleIdx="0" presStyleCnt="3">
        <dgm:presLayoutVars>
          <dgm:bulletEnabled val="1"/>
        </dgm:presLayoutVars>
      </dgm:prSet>
      <dgm:spPr/>
    </dgm:pt>
    <dgm:pt modelId="{E5476CE2-3BDA-4D94-8BA5-8906E1C3BB79}" type="pres">
      <dgm:prSet presAssocID="{4CF57522-9ECF-4691-A843-BC126E008F7F}" presName="spaceBetweenRectangles" presStyleCnt="0"/>
      <dgm:spPr/>
    </dgm:pt>
    <dgm:pt modelId="{5405C215-0A5A-4F2B-90B6-3127EFC67953}" type="pres">
      <dgm:prSet presAssocID="{F1229D46-3498-436D-8A85-0FF6EC863F3D}" presName="parentLin" presStyleCnt="0"/>
      <dgm:spPr/>
    </dgm:pt>
    <dgm:pt modelId="{BCDF34A6-BE07-4714-A5DA-B254E7722AF1}" type="pres">
      <dgm:prSet presAssocID="{F1229D46-3498-436D-8A85-0FF6EC863F3D}" presName="parentLeftMargin" presStyleLbl="node1" presStyleIdx="0" presStyleCnt="3"/>
      <dgm:spPr/>
    </dgm:pt>
    <dgm:pt modelId="{DC5D5B8B-A9ED-47BF-AB28-2F1FD8234510}" type="pres">
      <dgm:prSet presAssocID="{F1229D46-3498-436D-8A85-0FF6EC863F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4D074-0DCA-4D3C-A4AB-2E53542BE71F}" type="pres">
      <dgm:prSet presAssocID="{F1229D46-3498-436D-8A85-0FF6EC863F3D}" presName="negativeSpace" presStyleCnt="0"/>
      <dgm:spPr/>
    </dgm:pt>
    <dgm:pt modelId="{C607989B-4764-4D0B-B5F8-E29C3DDCF820}" type="pres">
      <dgm:prSet presAssocID="{F1229D46-3498-436D-8A85-0FF6EC863F3D}" presName="childText" presStyleLbl="conFgAcc1" presStyleIdx="1" presStyleCnt="3">
        <dgm:presLayoutVars>
          <dgm:bulletEnabled val="1"/>
        </dgm:presLayoutVars>
      </dgm:prSet>
      <dgm:spPr/>
    </dgm:pt>
    <dgm:pt modelId="{5F89BFC8-A405-4966-8EE0-8AC17ED2E9CB}" type="pres">
      <dgm:prSet presAssocID="{64C9406D-AF3C-483B-83ED-A3C89046A2F3}" presName="spaceBetweenRectangles" presStyleCnt="0"/>
      <dgm:spPr/>
    </dgm:pt>
    <dgm:pt modelId="{AF7D9CE0-06DF-4A62-9254-0E28B2EE7814}" type="pres">
      <dgm:prSet presAssocID="{6C13A3E6-88E7-46AA-8278-152C84C9279C}" presName="parentLin" presStyleCnt="0"/>
      <dgm:spPr/>
    </dgm:pt>
    <dgm:pt modelId="{C9FE44A6-E617-4B1B-9F1D-A3DA7DD603CE}" type="pres">
      <dgm:prSet presAssocID="{6C13A3E6-88E7-46AA-8278-152C84C9279C}" presName="parentLeftMargin" presStyleLbl="node1" presStyleIdx="1" presStyleCnt="3"/>
      <dgm:spPr/>
    </dgm:pt>
    <dgm:pt modelId="{097AB287-2946-424B-B49E-F1A8FCA45C76}" type="pres">
      <dgm:prSet presAssocID="{6C13A3E6-88E7-46AA-8278-152C84C927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2E220FB-BC49-4A74-8ED0-EF58FCFCDDDA}" type="pres">
      <dgm:prSet presAssocID="{6C13A3E6-88E7-46AA-8278-152C84C9279C}" presName="negativeSpace" presStyleCnt="0"/>
      <dgm:spPr/>
    </dgm:pt>
    <dgm:pt modelId="{F13CC0F9-40C3-4F55-97DE-7520311F2DA4}" type="pres">
      <dgm:prSet presAssocID="{6C13A3E6-88E7-46AA-8278-152C84C927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BD0E23-DA78-4D11-9872-081AAB979074}" type="presOf" srcId="{6C13A3E6-88E7-46AA-8278-152C84C9279C}" destId="{C9FE44A6-E617-4B1B-9F1D-A3DA7DD603CE}" srcOrd="0" destOrd="0" presId="urn:microsoft.com/office/officeart/2005/8/layout/list1"/>
    <dgm:cxn modelId="{58994139-868B-4160-880A-9882F622902A}" srcId="{56DEE45C-79AB-4C2F-B7DE-0CD08BB4669F}" destId="{367A8A10-CEA6-411E-BF74-D793F55247E6}" srcOrd="0" destOrd="0" parTransId="{ABF00F61-5A7A-41FA-8F33-D12278EE4A3D}" sibTransId="{4CF57522-9ECF-4691-A843-BC126E008F7F}"/>
    <dgm:cxn modelId="{8ABAED3D-AA32-4706-A577-1D563B3521BB}" type="presOf" srcId="{F1229D46-3498-436D-8A85-0FF6EC863F3D}" destId="{BCDF34A6-BE07-4714-A5DA-B254E7722AF1}" srcOrd="0" destOrd="0" presId="urn:microsoft.com/office/officeart/2005/8/layout/list1"/>
    <dgm:cxn modelId="{8AF3E142-63E8-4797-A58B-BDED339BB530}" srcId="{56DEE45C-79AB-4C2F-B7DE-0CD08BB4669F}" destId="{6C13A3E6-88E7-46AA-8278-152C84C9279C}" srcOrd="2" destOrd="0" parTransId="{B9076B14-E413-4E32-B443-FE5EF8E8E141}" sibTransId="{F8EE43D5-EDA0-4C45-A381-C0C5A57255DF}"/>
    <dgm:cxn modelId="{346D8493-3933-4712-B522-9B343C8CCC41}" type="presOf" srcId="{56DEE45C-79AB-4C2F-B7DE-0CD08BB4669F}" destId="{0CB488DC-09A8-438D-B0A2-E0CBA4AC6EA6}" srcOrd="0" destOrd="0" presId="urn:microsoft.com/office/officeart/2005/8/layout/list1"/>
    <dgm:cxn modelId="{69931E98-0089-4F22-8665-AEE8D0DA25CD}" type="presOf" srcId="{367A8A10-CEA6-411E-BF74-D793F55247E6}" destId="{B2E30269-2E1E-40FE-87A9-4425CE2CA66A}" srcOrd="0" destOrd="0" presId="urn:microsoft.com/office/officeart/2005/8/layout/list1"/>
    <dgm:cxn modelId="{B276299F-E92A-430E-A7C0-E4249DD0066D}" type="presOf" srcId="{F1229D46-3498-436D-8A85-0FF6EC863F3D}" destId="{DC5D5B8B-A9ED-47BF-AB28-2F1FD8234510}" srcOrd="1" destOrd="0" presId="urn:microsoft.com/office/officeart/2005/8/layout/list1"/>
    <dgm:cxn modelId="{E20C15C5-0B56-405F-AD8E-2AC627509224}" srcId="{56DEE45C-79AB-4C2F-B7DE-0CD08BB4669F}" destId="{F1229D46-3498-436D-8A85-0FF6EC863F3D}" srcOrd="1" destOrd="0" parTransId="{58802528-9E38-4362-84EE-5B7F48C5D21C}" sibTransId="{64C9406D-AF3C-483B-83ED-A3C89046A2F3}"/>
    <dgm:cxn modelId="{9A634DEE-949D-4DFD-8752-9F55E5E44E00}" type="presOf" srcId="{367A8A10-CEA6-411E-BF74-D793F55247E6}" destId="{6A93F6CF-E650-4385-B1AA-4FD7ADDE34AB}" srcOrd="1" destOrd="0" presId="urn:microsoft.com/office/officeart/2005/8/layout/list1"/>
    <dgm:cxn modelId="{387D02FF-20F6-496B-B316-12FE9EEA04F1}" type="presOf" srcId="{6C13A3E6-88E7-46AA-8278-152C84C9279C}" destId="{097AB287-2946-424B-B49E-F1A8FCA45C76}" srcOrd="1" destOrd="0" presId="urn:microsoft.com/office/officeart/2005/8/layout/list1"/>
    <dgm:cxn modelId="{AF534010-B1F0-42C1-95CC-3AB4C526A60E}" type="presParOf" srcId="{0CB488DC-09A8-438D-B0A2-E0CBA4AC6EA6}" destId="{8A75BDF7-CFC8-48B6-9D7E-6E6E9DC4A2E4}" srcOrd="0" destOrd="0" presId="urn:microsoft.com/office/officeart/2005/8/layout/list1"/>
    <dgm:cxn modelId="{E3BA3712-B028-47A9-9EC6-74C3CAD9D259}" type="presParOf" srcId="{8A75BDF7-CFC8-48B6-9D7E-6E6E9DC4A2E4}" destId="{B2E30269-2E1E-40FE-87A9-4425CE2CA66A}" srcOrd="0" destOrd="0" presId="urn:microsoft.com/office/officeart/2005/8/layout/list1"/>
    <dgm:cxn modelId="{55B262FC-88DE-4348-9221-3FE5259E8EEF}" type="presParOf" srcId="{8A75BDF7-CFC8-48B6-9D7E-6E6E9DC4A2E4}" destId="{6A93F6CF-E650-4385-B1AA-4FD7ADDE34AB}" srcOrd="1" destOrd="0" presId="urn:microsoft.com/office/officeart/2005/8/layout/list1"/>
    <dgm:cxn modelId="{30BCF9F4-5904-44BD-AA24-2756E3F4EE32}" type="presParOf" srcId="{0CB488DC-09A8-438D-B0A2-E0CBA4AC6EA6}" destId="{BAF32873-7D39-406C-8214-7A2AD0FFFE4A}" srcOrd="1" destOrd="0" presId="urn:microsoft.com/office/officeart/2005/8/layout/list1"/>
    <dgm:cxn modelId="{E15ED3F6-B85D-4F4B-9207-AA6207C893BA}" type="presParOf" srcId="{0CB488DC-09A8-438D-B0A2-E0CBA4AC6EA6}" destId="{0B1C724A-5290-4457-8F54-42FF6C94FF12}" srcOrd="2" destOrd="0" presId="urn:microsoft.com/office/officeart/2005/8/layout/list1"/>
    <dgm:cxn modelId="{FD0E5AFC-15A0-402C-B6DE-4BD6D36E22C1}" type="presParOf" srcId="{0CB488DC-09A8-438D-B0A2-E0CBA4AC6EA6}" destId="{E5476CE2-3BDA-4D94-8BA5-8906E1C3BB79}" srcOrd="3" destOrd="0" presId="urn:microsoft.com/office/officeart/2005/8/layout/list1"/>
    <dgm:cxn modelId="{3FFDB88C-041F-4F7C-AACF-1704CF21278B}" type="presParOf" srcId="{0CB488DC-09A8-438D-B0A2-E0CBA4AC6EA6}" destId="{5405C215-0A5A-4F2B-90B6-3127EFC67953}" srcOrd="4" destOrd="0" presId="urn:microsoft.com/office/officeart/2005/8/layout/list1"/>
    <dgm:cxn modelId="{23B51E72-08DD-4948-A0BA-7B36BAC9D42B}" type="presParOf" srcId="{5405C215-0A5A-4F2B-90B6-3127EFC67953}" destId="{BCDF34A6-BE07-4714-A5DA-B254E7722AF1}" srcOrd="0" destOrd="0" presId="urn:microsoft.com/office/officeart/2005/8/layout/list1"/>
    <dgm:cxn modelId="{A090F910-CD23-443B-9962-CFE02814BA41}" type="presParOf" srcId="{5405C215-0A5A-4F2B-90B6-3127EFC67953}" destId="{DC5D5B8B-A9ED-47BF-AB28-2F1FD8234510}" srcOrd="1" destOrd="0" presId="urn:microsoft.com/office/officeart/2005/8/layout/list1"/>
    <dgm:cxn modelId="{C1C4493F-F79E-46D1-8BC1-8917E41DA64C}" type="presParOf" srcId="{0CB488DC-09A8-438D-B0A2-E0CBA4AC6EA6}" destId="{D794D074-0DCA-4D3C-A4AB-2E53542BE71F}" srcOrd="5" destOrd="0" presId="urn:microsoft.com/office/officeart/2005/8/layout/list1"/>
    <dgm:cxn modelId="{F7D78FD7-0A79-4E66-8FD8-B6388FB4E637}" type="presParOf" srcId="{0CB488DC-09A8-438D-B0A2-E0CBA4AC6EA6}" destId="{C607989B-4764-4D0B-B5F8-E29C3DDCF820}" srcOrd="6" destOrd="0" presId="urn:microsoft.com/office/officeart/2005/8/layout/list1"/>
    <dgm:cxn modelId="{DADC7C85-4159-4A91-94FB-C330244593F7}" type="presParOf" srcId="{0CB488DC-09A8-438D-B0A2-E0CBA4AC6EA6}" destId="{5F89BFC8-A405-4966-8EE0-8AC17ED2E9CB}" srcOrd="7" destOrd="0" presId="urn:microsoft.com/office/officeart/2005/8/layout/list1"/>
    <dgm:cxn modelId="{28585655-083B-4B23-803A-26155F02ECE7}" type="presParOf" srcId="{0CB488DC-09A8-438D-B0A2-E0CBA4AC6EA6}" destId="{AF7D9CE0-06DF-4A62-9254-0E28B2EE7814}" srcOrd="8" destOrd="0" presId="urn:microsoft.com/office/officeart/2005/8/layout/list1"/>
    <dgm:cxn modelId="{6A2E11B8-E8E8-450C-85ED-719003EBDE7C}" type="presParOf" srcId="{AF7D9CE0-06DF-4A62-9254-0E28B2EE7814}" destId="{C9FE44A6-E617-4B1B-9F1D-A3DA7DD603CE}" srcOrd="0" destOrd="0" presId="urn:microsoft.com/office/officeart/2005/8/layout/list1"/>
    <dgm:cxn modelId="{185C4F68-015A-4FB4-BD54-F224B1980BF2}" type="presParOf" srcId="{AF7D9CE0-06DF-4A62-9254-0E28B2EE7814}" destId="{097AB287-2946-424B-B49E-F1A8FCA45C76}" srcOrd="1" destOrd="0" presId="urn:microsoft.com/office/officeart/2005/8/layout/list1"/>
    <dgm:cxn modelId="{86C7537F-D27C-4D11-A7CF-AF2FB83EEE34}" type="presParOf" srcId="{0CB488DC-09A8-438D-B0A2-E0CBA4AC6EA6}" destId="{62E220FB-BC49-4A74-8ED0-EF58FCFCDDDA}" srcOrd="9" destOrd="0" presId="urn:microsoft.com/office/officeart/2005/8/layout/list1"/>
    <dgm:cxn modelId="{371425FD-38F2-4D85-85FC-C6FC5D561E53}" type="presParOf" srcId="{0CB488DC-09A8-438D-B0A2-E0CBA4AC6EA6}" destId="{F13CC0F9-40C3-4F55-97DE-7520311F2D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C724A-5290-4457-8F54-42FF6C94FF12}">
      <dsp:nvSpPr>
        <dsp:cNvPr id="0" name=""/>
        <dsp:cNvSpPr/>
      </dsp:nvSpPr>
      <dsp:spPr>
        <a:xfrm>
          <a:off x="0" y="1725631"/>
          <a:ext cx="57415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3F6CF-E650-4385-B1AA-4FD7ADDE34AB}">
      <dsp:nvSpPr>
        <dsp:cNvPr id="0" name=""/>
        <dsp:cNvSpPr/>
      </dsp:nvSpPr>
      <dsp:spPr>
        <a:xfrm>
          <a:off x="287076" y="1474711"/>
          <a:ext cx="401907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are eigenvalues </a:t>
          </a:r>
          <a:r>
            <a:rPr lang="en-US" sz="1700" kern="1200"/>
            <a:t>and eigenvectors?</a:t>
          </a:r>
        </a:p>
      </dsp:txBody>
      <dsp:txXfrm>
        <a:off x="311574" y="1499209"/>
        <a:ext cx="3970077" cy="452844"/>
      </dsp:txXfrm>
    </dsp:sp>
    <dsp:sp modelId="{C607989B-4764-4D0B-B5F8-E29C3DDCF820}">
      <dsp:nvSpPr>
        <dsp:cNvPr id="0" name=""/>
        <dsp:cNvSpPr/>
      </dsp:nvSpPr>
      <dsp:spPr>
        <a:xfrm>
          <a:off x="0" y="2496751"/>
          <a:ext cx="57415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D5B8B-A9ED-47BF-AB28-2F1FD8234510}">
      <dsp:nvSpPr>
        <dsp:cNvPr id="0" name=""/>
        <dsp:cNvSpPr/>
      </dsp:nvSpPr>
      <dsp:spPr>
        <a:xfrm>
          <a:off x="287076" y="2245831"/>
          <a:ext cx="401907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they are important?</a:t>
          </a:r>
        </a:p>
      </dsp:txBody>
      <dsp:txXfrm>
        <a:off x="311574" y="2270329"/>
        <a:ext cx="3970077" cy="452844"/>
      </dsp:txXfrm>
    </dsp:sp>
    <dsp:sp modelId="{F13CC0F9-40C3-4F55-97DE-7520311F2DA4}">
      <dsp:nvSpPr>
        <dsp:cNvPr id="0" name=""/>
        <dsp:cNvSpPr/>
      </dsp:nvSpPr>
      <dsp:spPr>
        <a:xfrm>
          <a:off x="0" y="3267871"/>
          <a:ext cx="57415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AB287-2946-424B-B49E-F1A8FCA45C76}">
      <dsp:nvSpPr>
        <dsp:cNvPr id="0" name=""/>
        <dsp:cNvSpPr/>
      </dsp:nvSpPr>
      <dsp:spPr>
        <a:xfrm>
          <a:off x="287076" y="3016951"/>
          <a:ext cx="4019073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do they tell us?</a:t>
          </a:r>
        </a:p>
      </dsp:txBody>
      <dsp:txXfrm>
        <a:off x="311574" y="3041449"/>
        <a:ext cx="397007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C22421-29A3-4866-9C6B-0A1749E540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33C54-D12B-40C1-AD41-9348C82D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0FB2B-1320-4CB1-BF14-36BD8B8A4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The behaviors of eigenvalues and eigenvectors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5912B-3936-48B1-B667-99BE46C5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Jason Mejia</a:t>
            </a:r>
          </a:p>
          <a:p>
            <a:pPr algn="ctr"/>
            <a:r>
              <a:rPr lang="en-US" dirty="0"/>
              <a:t>5/10/2021</a:t>
            </a:r>
          </a:p>
          <a:p>
            <a:pPr algn="ctr"/>
            <a:r>
              <a:rPr lang="en-US" dirty="0"/>
              <a:t>CSC 301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09349-83ED-41C9-A683-2906E71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Objective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12908-E566-4E9B-BFB1-8B550FFB5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4579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31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B9C9-7D08-443B-965E-336E3A0E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70" y="-180512"/>
            <a:ext cx="10131425" cy="1456267"/>
          </a:xfrm>
        </p:spPr>
        <p:txBody>
          <a:bodyPr/>
          <a:lstStyle/>
          <a:p>
            <a:r>
              <a:rPr lang="en-US" dirty="0"/>
              <a:t>What are eigenvalues and eigenvectors?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F79B-CD78-45BE-AD2D-FD9FC759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67" y="1275755"/>
            <a:ext cx="10131425" cy="231949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Eigenvalues: </a:t>
            </a:r>
            <a:r>
              <a:rPr lang="en-US" sz="2000" b="0" i="0" dirty="0">
                <a:effectLst/>
              </a:rPr>
              <a:t>special set of scalars associated with the system of linear equations. It is mostly used in matrix equations. </a:t>
            </a:r>
            <a:r>
              <a:rPr lang="en-US" sz="2000" dirty="0"/>
              <a:t>If we let </a:t>
            </a:r>
            <a:r>
              <a:rPr lang="en-US" sz="2000" b="0" i="0" dirty="0">
                <a:effectLst/>
                <a:latin typeface="CharterBT"/>
              </a:rPr>
              <a:t>A be an </a:t>
            </a:r>
            <a:r>
              <a:rPr lang="en-US" sz="2000" b="0" i="0" dirty="0" err="1">
                <a:effectLst/>
                <a:latin typeface="CharterBT"/>
              </a:rPr>
              <a:t>n×n</a:t>
            </a:r>
            <a:r>
              <a:rPr lang="en-US" sz="2000" b="0" i="0" dirty="0">
                <a:effectLst/>
                <a:latin typeface="CharterBT"/>
              </a:rPr>
              <a:t> matrix. </a:t>
            </a:r>
            <a:r>
              <a:rPr lang="en-US" sz="2000" b="0" i="0" dirty="0">
                <a:effectLst/>
              </a:rPr>
              <a:t>An </a:t>
            </a:r>
            <a:r>
              <a:rPr lang="en-US" sz="2000" b="1" i="1" dirty="0">
                <a:effectLst/>
              </a:rPr>
              <a:t>eigenvalue</a:t>
            </a:r>
            <a:r>
              <a:rPr lang="en-US" sz="2000" b="0" i="0" dirty="0">
                <a:effectLst/>
              </a:rPr>
              <a:t> of A is a scalar λ such that the equation Av=</a:t>
            </a:r>
            <a:r>
              <a:rPr lang="en-US" sz="2000" b="0" i="0" dirty="0" err="1">
                <a:effectLst/>
              </a:rPr>
              <a:t>λv</a:t>
            </a:r>
            <a:r>
              <a:rPr lang="en-US" sz="2000" dirty="0"/>
              <a:t>.</a:t>
            </a:r>
          </a:p>
          <a:p>
            <a:r>
              <a:rPr lang="en-US" sz="2000" dirty="0"/>
              <a:t>Eigenvector: </a:t>
            </a:r>
            <a:r>
              <a:rPr lang="en-US" sz="2000" b="0" i="0" dirty="0">
                <a:effectLst/>
              </a:rPr>
              <a:t>are the vectors (non-zero) that do not change the direction when any linear transformation is applied. It changes by only a scalar factor. 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If we let A be an </a:t>
            </a:r>
            <a:r>
              <a:rPr lang="en-US" sz="2000" b="0" i="0" dirty="0" err="1">
                <a:effectLst/>
              </a:rPr>
              <a:t>n×n</a:t>
            </a:r>
            <a:r>
              <a:rPr lang="en-US" sz="2000" b="0" i="0" dirty="0">
                <a:effectLst/>
              </a:rPr>
              <a:t> matrix. An </a:t>
            </a:r>
            <a:r>
              <a:rPr lang="en-US" sz="2000" b="1" i="1" dirty="0">
                <a:effectLst/>
              </a:rPr>
              <a:t>eigenvector</a:t>
            </a:r>
            <a:r>
              <a:rPr lang="en-US" sz="2000" b="0" i="0" dirty="0">
                <a:effectLst/>
              </a:rPr>
              <a:t> of A is a </a:t>
            </a:r>
            <a:r>
              <a:rPr lang="en-US" sz="2000" b="0" i="1" dirty="0">
                <a:effectLst/>
              </a:rPr>
              <a:t>nonzero</a:t>
            </a:r>
            <a:r>
              <a:rPr lang="en-US" sz="2000" b="0" i="0" dirty="0">
                <a:effectLst/>
              </a:rPr>
              <a:t> vector v in Rn such that Av=</a:t>
            </a:r>
            <a:r>
              <a:rPr lang="en-US" sz="2000" b="0" i="0" dirty="0" err="1">
                <a:effectLst/>
              </a:rPr>
              <a:t>λv</a:t>
            </a:r>
            <a:r>
              <a:rPr lang="en-US" sz="2000" b="0" i="0" dirty="0">
                <a:effectLst/>
              </a:rPr>
              <a:t>, for some scalar λ.</a:t>
            </a: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60D73-5226-46DF-BE4B-B797B2BD0717}"/>
              </a:ext>
            </a:extLst>
          </p:cNvPr>
          <p:cNvSpPr txBox="1">
            <a:spLocks/>
          </p:cNvSpPr>
          <p:nvPr/>
        </p:nvSpPr>
        <p:spPr>
          <a:xfrm>
            <a:off x="499370" y="2827373"/>
            <a:ext cx="1141446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are eigenvalues and eigenvectors important?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837FF-4FC7-4A72-BFFA-E6EE0BA2542E}"/>
              </a:ext>
            </a:extLst>
          </p:cNvPr>
          <p:cNvSpPr txBox="1">
            <a:spLocks/>
          </p:cNvSpPr>
          <p:nvPr/>
        </p:nvSpPr>
        <p:spPr>
          <a:xfrm>
            <a:off x="385440" y="3595253"/>
            <a:ext cx="10131425" cy="288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1" dirty="0">
                <a:effectLst/>
                <a:ea typeface="GulimChe" panose="020B0503020000020004" pitchFamily="49" charset="-127"/>
              </a:rPr>
              <a:t>Eigenvectors make understanding linear transformations easy</a:t>
            </a:r>
            <a:r>
              <a:rPr lang="en-US" sz="2000" b="0" i="0" dirty="0">
                <a:effectLst/>
                <a:ea typeface="GulimChe" panose="020B0503020000020004" pitchFamily="49" charset="-127"/>
              </a:rPr>
              <a:t>. They are the "axes" (directions) along which a linear transformation acts simply by "stretching/compressing" and/or "flipping"; eigenvalues give you the factors by which this compression occurs.</a:t>
            </a:r>
          </a:p>
          <a:p>
            <a:r>
              <a:rPr lang="en-US" sz="2000" b="0" i="0" dirty="0">
                <a:effectLst/>
              </a:rPr>
              <a:t>Eigenvalues can be used to determine whether a fixed point (also known as an equilibrium point) is stable or unstable. A stable fixed point is such that a system can be initially disturbed around its fixed point yet eventually return to its original location and remain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171-3F49-46F3-B6EF-AE604607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44" y="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Using eigenvalues and eigenvectors for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3471053-91A3-4E9F-B9C2-E2312D551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45" y="2641245"/>
                <a:ext cx="5028130" cy="1573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+mn-lt"/>
                  </a:rPr>
                  <a:t>Simple view of eigenvalue and a eigenvector. 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+mn-lt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Eigenvalue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   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Eigenvector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3471053-91A3-4E9F-B9C2-E2312D551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345" y="2641245"/>
                <a:ext cx="5028130" cy="1573957"/>
              </a:xfrm>
              <a:prstGeom prst="rect">
                <a:avLst/>
              </a:prstGeom>
              <a:blipFill>
                <a:blip r:embed="rId2"/>
                <a:stretch>
                  <a:fillRect l="-970" t="-1550" b="-7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6966C1-ADF3-405F-BA08-5CBB4ED11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63" t="48056" r="33906" b="22917"/>
          <a:stretch/>
        </p:blipFill>
        <p:spPr>
          <a:xfrm>
            <a:off x="6276975" y="2246933"/>
            <a:ext cx="3762375" cy="36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0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171-3F49-46F3-B6EF-AE604607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44" y="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Using eigenvalues and eigenvectors for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3471053-91A3-4E9F-B9C2-E2312D551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45" y="1333232"/>
                <a:ext cx="5875855" cy="1590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+mn-lt"/>
                  </a:rPr>
                  <a:t>W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e will transform each of these points by applying a matrix A to a unit circle.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+mn-lt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Eigenvalue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.69722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4.3027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+mn-lt"/>
                  </a:rPr>
                  <a:t>    Eigenvector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0.9570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0.2897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−0.2897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−0.9570</m:t>
                          </m:r>
                        </m:e>
                      </m:mr>
                    </m:m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3471053-91A3-4E9F-B9C2-E2312D551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45" y="1333232"/>
                <a:ext cx="5875855" cy="1590435"/>
              </a:xfrm>
              <a:prstGeom prst="rect">
                <a:avLst/>
              </a:prstGeom>
              <a:blipFill>
                <a:blip r:embed="rId2"/>
                <a:stretch>
                  <a:fillRect l="-830" t="-1149" r="-9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C92811C-BE1A-42AB-879E-86A5AB6BF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0" t="17500" r="55391" b="33611"/>
          <a:stretch/>
        </p:blipFill>
        <p:spPr>
          <a:xfrm>
            <a:off x="511114" y="3058265"/>
            <a:ext cx="4610931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135948-9A13-4302-A13B-225A2FE48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9" t="16803" r="13204" b="34308"/>
          <a:stretch/>
        </p:blipFill>
        <p:spPr>
          <a:xfrm>
            <a:off x="6438069" y="2476396"/>
            <a:ext cx="4734755" cy="35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0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171-3F49-46F3-B6EF-AE604607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Calculating Eigenvalues and Eigenvectors from a Jacobian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33D2-50B6-4E09-A33A-8A2A58C7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7" y="1908175"/>
            <a:ext cx="1988504" cy="839258"/>
          </a:xfrm>
        </p:spPr>
        <p:txBody>
          <a:bodyPr>
            <a:normAutofit/>
          </a:bodyPr>
          <a:lstStyle/>
          <a:p>
            <a:r>
              <a:rPr lang="en-US" sz="2000" dirty="0"/>
              <a:t>2x – x</a:t>
            </a:r>
            <a:r>
              <a:rPr lang="en-US" sz="2000" baseline="30000" dirty="0"/>
              <a:t>2</a:t>
            </a:r>
            <a:r>
              <a:rPr lang="en-US" sz="2000" dirty="0"/>
              <a:t> – </a:t>
            </a:r>
            <a:r>
              <a:rPr lang="en-US" sz="2000" dirty="0" err="1"/>
              <a:t>xy</a:t>
            </a:r>
            <a:endParaRPr lang="en-US" sz="2000" dirty="0"/>
          </a:p>
          <a:p>
            <a:r>
              <a:rPr lang="en-US" sz="2000" dirty="0"/>
              <a:t>-y + </a:t>
            </a:r>
            <a:r>
              <a:rPr lang="en-US" sz="2000" dirty="0" err="1"/>
              <a:t>xy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65BF-7F74-4A44-AF22-A5E41E0CF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9" t="29028" r="39688" b="12361"/>
          <a:stretch/>
        </p:blipFill>
        <p:spPr>
          <a:xfrm>
            <a:off x="361949" y="2747433"/>
            <a:ext cx="4726009" cy="391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59907-E7B9-4494-9CD2-6C2949D4D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0" t="54028" r="52969" b="17361"/>
          <a:stretch/>
        </p:blipFill>
        <p:spPr>
          <a:xfrm>
            <a:off x="6096000" y="3209001"/>
            <a:ext cx="4152900" cy="24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171-3F49-46F3-B6EF-AE604607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Calculating Eigenvalues and Eigenvectors from a Jacobian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33D2-50B6-4E09-A33A-8A2A58C7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0924"/>
            <a:ext cx="4000498" cy="4854442"/>
          </a:xfrm>
        </p:spPr>
        <p:txBody>
          <a:bodyPr>
            <a:normAutofit/>
          </a:bodyPr>
          <a:lstStyle/>
          <a:p>
            <a:r>
              <a:rPr lang="en-US" sz="2400" dirty="0"/>
              <a:t>2x – x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 err="1"/>
              <a:t>xy</a:t>
            </a:r>
            <a:endParaRPr lang="en-US" sz="2400" dirty="0"/>
          </a:p>
          <a:p>
            <a:r>
              <a:rPr lang="en-US" sz="2400" dirty="0"/>
              <a:t>-y + </a:t>
            </a:r>
            <a:r>
              <a:rPr lang="en-US" sz="2400" dirty="0" err="1"/>
              <a:t>xy</a:t>
            </a:r>
            <a:endParaRPr lang="en-US" sz="2400" dirty="0"/>
          </a:p>
          <a:p>
            <a:r>
              <a:rPr lang="en-US" sz="2000" b="0" i="0" dirty="0">
                <a:effectLst/>
              </a:rPr>
              <a:t>When the real part is negative, then the system is stable and behaves as a damped oscillator. This can be visualized as a vector tracing a spiral toward the fixed point in the graph.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15CC9-B703-447B-AF91-C2471226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1" t="41713" r="46640" b="15417"/>
          <a:stretch/>
        </p:blipFill>
        <p:spPr>
          <a:xfrm>
            <a:off x="246063" y="1946274"/>
            <a:ext cx="5505450" cy="4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396-25A4-4F98-B143-FC957DCC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7D03-237A-44CC-BC3F-510E2CC4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Eigenvalues and Eigenvectors helps us understand and visualize linear transformations. This is useful when it involves computer graphics.</a:t>
            </a:r>
          </a:p>
          <a:p>
            <a:r>
              <a:rPr lang="en-US" sz="2400" dirty="0"/>
              <a:t>They will tell us information on stability, whether a point is unstable or stable</a:t>
            </a:r>
          </a:p>
          <a:p>
            <a:r>
              <a:rPr lang="en-US" sz="2400" dirty="0"/>
              <a:t>There are many more applications that eigenvalues and eigenvectors can be used on such as </a:t>
            </a:r>
          </a:p>
          <a:p>
            <a:pPr lvl="2"/>
            <a:r>
              <a:rPr lang="en-US" sz="2000" dirty="0"/>
              <a:t>Image Processing</a:t>
            </a:r>
          </a:p>
          <a:p>
            <a:pPr lvl="2"/>
            <a:r>
              <a:rPr lang="en-US" sz="2000" dirty="0"/>
              <a:t>Google Searches</a:t>
            </a:r>
          </a:p>
          <a:p>
            <a:pPr lvl="2"/>
            <a:r>
              <a:rPr lang="en-US" sz="2000" dirty="0"/>
              <a:t>Vibration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79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436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CharterBT</vt:lpstr>
      <vt:lpstr>Celestial</vt:lpstr>
      <vt:lpstr>The behaviors of eigenvalues and eigenvectors</vt:lpstr>
      <vt:lpstr>Objective</vt:lpstr>
      <vt:lpstr>What are eigenvalues and eigenvectors?</vt:lpstr>
      <vt:lpstr>Using eigenvalues and eigenvectors for transformations</vt:lpstr>
      <vt:lpstr>Using eigenvalues and eigenvectors for transformations</vt:lpstr>
      <vt:lpstr>Calculating Eigenvalues and Eigenvectors from a Jacobian Matrix</vt:lpstr>
      <vt:lpstr>Calculating Eigenvalues and Eigenvectors from a Jacobian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jmejia006@citymail.cuny.edu</dc:creator>
  <cp:lastModifiedBy>jmejia006@citymail.cuny.edu</cp:lastModifiedBy>
  <cp:revision>21</cp:revision>
  <dcterms:created xsi:type="dcterms:W3CDTF">2021-05-08T19:39:01Z</dcterms:created>
  <dcterms:modified xsi:type="dcterms:W3CDTF">2021-05-10T13:50:41Z</dcterms:modified>
</cp:coreProperties>
</file>