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57" r:id="rId3"/>
    <p:sldId id="273" r:id="rId4"/>
    <p:sldId id="258" r:id="rId5"/>
    <p:sldId id="259" r:id="rId6"/>
    <p:sldId id="264" r:id="rId7"/>
    <p:sldId id="261" r:id="rId8"/>
    <p:sldId id="272" r:id="rId9"/>
    <p:sldId id="267" r:id="rId10"/>
    <p:sldId id="268" r:id="rId11"/>
    <p:sldId id="270" r:id="rId12"/>
    <p:sldId id="265" r:id="rId13"/>
    <p:sldId id="262" r:id="rId14"/>
    <p:sldId id="266"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BB9321-3759-4585-B86F-B7BB70E5624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6837428-4406-4B44-91C0-85D0BAE7D61B}">
      <dgm:prSet/>
      <dgm:spPr/>
      <dgm:t>
        <a:bodyPr/>
        <a:lstStyle/>
        <a:p>
          <a:r>
            <a:rPr lang="en-US"/>
            <a:t>SIR Modeling</a:t>
          </a:r>
        </a:p>
      </dgm:t>
    </dgm:pt>
    <dgm:pt modelId="{38B1A8E2-5B29-4F81-98F4-A67B209762C6}" type="parTrans" cxnId="{F2253496-6F9A-46F5-98AF-868778D38804}">
      <dgm:prSet/>
      <dgm:spPr/>
      <dgm:t>
        <a:bodyPr/>
        <a:lstStyle/>
        <a:p>
          <a:endParaRPr lang="en-US"/>
        </a:p>
      </dgm:t>
    </dgm:pt>
    <dgm:pt modelId="{5CB71FE7-69C9-448B-9CFE-32E04A6949BD}" type="sibTrans" cxnId="{F2253496-6F9A-46F5-98AF-868778D38804}">
      <dgm:prSet/>
      <dgm:spPr/>
      <dgm:t>
        <a:bodyPr/>
        <a:lstStyle/>
        <a:p>
          <a:endParaRPr lang="en-US"/>
        </a:p>
      </dgm:t>
    </dgm:pt>
    <dgm:pt modelId="{E1671F1A-262F-4FAF-AFAB-A5245CDC5E9F}">
      <dgm:prSet/>
      <dgm:spPr/>
      <dgm:t>
        <a:bodyPr/>
        <a:lstStyle/>
        <a:p>
          <a:r>
            <a:rPr lang="en-US" dirty="0"/>
            <a:t>Why is SIR used for infectious diseases?</a:t>
          </a:r>
        </a:p>
      </dgm:t>
    </dgm:pt>
    <dgm:pt modelId="{D450B7DB-AF4F-4B38-BC72-049EBE7A5102}" type="parTrans" cxnId="{EFC15C61-78F4-44AA-934F-1FEE05C1D26B}">
      <dgm:prSet/>
      <dgm:spPr/>
      <dgm:t>
        <a:bodyPr/>
        <a:lstStyle/>
        <a:p>
          <a:endParaRPr lang="en-US"/>
        </a:p>
      </dgm:t>
    </dgm:pt>
    <dgm:pt modelId="{F7734BB5-FD20-4751-A7A6-867CB86E1CBC}" type="sibTrans" cxnId="{EFC15C61-78F4-44AA-934F-1FEE05C1D26B}">
      <dgm:prSet/>
      <dgm:spPr/>
      <dgm:t>
        <a:bodyPr/>
        <a:lstStyle/>
        <a:p>
          <a:endParaRPr lang="en-US"/>
        </a:p>
      </dgm:t>
    </dgm:pt>
    <dgm:pt modelId="{8EB7B402-7E8B-4886-BFE2-E2B10B275B4E}">
      <dgm:prSet/>
      <dgm:spPr/>
      <dgm:t>
        <a:bodyPr/>
        <a:lstStyle/>
        <a:p>
          <a:r>
            <a:rPr lang="en-US" dirty="0"/>
            <a:t>Review the outcomes of the model involving</a:t>
          </a:r>
        </a:p>
      </dgm:t>
    </dgm:pt>
    <dgm:pt modelId="{AC888B18-462E-4CB9-9CD8-BDA1A17C8786}" type="parTrans" cxnId="{6F57759E-FCC6-40B7-BE61-2D144F1898F7}">
      <dgm:prSet/>
      <dgm:spPr/>
      <dgm:t>
        <a:bodyPr/>
        <a:lstStyle/>
        <a:p>
          <a:endParaRPr lang="en-US"/>
        </a:p>
      </dgm:t>
    </dgm:pt>
    <dgm:pt modelId="{C01E77D6-0BFD-4CB6-9A76-8D2657A2FAB6}" type="sibTrans" cxnId="{6F57759E-FCC6-40B7-BE61-2D144F1898F7}">
      <dgm:prSet/>
      <dgm:spPr/>
      <dgm:t>
        <a:bodyPr/>
        <a:lstStyle/>
        <a:p>
          <a:endParaRPr lang="en-US"/>
        </a:p>
      </dgm:t>
    </dgm:pt>
    <dgm:pt modelId="{14C45210-CEA6-4C97-8D69-915B6DB193B9}">
      <dgm:prSet/>
      <dgm:spPr/>
      <dgm:t>
        <a:bodyPr/>
        <a:lstStyle/>
        <a:p>
          <a:r>
            <a:rPr lang="en-US" dirty="0"/>
            <a:t>Lockdowns</a:t>
          </a:r>
        </a:p>
      </dgm:t>
    </dgm:pt>
    <dgm:pt modelId="{1CF8045D-31F4-48A6-9FAE-EFC2F627AC5F}" type="parTrans" cxnId="{8667EAF9-A531-4102-B72C-66DA15C318CE}">
      <dgm:prSet/>
      <dgm:spPr/>
      <dgm:t>
        <a:bodyPr/>
        <a:lstStyle/>
        <a:p>
          <a:endParaRPr lang="en-US"/>
        </a:p>
      </dgm:t>
    </dgm:pt>
    <dgm:pt modelId="{4E609916-B413-4979-877F-F2EFC8CB3345}" type="sibTrans" cxnId="{8667EAF9-A531-4102-B72C-66DA15C318CE}">
      <dgm:prSet/>
      <dgm:spPr/>
      <dgm:t>
        <a:bodyPr/>
        <a:lstStyle/>
        <a:p>
          <a:endParaRPr lang="en-US"/>
        </a:p>
      </dgm:t>
    </dgm:pt>
    <dgm:pt modelId="{97000F04-C3B0-4CE1-9231-CB37D3C8C6AA}">
      <dgm:prSet/>
      <dgm:spPr/>
      <dgm:t>
        <a:bodyPr/>
        <a:lstStyle/>
        <a:p>
          <a:r>
            <a:rPr lang="en-US" dirty="0"/>
            <a:t>SEIR Model</a:t>
          </a:r>
        </a:p>
      </dgm:t>
    </dgm:pt>
    <dgm:pt modelId="{32F46DEA-5299-4A6A-A2F7-752096289068}" type="parTrans" cxnId="{B4568C22-5D35-44B7-950E-33C09C17F306}">
      <dgm:prSet/>
      <dgm:spPr/>
      <dgm:t>
        <a:bodyPr/>
        <a:lstStyle/>
        <a:p>
          <a:endParaRPr lang="en-US"/>
        </a:p>
      </dgm:t>
    </dgm:pt>
    <dgm:pt modelId="{820BEACF-1071-4A9E-BB7D-7FA84F97A038}" type="sibTrans" cxnId="{B4568C22-5D35-44B7-950E-33C09C17F306}">
      <dgm:prSet/>
      <dgm:spPr/>
      <dgm:t>
        <a:bodyPr/>
        <a:lstStyle/>
        <a:p>
          <a:endParaRPr lang="en-US"/>
        </a:p>
      </dgm:t>
    </dgm:pt>
    <dgm:pt modelId="{210C50E1-746E-4326-9728-A3462EEA41BD}">
      <dgm:prSet/>
      <dgm:spPr/>
      <dgm:t>
        <a:bodyPr/>
        <a:lstStyle/>
        <a:p>
          <a:r>
            <a:rPr lang="en-US" dirty="0"/>
            <a:t>Mortality Rates</a:t>
          </a:r>
        </a:p>
      </dgm:t>
    </dgm:pt>
    <dgm:pt modelId="{26380575-CA8A-42F9-A68C-F2C80745B585}" type="parTrans" cxnId="{861E28AB-BF55-4F2C-B99D-6D4B89397B22}">
      <dgm:prSet/>
      <dgm:spPr/>
    </dgm:pt>
    <dgm:pt modelId="{32A269A5-7B7B-4382-B01D-26C2D2425F66}" type="sibTrans" cxnId="{861E28AB-BF55-4F2C-B99D-6D4B89397B22}">
      <dgm:prSet/>
      <dgm:spPr/>
    </dgm:pt>
    <dgm:pt modelId="{511E54D3-F438-474A-A248-342A9F9EF09E}" type="pres">
      <dgm:prSet presAssocID="{4CBB9321-3759-4585-B86F-B7BB70E5624D}" presName="linear" presStyleCnt="0">
        <dgm:presLayoutVars>
          <dgm:dir/>
          <dgm:animLvl val="lvl"/>
          <dgm:resizeHandles val="exact"/>
        </dgm:presLayoutVars>
      </dgm:prSet>
      <dgm:spPr/>
    </dgm:pt>
    <dgm:pt modelId="{B409A6E0-B8C1-451F-8478-595C75C0CC5D}" type="pres">
      <dgm:prSet presAssocID="{86837428-4406-4B44-91C0-85D0BAE7D61B}" presName="parentLin" presStyleCnt="0"/>
      <dgm:spPr/>
    </dgm:pt>
    <dgm:pt modelId="{03B17962-3E81-4BC2-B3AE-5D68671FF0DB}" type="pres">
      <dgm:prSet presAssocID="{86837428-4406-4B44-91C0-85D0BAE7D61B}" presName="parentLeftMargin" presStyleLbl="node1" presStyleIdx="0" presStyleCnt="3"/>
      <dgm:spPr/>
    </dgm:pt>
    <dgm:pt modelId="{C4491B00-4A3B-4112-97EE-82C2A46D42A2}" type="pres">
      <dgm:prSet presAssocID="{86837428-4406-4B44-91C0-85D0BAE7D61B}" presName="parentText" presStyleLbl="node1" presStyleIdx="0" presStyleCnt="3">
        <dgm:presLayoutVars>
          <dgm:chMax val="0"/>
          <dgm:bulletEnabled val="1"/>
        </dgm:presLayoutVars>
      </dgm:prSet>
      <dgm:spPr/>
    </dgm:pt>
    <dgm:pt modelId="{92527AC3-EB3A-4D0A-8DB6-20A9C1364A1E}" type="pres">
      <dgm:prSet presAssocID="{86837428-4406-4B44-91C0-85D0BAE7D61B}" presName="negativeSpace" presStyleCnt="0"/>
      <dgm:spPr/>
    </dgm:pt>
    <dgm:pt modelId="{1ACC5472-4B90-44BE-AFBD-4FC4FB9FAD5C}" type="pres">
      <dgm:prSet presAssocID="{86837428-4406-4B44-91C0-85D0BAE7D61B}" presName="childText" presStyleLbl="conFgAcc1" presStyleIdx="0" presStyleCnt="3">
        <dgm:presLayoutVars>
          <dgm:bulletEnabled val="1"/>
        </dgm:presLayoutVars>
      </dgm:prSet>
      <dgm:spPr/>
    </dgm:pt>
    <dgm:pt modelId="{D7487647-5D98-4F9B-B05F-0A5CBD78C857}" type="pres">
      <dgm:prSet presAssocID="{5CB71FE7-69C9-448B-9CFE-32E04A6949BD}" presName="spaceBetweenRectangles" presStyleCnt="0"/>
      <dgm:spPr/>
    </dgm:pt>
    <dgm:pt modelId="{C2D0E64F-D011-46FC-8527-CCD3E77C623D}" type="pres">
      <dgm:prSet presAssocID="{E1671F1A-262F-4FAF-AFAB-A5245CDC5E9F}" presName="parentLin" presStyleCnt="0"/>
      <dgm:spPr/>
    </dgm:pt>
    <dgm:pt modelId="{70CA0DD1-F380-4CAE-800A-8A032BDDE315}" type="pres">
      <dgm:prSet presAssocID="{E1671F1A-262F-4FAF-AFAB-A5245CDC5E9F}" presName="parentLeftMargin" presStyleLbl="node1" presStyleIdx="0" presStyleCnt="3"/>
      <dgm:spPr/>
    </dgm:pt>
    <dgm:pt modelId="{04389861-7629-4B71-B3A6-804819C0407F}" type="pres">
      <dgm:prSet presAssocID="{E1671F1A-262F-4FAF-AFAB-A5245CDC5E9F}" presName="parentText" presStyleLbl="node1" presStyleIdx="1" presStyleCnt="3">
        <dgm:presLayoutVars>
          <dgm:chMax val="0"/>
          <dgm:bulletEnabled val="1"/>
        </dgm:presLayoutVars>
      </dgm:prSet>
      <dgm:spPr/>
    </dgm:pt>
    <dgm:pt modelId="{D130AA98-93A4-43CE-948E-2E72B7271E36}" type="pres">
      <dgm:prSet presAssocID="{E1671F1A-262F-4FAF-AFAB-A5245CDC5E9F}" presName="negativeSpace" presStyleCnt="0"/>
      <dgm:spPr/>
    </dgm:pt>
    <dgm:pt modelId="{82B82160-A1E1-4FFE-B2D7-B2BFF75A1907}" type="pres">
      <dgm:prSet presAssocID="{E1671F1A-262F-4FAF-AFAB-A5245CDC5E9F}" presName="childText" presStyleLbl="conFgAcc1" presStyleIdx="1" presStyleCnt="3">
        <dgm:presLayoutVars>
          <dgm:bulletEnabled val="1"/>
        </dgm:presLayoutVars>
      </dgm:prSet>
      <dgm:spPr/>
    </dgm:pt>
    <dgm:pt modelId="{E9F67618-8E98-451E-BE4B-B9409FA382E5}" type="pres">
      <dgm:prSet presAssocID="{F7734BB5-FD20-4751-A7A6-867CB86E1CBC}" presName="spaceBetweenRectangles" presStyleCnt="0"/>
      <dgm:spPr/>
    </dgm:pt>
    <dgm:pt modelId="{A80E431F-CF15-4D32-BD36-B8731BD8DA59}" type="pres">
      <dgm:prSet presAssocID="{8EB7B402-7E8B-4886-BFE2-E2B10B275B4E}" presName="parentLin" presStyleCnt="0"/>
      <dgm:spPr/>
    </dgm:pt>
    <dgm:pt modelId="{7CE7ADE4-6B68-493F-AFEB-6BA067820710}" type="pres">
      <dgm:prSet presAssocID="{8EB7B402-7E8B-4886-BFE2-E2B10B275B4E}" presName="parentLeftMargin" presStyleLbl="node1" presStyleIdx="1" presStyleCnt="3"/>
      <dgm:spPr/>
    </dgm:pt>
    <dgm:pt modelId="{DEDA2411-9AB8-4BF7-9633-22689159479C}" type="pres">
      <dgm:prSet presAssocID="{8EB7B402-7E8B-4886-BFE2-E2B10B275B4E}" presName="parentText" presStyleLbl="node1" presStyleIdx="2" presStyleCnt="3">
        <dgm:presLayoutVars>
          <dgm:chMax val="0"/>
          <dgm:bulletEnabled val="1"/>
        </dgm:presLayoutVars>
      </dgm:prSet>
      <dgm:spPr/>
    </dgm:pt>
    <dgm:pt modelId="{84F32075-36DF-4EF1-8330-AE990212931B}" type="pres">
      <dgm:prSet presAssocID="{8EB7B402-7E8B-4886-BFE2-E2B10B275B4E}" presName="negativeSpace" presStyleCnt="0"/>
      <dgm:spPr/>
    </dgm:pt>
    <dgm:pt modelId="{41FCEB7D-7113-458D-9ACC-C2E08F4E8DA1}" type="pres">
      <dgm:prSet presAssocID="{8EB7B402-7E8B-4886-BFE2-E2B10B275B4E}" presName="childText" presStyleLbl="conFgAcc1" presStyleIdx="2" presStyleCnt="3">
        <dgm:presLayoutVars>
          <dgm:bulletEnabled val="1"/>
        </dgm:presLayoutVars>
      </dgm:prSet>
      <dgm:spPr/>
    </dgm:pt>
  </dgm:ptLst>
  <dgm:cxnLst>
    <dgm:cxn modelId="{FBA98004-0660-44EC-82D9-5CF67F6709F5}" type="presOf" srcId="{E1671F1A-262F-4FAF-AFAB-A5245CDC5E9F}" destId="{70CA0DD1-F380-4CAE-800A-8A032BDDE315}" srcOrd="0" destOrd="0" presId="urn:microsoft.com/office/officeart/2005/8/layout/list1"/>
    <dgm:cxn modelId="{638A5B1C-89BB-4C9A-8413-44E6BDB5B6A6}" type="presOf" srcId="{210C50E1-746E-4326-9728-A3462EEA41BD}" destId="{41FCEB7D-7113-458D-9ACC-C2E08F4E8DA1}" srcOrd="0" destOrd="2" presId="urn:microsoft.com/office/officeart/2005/8/layout/list1"/>
    <dgm:cxn modelId="{B4568C22-5D35-44B7-950E-33C09C17F306}" srcId="{8EB7B402-7E8B-4886-BFE2-E2B10B275B4E}" destId="{97000F04-C3B0-4CE1-9231-CB37D3C8C6AA}" srcOrd="0" destOrd="0" parTransId="{32F46DEA-5299-4A6A-A2F7-752096289068}" sibTransId="{820BEACF-1071-4A9E-BB7D-7FA84F97A038}"/>
    <dgm:cxn modelId="{B7FCD03C-DC24-4C4C-BD9E-A01BA2DCC426}" type="presOf" srcId="{4CBB9321-3759-4585-B86F-B7BB70E5624D}" destId="{511E54D3-F438-474A-A248-342A9F9EF09E}" srcOrd="0" destOrd="0" presId="urn:microsoft.com/office/officeart/2005/8/layout/list1"/>
    <dgm:cxn modelId="{EFC15C61-78F4-44AA-934F-1FEE05C1D26B}" srcId="{4CBB9321-3759-4585-B86F-B7BB70E5624D}" destId="{E1671F1A-262F-4FAF-AFAB-A5245CDC5E9F}" srcOrd="1" destOrd="0" parTransId="{D450B7DB-AF4F-4B38-BC72-049EBE7A5102}" sibTransId="{F7734BB5-FD20-4751-A7A6-867CB86E1CBC}"/>
    <dgm:cxn modelId="{D5298F70-4133-4407-9D80-6472FB019D57}" type="presOf" srcId="{E1671F1A-262F-4FAF-AFAB-A5245CDC5E9F}" destId="{04389861-7629-4B71-B3A6-804819C0407F}" srcOrd="1" destOrd="0" presId="urn:microsoft.com/office/officeart/2005/8/layout/list1"/>
    <dgm:cxn modelId="{09FC7977-4462-4767-B345-01611B6DECD6}" type="presOf" srcId="{86837428-4406-4B44-91C0-85D0BAE7D61B}" destId="{C4491B00-4A3B-4112-97EE-82C2A46D42A2}" srcOrd="1" destOrd="0" presId="urn:microsoft.com/office/officeart/2005/8/layout/list1"/>
    <dgm:cxn modelId="{0AD5AA77-C196-4559-A107-B6D6212D6D14}" type="presOf" srcId="{14C45210-CEA6-4C97-8D69-915B6DB193B9}" destId="{41FCEB7D-7113-458D-9ACC-C2E08F4E8DA1}" srcOrd="0" destOrd="1" presId="urn:microsoft.com/office/officeart/2005/8/layout/list1"/>
    <dgm:cxn modelId="{F2253496-6F9A-46F5-98AF-868778D38804}" srcId="{4CBB9321-3759-4585-B86F-B7BB70E5624D}" destId="{86837428-4406-4B44-91C0-85D0BAE7D61B}" srcOrd="0" destOrd="0" parTransId="{38B1A8E2-5B29-4F81-98F4-A67B209762C6}" sibTransId="{5CB71FE7-69C9-448B-9CFE-32E04A6949BD}"/>
    <dgm:cxn modelId="{C87C9698-B504-4836-9E87-79F5F86FA979}" type="presOf" srcId="{8EB7B402-7E8B-4886-BFE2-E2B10B275B4E}" destId="{7CE7ADE4-6B68-493F-AFEB-6BA067820710}" srcOrd="0" destOrd="0" presId="urn:microsoft.com/office/officeart/2005/8/layout/list1"/>
    <dgm:cxn modelId="{6F57759E-FCC6-40B7-BE61-2D144F1898F7}" srcId="{4CBB9321-3759-4585-B86F-B7BB70E5624D}" destId="{8EB7B402-7E8B-4886-BFE2-E2B10B275B4E}" srcOrd="2" destOrd="0" parTransId="{AC888B18-462E-4CB9-9CD8-BDA1A17C8786}" sibTransId="{C01E77D6-0BFD-4CB6-9A76-8D2657A2FAB6}"/>
    <dgm:cxn modelId="{95DBCCA8-736B-45AC-B1E6-C134825B6B04}" type="presOf" srcId="{86837428-4406-4B44-91C0-85D0BAE7D61B}" destId="{03B17962-3E81-4BC2-B3AE-5D68671FF0DB}" srcOrd="0" destOrd="0" presId="urn:microsoft.com/office/officeart/2005/8/layout/list1"/>
    <dgm:cxn modelId="{861E28AB-BF55-4F2C-B99D-6D4B89397B22}" srcId="{8EB7B402-7E8B-4886-BFE2-E2B10B275B4E}" destId="{210C50E1-746E-4326-9728-A3462EEA41BD}" srcOrd="2" destOrd="0" parTransId="{26380575-CA8A-42F9-A68C-F2C80745B585}" sibTransId="{32A269A5-7B7B-4382-B01D-26C2D2425F66}"/>
    <dgm:cxn modelId="{F38AD0F2-84E1-42F2-B281-28523B025878}" type="presOf" srcId="{97000F04-C3B0-4CE1-9231-CB37D3C8C6AA}" destId="{41FCEB7D-7113-458D-9ACC-C2E08F4E8DA1}" srcOrd="0" destOrd="0" presId="urn:microsoft.com/office/officeart/2005/8/layout/list1"/>
    <dgm:cxn modelId="{39AA1EF9-106F-4155-8B64-73320566FBDB}" type="presOf" srcId="{8EB7B402-7E8B-4886-BFE2-E2B10B275B4E}" destId="{DEDA2411-9AB8-4BF7-9633-22689159479C}" srcOrd="1" destOrd="0" presId="urn:microsoft.com/office/officeart/2005/8/layout/list1"/>
    <dgm:cxn modelId="{8667EAF9-A531-4102-B72C-66DA15C318CE}" srcId="{8EB7B402-7E8B-4886-BFE2-E2B10B275B4E}" destId="{14C45210-CEA6-4C97-8D69-915B6DB193B9}" srcOrd="1" destOrd="0" parTransId="{1CF8045D-31F4-48A6-9FAE-EFC2F627AC5F}" sibTransId="{4E609916-B413-4979-877F-F2EFC8CB3345}"/>
    <dgm:cxn modelId="{BDA6C7E2-026C-461F-9088-0DBA77534E95}" type="presParOf" srcId="{511E54D3-F438-474A-A248-342A9F9EF09E}" destId="{B409A6E0-B8C1-451F-8478-595C75C0CC5D}" srcOrd="0" destOrd="0" presId="urn:microsoft.com/office/officeart/2005/8/layout/list1"/>
    <dgm:cxn modelId="{CC675398-AD40-4CDD-AE65-FF34259FEC18}" type="presParOf" srcId="{B409A6E0-B8C1-451F-8478-595C75C0CC5D}" destId="{03B17962-3E81-4BC2-B3AE-5D68671FF0DB}" srcOrd="0" destOrd="0" presId="urn:microsoft.com/office/officeart/2005/8/layout/list1"/>
    <dgm:cxn modelId="{02737E28-587A-4321-BA6E-0696EF06AA64}" type="presParOf" srcId="{B409A6E0-B8C1-451F-8478-595C75C0CC5D}" destId="{C4491B00-4A3B-4112-97EE-82C2A46D42A2}" srcOrd="1" destOrd="0" presId="urn:microsoft.com/office/officeart/2005/8/layout/list1"/>
    <dgm:cxn modelId="{DD8BF354-E25A-416C-BB18-9129B0E31A49}" type="presParOf" srcId="{511E54D3-F438-474A-A248-342A9F9EF09E}" destId="{92527AC3-EB3A-4D0A-8DB6-20A9C1364A1E}" srcOrd="1" destOrd="0" presId="urn:microsoft.com/office/officeart/2005/8/layout/list1"/>
    <dgm:cxn modelId="{A0A96714-06BC-4E2F-ABEE-6AFF371A081E}" type="presParOf" srcId="{511E54D3-F438-474A-A248-342A9F9EF09E}" destId="{1ACC5472-4B90-44BE-AFBD-4FC4FB9FAD5C}" srcOrd="2" destOrd="0" presId="urn:microsoft.com/office/officeart/2005/8/layout/list1"/>
    <dgm:cxn modelId="{AFA21E14-D4A3-4556-9948-7C0A518C8686}" type="presParOf" srcId="{511E54D3-F438-474A-A248-342A9F9EF09E}" destId="{D7487647-5D98-4F9B-B05F-0A5CBD78C857}" srcOrd="3" destOrd="0" presId="urn:microsoft.com/office/officeart/2005/8/layout/list1"/>
    <dgm:cxn modelId="{2F7BCDDC-3CDB-4CEB-B794-EEFC5188AA5B}" type="presParOf" srcId="{511E54D3-F438-474A-A248-342A9F9EF09E}" destId="{C2D0E64F-D011-46FC-8527-CCD3E77C623D}" srcOrd="4" destOrd="0" presId="urn:microsoft.com/office/officeart/2005/8/layout/list1"/>
    <dgm:cxn modelId="{8E1FAD84-548D-47C8-982D-CB588E3F0CD8}" type="presParOf" srcId="{C2D0E64F-D011-46FC-8527-CCD3E77C623D}" destId="{70CA0DD1-F380-4CAE-800A-8A032BDDE315}" srcOrd="0" destOrd="0" presId="urn:microsoft.com/office/officeart/2005/8/layout/list1"/>
    <dgm:cxn modelId="{D040DA3F-429D-4E83-B3B2-185EA20F0857}" type="presParOf" srcId="{C2D0E64F-D011-46FC-8527-CCD3E77C623D}" destId="{04389861-7629-4B71-B3A6-804819C0407F}" srcOrd="1" destOrd="0" presId="urn:microsoft.com/office/officeart/2005/8/layout/list1"/>
    <dgm:cxn modelId="{5778D7C3-71BC-41E5-96ED-E530EF152BC4}" type="presParOf" srcId="{511E54D3-F438-474A-A248-342A9F9EF09E}" destId="{D130AA98-93A4-43CE-948E-2E72B7271E36}" srcOrd="5" destOrd="0" presId="urn:microsoft.com/office/officeart/2005/8/layout/list1"/>
    <dgm:cxn modelId="{F409E365-0CBB-4510-9257-BB8DE229E4C0}" type="presParOf" srcId="{511E54D3-F438-474A-A248-342A9F9EF09E}" destId="{82B82160-A1E1-4FFE-B2D7-B2BFF75A1907}" srcOrd="6" destOrd="0" presId="urn:microsoft.com/office/officeart/2005/8/layout/list1"/>
    <dgm:cxn modelId="{69A0E298-EA27-4A99-84A9-C2A1DFC40AE2}" type="presParOf" srcId="{511E54D3-F438-474A-A248-342A9F9EF09E}" destId="{E9F67618-8E98-451E-BE4B-B9409FA382E5}" srcOrd="7" destOrd="0" presId="urn:microsoft.com/office/officeart/2005/8/layout/list1"/>
    <dgm:cxn modelId="{19F155CD-6B26-446C-8A89-9374C6265B2A}" type="presParOf" srcId="{511E54D3-F438-474A-A248-342A9F9EF09E}" destId="{A80E431F-CF15-4D32-BD36-B8731BD8DA59}" srcOrd="8" destOrd="0" presId="urn:microsoft.com/office/officeart/2005/8/layout/list1"/>
    <dgm:cxn modelId="{284255F2-783D-4AFD-A28E-F55CABFFBD67}" type="presParOf" srcId="{A80E431F-CF15-4D32-BD36-B8731BD8DA59}" destId="{7CE7ADE4-6B68-493F-AFEB-6BA067820710}" srcOrd="0" destOrd="0" presId="urn:microsoft.com/office/officeart/2005/8/layout/list1"/>
    <dgm:cxn modelId="{DFBC4DE2-F924-45AB-8384-69F2A495B463}" type="presParOf" srcId="{A80E431F-CF15-4D32-BD36-B8731BD8DA59}" destId="{DEDA2411-9AB8-4BF7-9633-22689159479C}" srcOrd="1" destOrd="0" presId="urn:microsoft.com/office/officeart/2005/8/layout/list1"/>
    <dgm:cxn modelId="{2D682E2E-DBB6-4419-A43C-9C9169375C3E}" type="presParOf" srcId="{511E54D3-F438-474A-A248-342A9F9EF09E}" destId="{84F32075-36DF-4EF1-8330-AE990212931B}" srcOrd="9" destOrd="0" presId="urn:microsoft.com/office/officeart/2005/8/layout/list1"/>
    <dgm:cxn modelId="{3E360142-6492-426F-A751-62D6CA40B6D4}" type="presParOf" srcId="{511E54D3-F438-474A-A248-342A9F9EF09E}" destId="{41FCEB7D-7113-458D-9ACC-C2E08F4E8DA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C5472-4B90-44BE-AFBD-4FC4FB9FAD5C}">
      <dsp:nvSpPr>
        <dsp:cNvPr id="0" name=""/>
        <dsp:cNvSpPr/>
      </dsp:nvSpPr>
      <dsp:spPr>
        <a:xfrm>
          <a:off x="0" y="261827"/>
          <a:ext cx="8534400" cy="428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491B00-4A3B-4112-97EE-82C2A46D42A2}">
      <dsp:nvSpPr>
        <dsp:cNvPr id="0" name=""/>
        <dsp:cNvSpPr/>
      </dsp:nvSpPr>
      <dsp:spPr>
        <a:xfrm>
          <a:off x="426720" y="10907"/>
          <a:ext cx="5974080" cy="5018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755650">
            <a:lnSpc>
              <a:spcPct val="90000"/>
            </a:lnSpc>
            <a:spcBef>
              <a:spcPct val="0"/>
            </a:spcBef>
            <a:spcAft>
              <a:spcPct val="35000"/>
            </a:spcAft>
            <a:buNone/>
          </a:pPr>
          <a:r>
            <a:rPr lang="en-US" sz="1700" kern="1200"/>
            <a:t>SIR Modeling</a:t>
          </a:r>
        </a:p>
      </dsp:txBody>
      <dsp:txXfrm>
        <a:off x="451218" y="35405"/>
        <a:ext cx="5925084" cy="452844"/>
      </dsp:txXfrm>
    </dsp:sp>
    <dsp:sp modelId="{82B82160-A1E1-4FFE-B2D7-B2BFF75A1907}">
      <dsp:nvSpPr>
        <dsp:cNvPr id="0" name=""/>
        <dsp:cNvSpPr/>
      </dsp:nvSpPr>
      <dsp:spPr>
        <a:xfrm>
          <a:off x="0" y="1032947"/>
          <a:ext cx="8534400" cy="4284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389861-7629-4B71-B3A6-804819C0407F}">
      <dsp:nvSpPr>
        <dsp:cNvPr id="0" name=""/>
        <dsp:cNvSpPr/>
      </dsp:nvSpPr>
      <dsp:spPr>
        <a:xfrm>
          <a:off x="426720" y="782027"/>
          <a:ext cx="5974080" cy="5018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755650">
            <a:lnSpc>
              <a:spcPct val="90000"/>
            </a:lnSpc>
            <a:spcBef>
              <a:spcPct val="0"/>
            </a:spcBef>
            <a:spcAft>
              <a:spcPct val="35000"/>
            </a:spcAft>
            <a:buNone/>
          </a:pPr>
          <a:r>
            <a:rPr lang="en-US" sz="1700" kern="1200" dirty="0"/>
            <a:t>Why is SIR used for infectious diseases?</a:t>
          </a:r>
        </a:p>
      </dsp:txBody>
      <dsp:txXfrm>
        <a:off x="451218" y="806525"/>
        <a:ext cx="5925084" cy="452844"/>
      </dsp:txXfrm>
    </dsp:sp>
    <dsp:sp modelId="{41FCEB7D-7113-458D-9ACC-C2E08F4E8DA1}">
      <dsp:nvSpPr>
        <dsp:cNvPr id="0" name=""/>
        <dsp:cNvSpPr/>
      </dsp:nvSpPr>
      <dsp:spPr>
        <a:xfrm>
          <a:off x="0" y="1804067"/>
          <a:ext cx="8534400" cy="1258424"/>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2364" tIns="354076" rIns="66236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SEIR Model</a:t>
          </a:r>
        </a:p>
        <a:p>
          <a:pPr marL="171450" lvl="1" indent="-171450" algn="l" defTabSz="755650">
            <a:lnSpc>
              <a:spcPct val="90000"/>
            </a:lnSpc>
            <a:spcBef>
              <a:spcPct val="0"/>
            </a:spcBef>
            <a:spcAft>
              <a:spcPct val="15000"/>
            </a:spcAft>
            <a:buChar char="•"/>
          </a:pPr>
          <a:r>
            <a:rPr lang="en-US" sz="1700" kern="1200" dirty="0"/>
            <a:t>Lockdowns</a:t>
          </a:r>
        </a:p>
        <a:p>
          <a:pPr marL="171450" lvl="1" indent="-171450" algn="l" defTabSz="755650">
            <a:lnSpc>
              <a:spcPct val="90000"/>
            </a:lnSpc>
            <a:spcBef>
              <a:spcPct val="0"/>
            </a:spcBef>
            <a:spcAft>
              <a:spcPct val="15000"/>
            </a:spcAft>
            <a:buChar char="•"/>
          </a:pPr>
          <a:r>
            <a:rPr lang="en-US" sz="1700" kern="1200" dirty="0"/>
            <a:t>Mortality Rates</a:t>
          </a:r>
        </a:p>
      </dsp:txBody>
      <dsp:txXfrm>
        <a:off x="0" y="1804067"/>
        <a:ext cx="8534400" cy="1258424"/>
      </dsp:txXfrm>
    </dsp:sp>
    <dsp:sp modelId="{DEDA2411-9AB8-4BF7-9633-22689159479C}">
      <dsp:nvSpPr>
        <dsp:cNvPr id="0" name=""/>
        <dsp:cNvSpPr/>
      </dsp:nvSpPr>
      <dsp:spPr>
        <a:xfrm>
          <a:off x="426720" y="1553147"/>
          <a:ext cx="5974080" cy="5018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755650">
            <a:lnSpc>
              <a:spcPct val="90000"/>
            </a:lnSpc>
            <a:spcBef>
              <a:spcPct val="0"/>
            </a:spcBef>
            <a:spcAft>
              <a:spcPct val="35000"/>
            </a:spcAft>
            <a:buNone/>
          </a:pPr>
          <a:r>
            <a:rPr lang="en-US" sz="1700" kern="1200" dirty="0"/>
            <a:t>Review the outcomes of the model involving</a:t>
          </a:r>
        </a:p>
      </dsp:txBody>
      <dsp:txXfrm>
        <a:off x="451218" y="1577645"/>
        <a:ext cx="5925084"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0C2475-E079-4A6E-97E8-B88D13A4967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64F52-96AA-4EF1-8FE7-5F714DEA459A}"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800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30C2475-E079-4A6E-97E8-B88D13A49676}" type="datetimeFigureOut">
              <a:rPr lang="en-US" smtClean="0"/>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064F52-96AA-4EF1-8FE7-5F714DEA459A}" type="slidenum">
              <a:rPr lang="en-US" smtClean="0"/>
              <a:t>‹#›</a:t>
            </a:fld>
            <a:endParaRPr lang="en-US"/>
          </a:p>
        </p:txBody>
      </p:sp>
    </p:spTree>
    <p:extLst>
      <p:ext uri="{BB962C8B-B14F-4D97-AF65-F5344CB8AC3E}">
        <p14:creationId xmlns:p14="http://schemas.microsoft.com/office/powerpoint/2010/main" val="367485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0C2475-E079-4A6E-97E8-B88D13A4967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64F52-96AA-4EF1-8FE7-5F714DEA459A}" type="slidenum">
              <a:rPr lang="en-US" smtClean="0"/>
              <a:t>‹#›</a:t>
            </a:fld>
            <a:endParaRPr lang="en-US"/>
          </a:p>
        </p:txBody>
      </p:sp>
    </p:spTree>
    <p:extLst>
      <p:ext uri="{BB962C8B-B14F-4D97-AF65-F5344CB8AC3E}">
        <p14:creationId xmlns:p14="http://schemas.microsoft.com/office/powerpoint/2010/main" val="316159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0C2475-E079-4A6E-97E8-B88D13A4967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64F52-96AA-4EF1-8FE7-5F714DEA459A}"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85651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0C2475-E079-4A6E-97E8-B88D13A4967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64F52-96AA-4EF1-8FE7-5F714DEA459A}" type="slidenum">
              <a:rPr lang="en-US" smtClean="0"/>
              <a:t>‹#›</a:t>
            </a:fld>
            <a:endParaRPr lang="en-US"/>
          </a:p>
        </p:txBody>
      </p:sp>
    </p:spTree>
    <p:extLst>
      <p:ext uri="{BB962C8B-B14F-4D97-AF65-F5344CB8AC3E}">
        <p14:creationId xmlns:p14="http://schemas.microsoft.com/office/powerpoint/2010/main" val="4103352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0C2475-E079-4A6E-97E8-B88D13A4967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64F52-96AA-4EF1-8FE7-5F714DEA459A}"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98471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0C2475-E079-4A6E-97E8-B88D13A4967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64F52-96AA-4EF1-8FE7-5F714DEA459A}" type="slidenum">
              <a:rPr lang="en-US" smtClean="0"/>
              <a:t>‹#›</a:t>
            </a:fld>
            <a:endParaRPr lang="en-US"/>
          </a:p>
        </p:txBody>
      </p:sp>
    </p:spTree>
    <p:extLst>
      <p:ext uri="{BB962C8B-B14F-4D97-AF65-F5344CB8AC3E}">
        <p14:creationId xmlns:p14="http://schemas.microsoft.com/office/powerpoint/2010/main" val="1330085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0C2475-E079-4A6E-97E8-B88D13A4967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64F52-96AA-4EF1-8FE7-5F714DEA459A}" type="slidenum">
              <a:rPr lang="en-US" smtClean="0"/>
              <a:t>‹#›</a:t>
            </a:fld>
            <a:endParaRPr lang="en-US"/>
          </a:p>
        </p:txBody>
      </p:sp>
    </p:spTree>
    <p:extLst>
      <p:ext uri="{BB962C8B-B14F-4D97-AF65-F5344CB8AC3E}">
        <p14:creationId xmlns:p14="http://schemas.microsoft.com/office/powerpoint/2010/main" val="213514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0C2475-E079-4A6E-97E8-B88D13A4967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64F52-96AA-4EF1-8FE7-5F714DEA459A}" type="slidenum">
              <a:rPr lang="en-US" smtClean="0"/>
              <a:t>‹#›</a:t>
            </a:fld>
            <a:endParaRPr lang="en-US"/>
          </a:p>
        </p:txBody>
      </p:sp>
    </p:spTree>
    <p:extLst>
      <p:ext uri="{BB962C8B-B14F-4D97-AF65-F5344CB8AC3E}">
        <p14:creationId xmlns:p14="http://schemas.microsoft.com/office/powerpoint/2010/main" val="3162900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0C2475-E079-4A6E-97E8-B88D13A4967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64F52-96AA-4EF1-8FE7-5F714DEA459A}" type="slidenum">
              <a:rPr lang="en-US" smtClean="0"/>
              <a:t>‹#›</a:t>
            </a:fld>
            <a:endParaRPr lang="en-US"/>
          </a:p>
        </p:txBody>
      </p:sp>
    </p:spTree>
    <p:extLst>
      <p:ext uri="{BB962C8B-B14F-4D97-AF65-F5344CB8AC3E}">
        <p14:creationId xmlns:p14="http://schemas.microsoft.com/office/powerpoint/2010/main" val="413543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0C2475-E079-4A6E-97E8-B88D13A4967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64F52-96AA-4EF1-8FE7-5F714DEA459A}" type="slidenum">
              <a:rPr lang="en-US" smtClean="0"/>
              <a:t>‹#›</a:t>
            </a:fld>
            <a:endParaRPr lang="en-US"/>
          </a:p>
        </p:txBody>
      </p:sp>
    </p:spTree>
    <p:extLst>
      <p:ext uri="{BB962C8B-B14F-4D97-AF65-F5344CB8AC3E}">
        <p14:creationId xmlns:p14="http://schemas.microsoft.com/office/powerpoint/2010/main" val="320263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0C2475-E079-4A6E-97E8-B88D13A49676}"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064F52-96AA-4EF1-8FE7-5F714DEA459A}" type="slidenum">
              <a:rPr lang="en-US" smtClean="0"/>
              <a:t>‹#›</a:t>
            </a:fld>
            <a:endParaRPr lang="en-US"/>
          </a:p>
        </p:txBody>
      </p:sp>
    </p:spTree>
    <p:extLst>
      <p:ext uri="{BB962C8B-B14F-4D97-AF65-F5344CB8AC3E}">
        <p14:creationId xmlns:p14="http://schemas.microsoft.com/office/powerpoint/2010/main" val="3579498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0C2475-E079-4A6E-97E8-B88D13A49676}" type="datetimeFigureOut">
              <a:rPr lang="en-US" smtClean="0"/>
              <a:t>5/5/2021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064F52-96AA-4EF1-8FE7-5F714DEA459A}" type="slidenum">
              <a:rPr lang="en-US" smtClean="0"/>
              <a:t>‹#›</a:t>
            </a:fld>
            <a:endParaRPr lang="en-US"/>
          </a:p>
        </p:txBody>
      </p:sp>
    </p:spTree>
    <p:extLst>
      <p:ext uri="{BB962C8B-B14F-4D97-AF65-F5344CB8AC3E}">
        <p14:creationId xmlns:p14="http://schemas.microsoft.com/office/powerpoint/2010/main" val="15520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0C2475-E079-4A6E-97E8-B88D13A49676}" type="datetimeFigureOut">
              <a:rPr lang="en-US" smtClean="0"/>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064F52-96AA-4EF1-8FE7-5F714DEA459A}" type="slidenum">
              <a:rPr lang="en-US" smtClean="0"/>
              <a:t>‹#›</a:t>
            </a:fld>
            <a:endParaRPr lang="en-US"/>
          </a:p>
        </p:txBody>
      </p:sp>
    </p:spTree>
    <p:extLst>
      <p:ext uri="{BB962C8B-B14F-4D97-AF65-F5344CB8AC3E}">
        <p14:creationId xmlns:p14="http://schemas.microsoft.com/office/powerpoint/2010/main" val="324146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0C2475-E079-4A6E-97E8-B88D13A49676}" type="datetimeFigureOut">
              <a:rPr lang="en-US" smtClean="0"/>
              <a:t>5/5/2021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064F52-96AA-4EF1-8FE7-5F714DEA459A}" type="slidenum">
              <a:rPr lang="en-US" smtClean="0"/>
              <a:t>‹#›</a:t>
            </a:fld>
            <a:endParaRPr lang="en-US"/>
          </a:p>
        </p:txBody>
      </p:sp>
    </p:spTree>
    <p:extLst>
      <p:ext uri="{BB962C8B-B14F-4D97-AF65-F5344CB8AC3E}">
        <p14:creationId xmlns:p14="http://schemas.microsoft.com/office/powerpoint/2010/main" val="2529738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0C2475-E079-4A6E-97E8-B88D13A49676}"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064F52-96AA-4EF1-8FE7-5F714DEA459A}" type="slidenum">
              <a:rPr lang="en-US" smtClean="0"/>
              <a:t>‹#›</a:t>
            </a:fld>
            <a:endParaRPr lang="en-US"/>
          </a:p>
        </p:txBody>
      </p:sp>
    </p:spTree>
    <p:extLst>
      <p:ext uri="{BB962C8B-B14F-4D97-AF65-F5344CB8AC3E}">
        <p14:creationId xmlns:p14="http://schemas.microsoft.com/office/powerpoint/2010/main" val="1448935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0C2475-E079-4A6E-97E8-B88D13A49676}"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064F52-96AA-4EF1-8FE7-5F714DEA459A}" type="slidenum">
              <a:rPr lang="en-US" smtClean="0"/>
              <a:t>‹#›</a:t>
            </a:fld>
            <a:endParaRPr lang="en-US"/>
          </a:p>
        </p:txBody>
      </p:sp>
    </p:spTree>
    <p:extLst>
      <p:ext uri="{BB962C8B-B14F-4D97-AF65-F5344CB8AC3E}">
        <p14:creationId xmlns:p14="http://schemas.microsoft.com/office/powerpoint/2010/main" val="2336436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30C2475-E079-4A6E-97E8-B88D13A49676}" type="datetimeFigureOut">
              <a:rPr lang="en-US" smtClean="0"/>
              <a:t>5/5/2021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2064F52-96AA-4EF1-8FE7-5F714DEA459A}" type="slidenum">
              <a:rPr lang="en-US" smtClean="0"/>
              <a:t>‹#›</a:t>
            </a:fld>
            <a:endParaRPr lang="en-US"/>
          </a:p>
        </p:txBody>
      </p:sp>
    </p:spTree>
    <p:extLst>
      <p:ext uri="{BB962C8B-B14F-4D97-AF65-F5344CB8AC3E}">
        <p14:creationId xmlns:p14="http://schemas.microsoft.com/office/powerpoint/2010/main" val="1059791193"/>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3" name="Straight Connector 22">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4D1AA580-8180-46CF-AEFA-829DBD495790}"/>
              </a:ext>
            </a:extLst>
          </p:cNvPr>
          <p:cNvSpPr>
            <a:spLocks noGrp="1"/>
          </p:cNvSpPr>
          <p:nvPr>
            <p:ph type="ctrTitle"/>
          </p:nvPr>
        </p:nvSpPr>
        <p:spPr>
          <a:xfrm>
            <a:off x="684211" y="685799"/>
            <a:ext cx="8420877" cy="2971801"/>
          </a:xfrm>
        </p:spPr>
        <p:txBody>
          <a:bodyPr>
            <a:normAutofit/>
          </a:bodyPr>
          <a:lstStyle/>
          <a:p>
            <a:r>
              <a:rPr lang="en-US" dirty="0"/>
              <a:t>Modeling Spread of an infectious diseases</a:t>
            </a:r>
          </a:p>
        </p:txBody>
      </p:sp>
      <p:sp>
        <p:nvSpPr>
          <p:cNvPr id="3" name="Subtitle 2">
            <a:extLst>
              <a:ext uri="{FF2B5EF4-FFF2-40B4-BE49-F238E27FC236}">
                <a16:creationId xmlns:a16="http://schemas.microsoft.com/office/drawing/2014/main" id="{DD86B496-DE1E-45D7-AFB1-0928D8AF136F}"/>
              </a:ext>
            </a:extLst>
          </p:cNvPr>
          <p:cNvSpPr>
            <a:spLocks noGrp="1"/>
          </p:cNvSpPr>
          <p:nvPr>
            <p:ph type="subTitle" idx="1"/>
          </p:nvPr>
        </p:nvSpPr>
        <p:spPr>
          <a:xfrm>
            <a:off x="684212" y="3843867"/>
            <a:ext cx="6400800" cy="1947333"/>
          </a:xfrm>
        </p:spPr>
        <p:txBody>
          <a:bodyPr>
            <a:normAutofit/>
          </a:bodyPr>
          <a:lstStyle/>
          <a:p>
            <a:r>
              <a:rPr lang="en-US" dirty="0">
                <a:solidFill>
                  <a:schemeClr val="tx2">
                    <a:lumMod val="75000"/>
                  </a:schemeClr>
                </a:solidFill>
              </a:rPr>
              <a:t>Jason Mejia</a:t>
            </a:r>
          </a:p>
          <a:p>
            <a:r>
              <a:rPr lang="en-US" dirty="0">
                <a:solidFill>
                  <a:schemeClr val="tx2">
                    <a:lumMod val="75000"/>
                  </a:schemeClr>
                </a:solidFill>
              </a:rPr>
              <a:t>5/5/2021</a:t>
            </a:r>
          </a:p>
          <a:p>
            <a:r>
              <a:rPr lang="en-US" dirty="0">
                <a:solidFill>
                  <a:schemeClr val="tx2">
                    <a:lumMod val="75000"/>
                  </a:schemeClr>
                </a:solidFill>
              </a:rPr>
              <a:t>Senior Design </a:t>
            </a:r>
          </a:p>
        </p:txBody>
      </p:sp>
    </p:spTree>
    <p:extLst>
      <p:ext uri="{BB962C8B-B14F-4D97-AF65-F5344CB8AC3E}">
        <p14:creationId xmlns:p14="http://schemas.microsoft.com/office/powerpoint/2010/main" val="310863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5" name="Rectangle 44">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48" name="Straight Connector 47">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46" name="Title 1">
            <a:extLst>
              <a:ext uri="{FF2B5EF4-FFF2-40B4-BE49-F238E27FC236}">
                <a16:creationId xmlns:a16="http://schemas.microsoft.com/office/drawing/2014/main" id="{50CC7EB1-0922-44B4-984C-423150C395FB}"/>
              </a:ext>
            </a:extLst>
          </p:cNvPr>
          <p:cNvSpPr>
            <a:spLocks noGrp="1"/>
          </p:cNvSpPr>
          <p:nvPr>
            <p:ph type="title"/>
          </p:nvPr>
        </p:nvSpPr>
        <p:spPr>
          <a:xfrm>
            <a:off x="684211" y="485244"/>
            <a:ext cx="9784736" cy="1507067"/>
          </a:xfrm>
        </p:spPr>
        <p:txBody>
          <a:bodyPr>
            <a:normAutofit fontScale="90000"/>
          </a:bodyPr>
          <a:lstStyle/>
          <a:p>
            <a:r>
              <a:rPr lang="en-US" sz="4400" dirty="0"/>
              <a:t>Graphs of SEIR Model with mortality rate (Older age group)</a:t>
            </a:r>
          </a:p>
        </p:txBody>
      </p:sp>
      <p:pic>
        <p:nvPicPr>
          <p:cNvPr id="4" name="Picture 3">
            <a:extLst>
              <a:ext uri="{FF2B5EF4-FFF2-40B4-BE49-F238E27FC236}">
                <a16:creationId xmlns:a16="http://schemas.microsoft.com/office/drawing/2014/main" id="{F5299D88-FFD5-4C65-8547-29F6E2272FC2}"/>
              </a:ext>
            </a:extLst>
          </p:cNvPr>
          <p:cNvPicPr>
            <a:picLocks noChangeAspect="1"/>
          </p:cNvPicPr>
          <p:nvPr/>
        </p:nvPicPr>
        <p:blipFill rotWithShape="1">
          <a:blip r:embed="rId2"/>
          <a:srcRect l="11484" t="17361" r="35078" b="37973"/>
          <a:stretch/>
        </p:blipFill>
        <p:spPr>
          <a:xfrm>
            <a:off x="154083" y="2039974"/>
            <a:ext cx="7713873" cy="3626870"/>
          </a:xfrm>
          <a:prstGeom prst="rect">
            <a:avLst/>
          </a:prstGeom>
        </p:spPr>
      </p:pic>
      <p:sp>
        <p:nvSpPr>
          <p:cNvPr id="16" name="TextBox 15">
            <a:extLst>
              <a:ext uri="{FF2B5EF4-FFF2-40B4-BE49-F238E27FC236}">
                <a16:creationId xmlns:a16="http://schemas.microsoft.com/office/drawing/2014/main" id="{22F70FFA-7E83-48C6-9532-F9B58A17857C}"/>
              </a:ext>
            </a:extLst>
          </p:cNvPr>
          <p:cNvSpPr txBox="1"/>
          <p:nvPr/>
        </p:nvSpPr>
        <p:spPr>
          <a:xfrm>
            <a:off x="7940350" y="2021442"/>
            <a:ext cx="4097568" cy="467820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Input:</a:t>
            </a:r>
          </a:p>
          <a:p>
            <a:endParaRPr lang="en-US" dirty="0"/>
          </a:p>
          <a:p>
            <a:r>
              <a:rPr lang="en-US" b="0" dirty="0">
                <a:solidFill>
                  <a:schemeClr val="bg1"/>
                </a:solidFill>
                <a:effectLst/>
                <a:latin typeface="Consolas" panose="020B0609020204030204" pitchFamily="49" charset="0"/>
              </a:rPr>
              <a:t>N = 328,000,000 </a:t>
            </a:r>
            <a:r>
              <a:rPr lang="en-US" sz="1400" b="0" dirty="0">
                <a:solidFill>
                  <a:srgbClr val="6A9955"/>
                </a:solidFill>
                <a:effectLst/>
                <a:latin typeface="Consolas" panose="020B0609020204030204" pitchFamily="49" charset="0"/>
              </a:rPr>
              <a:t># population </a:t>
            </a:r>
            <a:endParaRPr lang="en-US" sz="1400"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D = 14.0 </a:t>
            </a:r>
            <a:r>
              <a:rPr lang="en-US" sz="1400" b="0" dirty="0">
                <a:solidFill>
                  <a:srgbClr val="6A9955"/>
                </a:solidFill>
                <a:effectLst/>
                <a:latin typeface="Consolas" panose="020B0609020204030204" pitchFamily="49" charset="0"/>
              </a:rPr>
              <a:t># infections lasts</a:t>
            </a:r>
            <a:endParaRPr lang="en-US" sz="1400"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gamma = 1.0 / D </a:t>
            </a:r>
            <a:r>
              <a:rPr lang="en-US" sz="1400" b="0" dirty="0">
                <a:solidFill>
                  <a:srgbClr val="6A9955"/>
                </a:solidFill>
                <a:effectLst/>
                <a:latin typeface="Consolas" panose="020B0609020204030204" pitchFamily="49" charset="0"/>
              </a:rPr>
              <a:t># proportion of infected recovering per day</a:t>
            </a:r>
            <a:endParaRPr lang="en-US" sz="1400"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delta = 1.0/14.0</a:t>
            </a:r>
            <a:r>
              <a:rPr lang="en-US" sz="1400" b="0" dirty="0">
                <a:solidFill>
                  <a:srgbClr val="6A9955"/>
                </a:solidFill>
                <a:effectLst/>
                <a:latin typeface="Consolas" panose="020B0609020204030204" pitchFamily="49" charset="0"/>
              </a:rPr>
              <a:t># </a:t>
            </a:r>
            <a:r>
              <a:rPr lang="en-US" sz="1400" b="0" dirty="0">
                <a:solidFill>
                  <a:srgbClr val="339933"/>
                </a:solidFill>
                <a:effectLst/>
                <a:latin typeface="Consolas" panose="020B0609020204030204" pitchFamily="49" charset="0"/>
              </a:rPr>
              <a:t>incubation</a:t>
            </a:r>
            <a:r>
              <a:rPr lang="en-US" sz="1400" b="0" dirty="0">
                <a:solidFill>
                  <a:srgbClr val="6A9955"/>
                </a:solidFill>
                <a:effectLst/>
                <a:latin typeface="Consolas" panose="020B0609020204030204" pitchFamily="49" charset="0"/>
              </a:rPr>
              <a:t> period</a:t>
            </a:r>
            <a:endParaRPr lang="en-US" sz="1400"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rho = 1/20 </a:t>
            </a:r>
            <a:r>
              <a:rPr lang="en-US" sz="1400" b="0" dirty="0">
                <a:solidFill>
                  <a:srgbClr val="6A9955"/>
                </a:solidFill>
                <a:effectLst/>
                <a:latin typeface="Consolas" panose="020B0609020204030204" pitchFamily="49" charset="0"/>
              </a:rPr>
              <a:t># days from infection  until death</a:t>
            </a:r>
            <a:endParaRPr lang="en-US" sz="1400" b="0" dirty="0">
              <a:solidFill>
                <a:schemeClr val="bg1"/>
              </a:solidFill>
              <a:effectLst/>
              <a:latin typeface="Consolas" panose="020B0609020204030204" pitchFamily="49" charset="0"/>
            </a:endParaRPr>
          </a:p>
          <a:p>
            <a:endParaRPr lang="en-US" b="0" dirty="0">
              <a:solidFill>
                <a:schemeClr val="bg1"/>
              </a:solidFill>
              <a:effectLst/>
              <a:latin typeface="Consolas" panose="020B0609020204030204" pitchFamily="49" charset="0"/>
            </a:endParaRPr>
          </a:p>
          <a:p>
            <a:endParaRPr lang="en-US" dirty="0">
              <a:solidFill>
                <a:schemeClr val="bg1"/>
              </a:solidFill>
              <a:latin typeface="Consolas" panose="020B0609020204030204" pitchFamily="49" charset="0"/>
            </a:endParaRPr>
          </a:p>
          <a:p>
            <a:r>
              <a:rPr lang="en-US" b="0" dirty="0" err="1">
                <a:solidFill>
                  <a:schemeClr val="bg1"/>
                </a:solidFill>
                <a:effectLst/>
                <a:latin typeface="Consolas" panose="020B0609020204030204" pitchFamily="49" charset="0"/>
              </a:rPr>
              <a:t>proportion_of</a:t>
            </a:r>
            <a:r>
              <a:rPr lang="en-US" b="0" dirty="0">
                <a:solidFill>
                  <a:schemeClr val="bg1"/>
                </a:solidFill>
                <a:effectLst/>
                <a:latin typeface="Consolas" panose="020B0609020204030204" pitchFamily="49" charset="0"/>
              </a:rPr>
              <a:t>_</a:t>
            </a:r>
            <a:br>
              <a:rPr lang="en-US" b="0" dirty="0">
                <a:solidFill>
                  <a:schemeClr val="bg1"/>
                </a:solidFill>
                <a:effectLst/>
                <a:latin typeface="Consolas" panose="020B0609020204030204" pitchFamily="49" charset="0"/>
              </a:rPr>
            </a:br>
            <a:r>
              <a:rPr lang="en-US" b="0" dirty="0" err="1">
                <a:solidFill>
                  <a:schemeClr val="bg1"/>
                </a:solidFill>
                <a:effectLst/>
                <a:latin typeface="Consolas" panose="020B0609020204030204" pitchFamily="49" charset="0"/>
              </a:rPr>
              <a:t>agegroup</a:t>
            </a:r>
            <a:r>
              <a:rPr lang="en-US" b="0" dirty="0">
                <a:solidFill>
                  <a:schemeClr val="bg1"/>
                </a:solidFill>
                <a:effectLst/>
                <a:latin typeface="Consolas" panose="020B0609020204030204" pitchFamily="49" charset="0"/>
              </a:rPr>
              <a:t> = {</a:t>
            </a:r>
            <a:br>
              <a:rPr lang="en-US" b="0" dirty="0">
                <a:solidFill>
                  <a:schemeClr val="bg1"/>
                </a:solidFill>
                <a:effectLst/>
                <a:latin typeface="Consolas" panose="020B0609020204030204" pitchFamily="49" charset="0"/>
              </a:rPr>
            </a:br>
            <a:r>
              <a:rPr lang="en-US" b="0" dirty="0">
                <a:solidFill>
                  <a:schemeClr val="bg1"/>
                </a:solidFill>
                <a:effectLst/>
                <a:latin typeface="Consolas" panose="020B0609020204030204" pitchFamily="49" charset="0"/>
              </a:rPr>
              <a:t>"0-29": 0.1,</a:t>
            </a:r>
            <a:br>
              <a:rPr lang="en-US" b="0" dirty="0">
                <a:solidFill>
                  <a:schemeClr val="bg1"/>
                </a:solidFill>
                <a:effectLst/>
                <a:latin typeface="Consolas" panose="020B0609020204030204" pitchFamily="49" charset="0"/>
              </a:rPr>
            </a:br>
            <a:r>
              <a:rPr lang="en-US" b="0" dirty="0">
                <a:solidFill>
                  <a:schemeClr val="bg1"/>
                </a:solidFill>
                <a:effectLst/>
                <a:latin typeface="Consolas" panose="020B0609020204030204" pitchFamily="49" charset="0"/>
              </a:rPr>
              <a:t>"30-59": 0.2, </a:t>
            </a:r>
            <a:br>
              <a:rPr lang="en-US" b="0" dirty="0">
                <a:solidFill>
                  <a:schemeClr val="bg1"/>
                </a:solidFill>
                <a:effectLst/>
                <a:latin typeface="Consolas" panose="020B0609020204030204" pitchFamily="49" charset="0"/>
              </a:rPr>
            </a:br>
            <a:r>
              <a:rPr lang="en-US" b="0" dirty="0">
                <a:solidFill>
                  <a:schemeClr val="bg1"/>
                </a:solidFill>
                <a:effectLst/>
                <a:latin typeface="Consolas" panose="020B0609020204030204" pitchFamily="49" charset="0"/>
              </a:rPr>
              <a:t>"60-89": 0.3, </a:t>
            </a:r>
            <a:br>
              <a:rPr lang="en-US" b="0" dirty="0">
                <a:solidFill>
                  <a:schemeClr val="bg1"/>
                </a:solidFill>
                <a:effectLst/>
                <a:latin typeface="Consolas" panose="020B0609020204030204" pitchFamily="49" charset="0"/>
              </a:rPr>
            </a:br>
            <a:r>
              <a:rPr lang="en-US" b="0" dirty="0">
                <a:solidFill>
                  <a:schemeClr val="bg1"/>
                </a:solidFill>
                <a:effectLst/>
                <a:latin typeface="Consolas" panose="020B0609020204030204" pitchFamily="49" charset="0"/>
              </a:rPr>
              <a:t>"89+": 0.4}</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4681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5" name="Rectangle 44">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48" name="Straight Connector 47">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46" name="Title 1">
            <a:extLst>
              <a:ext uri="{FF2B5EF4-FFF2-40B4-BE49-F238E27FC236}">
                <a16:creationId xmlns:a16="http://schemas.microsoft.com/office/drawing/2014/main" id="{50CC7EB1-0922-44B4-984C-423150C395FB}"/>
              </a:ext>
            </a:extLst>
          </p:cNvPr>
          <p:cNvSpPr>
            <a:spLocks noGrp="1"/>
          </p:cNvSpPr>
          <p:nvPr>
            <p:ph type="title"/>
          </p:nvPr>
        </p:nvSpPr>
        <p:spPr>
          <a:xfrm>
            <a:off x="684211" y="485244"/>
            <a:ext cx="10792441" cy="1507067"/>
          </a:xfrm>
        </p:spPr>
        <p:txBody>
          <a:bodyPr>
            <a:normAutofit fontScale="90000"/>
          </a:bodyPr>
          <a:lstStyle/>
          <a:p>
            <a:r>
              <a:rPr lang="en-US" sz="4400" dirty="0"/>
              <a:t>Graphs of SEIR Model with </a:t>
            </a:r>
            <a:br>
              <a:rPr lang="en-US" sz="4400" dirty="0"/>
            </a:br>
            <a:r>
              <a:rPr lang="en-US" sz="4400" dirty="0"/>
              <a:t>mortality rate (younger age group)</a:t>
            </a:r>
          </a:p>
        </p:txBody>
      </p:sp>
      <p:pic>
        <p:nvPicPr>
          <p:cNvPr id="3" name="Picture 2">
            <a:extLst>
              <a:ext uri="{FF2B5EF4-FFF2-40B4-BE49-F238E27FC236}">
                <a16:creationId xmlns:a16="http://schemas.microsoft.com/office/drawing/2014/main" id="{CD9119D3-711A-446E-866E-78E0656B4EB0}"/>
              </a:ext>
            </a:extLst>
          </p:cNvPr>
          <p:cNvPicPr>
            <a:picLocks noChangeAspect="1"/>
          </p:cNvPicPr>
          <p:nvPr/>
        </p:nvPicPr>
        <p:blipFill rotWithShape="1">
          <a:blip r:embed="rId2"/>
          <a:srcRect l="8515" t="11335" r="36914" b="44321"/>
          <a:stretch/>
        </p:blipFill>
        <p:spPr>
          <a:xfrm>
            <a:off x="164966" y="2230912"/>
            <a:ext cx="7316681" cy="3344388"/>
          </a:xfrm>
          <a:prstGeom prst="rect">
            <a:avLst/>
          </a:prstGeom>
        </p:spPr>
      </p:pic>
      <p:sp>
        <p:nvSpPr>
          <p:cNvPr id="16" name="TextBox 15">
            <a:extLst>
              <a:ext uri="{FF2B5EF4-FFF2-40B4-BE49-F238E27FC236}">
                <a16:creationId xmlns:a16="http://schemas.microsoft.com/office/drawing/2014/main" id="{1A8F60F8-98AB-4800-AA5C-D42E4D5D2928}"/>
              </a:ext>
            </a:extLst>
          </p:cNvPr>
          <p:cNvSpPr txBox="1"/>
          <p:nvPr/>
        </p:nvSpPr>
        <p:spPr>
          <a:xfrm>
            <a:off x="7481648" y="2214414"/>
            <a:ext cx="4450778" cy="44012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Input:</a:t>
            </a:r>
          </a:p>
          <a:p>
            <a:endParaRPr lang="en-US" dirty="0"/>
          </a:p>
          <a:p>
            <a:r>
              <a:rPr lang="en-US" b="0" dirty="0">
                <a:solidFill>
                  <a:schemeClr val="bg1"/>
                </a:solidFill>
                <a:effectLst/>
                <a:latin typeface="Consolas" panose="020B0609020204030204" pitchFamily="49" charset="0"/>
              </a:rPr>
              <a:t>N = 328,000,000 </a:t>
            </a:r>
            <a:r>
              <a:rPr lang="en-US" sz="1400" b="0" dirty="0">
                <a:solidFill>
                  <a:srgbClr val="6A9955"/>
                </a:solidFill>
                <a:effectLst/>
                <a:latin typeface="Consolas" panose="020B0609020204030204" pitchFamily="49" charset="0"/>
              </a:rPr>
              <a:t># population </a:t>
            </a:r>
            <a:endParaRPr lang="en-US" sz="1400"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D = 14.0 </a:t>
            </a:r>
            <a:r>
              <a:rPr lang="en-US" sz="1800" b="0" dirty="0">
                <a:solidFill>
                  <a:srgbClr val="6A9955"/>
                </a:solidFill>
                <a:effectLst/>
                <a:latin typeface="Consolas" panose="020B0609020204030204" pitchFamily="49" charset="0"/>
              </a:rPr>
              <a:t> </a:t>
            </a:r>
            <a:r>
              <a:rPr lang="en-US" sz="1400" b="0" dirty="0">
                <a:solidFill>
                  <a:srgbClr val="6A9955"/>
                </a:solidFill>
                <a:effectLst/>
                <a:latin typeface="Consolas" panose="020B0609020204030204" pitchFamily="49" charset="0"/>
              </a:rPr>
              <a:t># infections lasts</a:t>
            </a:r>
            <a:endParaRPr lang="en-US" sz="1400"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gamma = 1.0 / D </a:t>
            </a:r>
            <a:r>
              <a:rPr lang="en-US" sz="1400" b="0" dirty="0">
                <a:solidFill>
                  <a:srgbClr val="6A9955"/>
                </a:solidFill>
                <a:effectLst/>
                <a:latin typeface="Consolas" panose="020B0609020204030204" pitchFamily="49" charset="0"/>
              </a:rPr>
              <a:t># proportion of infected recovering per day</a:t>
            </a:r>
            <a:endParaRPr lang="en-US" sz="1400"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delta = 1.0/14.0</a:t>
            </a:r>
            <a:r>
              <a:rPr lang="en-US" sz="1800" b="0" dirty="0">
                <a:solidFill>
                  <a:srgbClr val="6A9955"/>
                </a:solidFill>
                <a:effectLst/>
                <a:latin typeface="Consolas" panose="020B0609020204030204" pitchFamily="49" charset="0"/>
              </a:rPr>
              <a:t> </a:t>
            </a:r>
            <a:r>
              <a:rPr lang="en-US" sz="1400" b="0" dirty="0">
                <a:solidFill>
                  <a:srgbClr val="6A9955"/>
                </a:solidFill>
                <a:effectLst/>
                <a:latin typeface="Consolas" panose="020B0609020204030204" pitchFamily="49" charset="0"/>
              </a:rPr>
              <a:t># </a:t>
            </a:r>
            <a:r>
              <a:rPr lang="en-US" sz="1400" b="0" dirty="0">
                <a:solidFill>
                  <a:srgbClr val="339933"/>
                </a:solidFill>
                <a:effectLst/>
                <a:latin typeface="Consolas" panose="020B0609020204030204" pitchFamily="49" charset="0"/>
              </a:rPr>
              <a:t>incubation</a:t>
            </a:r>
            <a:r>
              <a:rPr lang="en-US" sz="1400" b="0" dirty="0">
                <a:solidFill>
                  <a:srgbClr val="6A9955"/>
                </a:solidFill>
                <a:effectLst/>
                <a:latin typeface="Consolas" panose="020B0609020204030204" pitchFamily="49" charset="0"/>
              </a:rPr>
              <a:t> period</a:t>
            </a:r>
            <a:endParaRPr lang="en-US" sz="1400"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rho = 1/20 </a:t>
            </a:r>
            <a:r>
              <a:rPr lang="en-US" sz="1400" b="0" dirty="0">
                <a:solidFill>
                  <a:srgbClr val="6A9955"/>
                </a:solidFill>
                <a:effectLst/>
                <a:latin typeface="Consolas" panose="020B0609020204030204" pitchFamily="49" charset="0"/>
              </a:rPr>
              <a:t># days from infection     until death</a:t>
            </a:r>
            <a:endParaRPr lang="en-US" sz="1400" b="0" dirty="0">
              <a:solidFill>
                <a:schemeClr val="bg1"/>
              </a:solidFill>
              <a:effectLst/>
              <a:latin typeface="Consolas" panose="020B0609020204030204" pitchFamily="49" charset="0"/>
            </a:endParaRPr>
          </a:p>
          <a:p>
            <a:endParaRPr lang="en-US" dirty="0">
              <a:solidFill>
                <a:schemeClr val="bg1"/>
              </a:solidFill>
              <a:latin typeface="Consolas" panose="020B0609020204030204" pitchFamily="49" charset="0"/>
            </a:endParaRPr>
          </a:p>
          <a:p>
            <a:r>
              <a:rPr lang="en-US" b="0" dirty="0" err="1">
                <a:solidFill>
                  <a:schemeClr val="bg1"/>
                </a:solidFill>
                <a:effectLst/>
                <a:latin typeface="Consolas" panose="020B0609020204030204" pitchFamily="49" charset="0"/>
              </a:rPr>
              <a:t>proportion_of</a:t>
            </a:r>
            <a:r>
              <a:rPr lang="en-US" b="0" dirty="0">
                <a:solidFill>
                  <a:schemeClr val="bg1"/>
                </a:solidFill>
                <a:effectLst/>
                <a:latin typeface="Consolas" panose="020B0609020204030204" pitchFamily="49" charset="0"/>
              </a:rPr>
              <a:t>_</a:t>
            </a:r>
            <a:br>
              <a:rPr lang="en-US" b="0" dirty="0">
                <a:solidFill>
                  <a:schemeClr val="bg1"/>
                </a:solidFill>
                <a:effectLst/>
                <a:latin typeface="Consolas" panose="020B0609020204030204" pitchFamily="49" charset="0"/>
              </a:rPr>
            </a:br>
            <a:r>
              <a:rPr lang="en-US" b="0" dirty="0" err="1">
                <a:solidFill>
                  <a:schemeClr val="bg1"/>
                </a:solidFill>
                <a:effectLst/>
                <a:latin typeface="Consolas" panose="020B0609020204030204" pitchFamily="49" charset="0"/>
              </a:rPr>
              <a:t>agegroup</a:t>
            </a:r>
            <a:r>
              <a:rPr lang="en-US" b="0" dirty="0">
                <a:solidFill>
                  <a:schemeClr val="bg1"/>
                </a:solidFill>
                <a:effectLst/>
                <a:latin typeface="Consolas" panose="020B0609020204030204" pitchFamily="49" charset="0"/>
              </a:rPr>
              <a:t> = {</a:t>
            </a:r>
            <a:br>
              <a:rPr lang="en-US" b="0" dirty="0">
                <a:solidFill>
                  <a:schemeClr val="bg1"/>
                </a:solidFill>
                <a:effectLst/>
                <a:latin typeface="Consolas" panose="020B0609020204030204" pitchFamily="49" charset="0"/>
              </a:rPr>
            </a:br>
            <a:r>
              <a:rPr lang="en-US" b="0" dirty="0">
                <a:solidFill>
                  <a:schemeClr val="bg1"/>
                </a:solidFill>
                <a:effectLst/>
                <a:latin typeface="Consolas" panose="020B0609020204030204" pitchFamily="49" charset="0"/>
              </a:rPr>
              <a:t>"0-29": 0.4,</a:t>
            </a:r>
            <a:br>
              <a:rPr lang="en-US" b="0" dirty="0">
                <a:solidFill>
                  <a:schemeClr val="bg1"/>
                </a:solidFill>
                <a:effectLst/>
                <a:latin typeface="Consolas" panose="020B0609020204030204" pitchFamily="49" charset="0"/>
              </a:rPr>
            </a:br>
            <a:r>
              <a:rPr lang="en-US" b="0" dirty="0">
                <a:solidFill>
                  <a:schemeClr val="bg1"/>
                </a:solidFill>
                <a:effectLst/>
                <a:latin typeface="Consolas" panose="020B0609020204030204" pitchFamily="49" charset="0"/>
              </a:rPr>
              <a:t>"30-59": 0.4, </a:t>
            </a:r>
            <a:br>
              <a:rPr lang="en-US" b="0" dirty="0">
                <a:solidFill>
                  <a:schemeClr val="bg1"/>
                </a:solidFill>
                <a:effectLst/>
                <a:latin typeface="Consolas" panose="020B0609020204030204" pitchFamily="49" charset="0"/>
              </a:rPr>
            </a:br>
            <a:r>
              <a:rPr lang="en-US" b="0" dirty="0">
                <a:solidFill>
                  <a:schemeClr val="bg1"/>
                </a:solidFill>
                <a:effectLst/>
                <a:latin typeface="Consolas" panose="020B0609020204030204" pitchFamily="49" charset="0"/>
              </a:rPr>
              <a:t>"60-89": 0.1, </a:t>
            </a:r>
            <a:br>
              <a:rPr lang="en-US" b="0" dirty="0">
                <a:solidFill>
                  <a:schemeClr val="bg1"/>
                </a:solidFill>
                <a:effectLst/>
                <a:latin typeface="Consolas" panose="020B0609020204030204" pitchFamily="49" charset="0"/>
              </a:rPr>
            </a:br>
            <a:r>
              <a:rPr lang="en-US" b="0" dirty="0">
                <a:solidFill>
                  <a:schemeClr val="bg1"/>
                </a:solidFill>
                <a:effectLst/>
                <a:latin typeface="Consolas" panose="020B0609020204030204" pitchFamily="49" charset="0"/>
              </a:rPr>
              <a:t>"89+": 0.1}</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15523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60" name="Straight Connector 5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70" name="Rectangle 69">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a:extLst>
              <a:ext uri="{FF2B5EF4-FFF2-40B4-BE49-F238E27FC236}">
                <a16:creationId xmlns:a16="http://schemas.microsoft.com/office/drawing/2014/main" id="{50CC7EB1-0922-44B4-984C-423150C395FB}"/>
              </a:ext>
            </a:extLst>
          </p:cNvPr>
          <p:cNvSpPr>
            <a:spLocks noGrp="1"/>
          </p:cNvSpPr>
          <p:nvPr>
            <p:ph type="title"/>
          </p:nvPr>
        </p:nvSpPr>
        <p:spPr>
          <a:xfrm>
            <a:off x="153988" y="209473"/>
            <a:ext cx="8874602" cy="1703994"/>
          </a:xfrm>
        </p:spPr>
        <p:txBody>
          <a:bodyPr vert="horz" lIns="91440" tIns="45720" rIns="91440" bIns="45720" rtlCol="0" anchor="b">
            <a:normAutofit/>
          </a:bodyPr>
          <a:lstStyle/>
          <a:p>
            <a:r>
              <a:rPr lang="en-US" sz="4800" dirty="0">
                <a:solidFill>
                  <a:schemeClr val="bg1"/>
                </a:solidFill>
              </a:rPr>
              <a:t>Equations for SEIR model with Lockdowns </a:t>
            </a:r>
          </a:p>
        </p:txBody>
      </p:sp>
      <p:grpSp>
        <p:nvGrpSpPr>
          <p:cNvPr id="72" name="Group 71">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3" name="Straight Connector 72">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2050" name="Picture 2">
            <a:extLst>
              <a:ext uri="{FF2B5EF4-FFF2-40B4-BE49-F238E27FC236}">
                <a16:creationId xmlns:a16="http://schemas.microsoft.com/office/drawing/2014/main" id="{1C96C293-A9A1-40FB-BCBD-A98D1CA33F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125" r="28203"/>
          <a:stretch/>
        </p:blipFill>
        <p:spPr bwMode="auto">
          <a:xfrm>
            <a:off x="387350" y="2292615"/>
            <a:ext cx="5324475" cy="1711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1FAD1CB-3776-4BEA-8EF0-4C3FA73E2B0E}"/>
              </a:ext>
            </a:extLst>
          </p:cNvPr>
          <p:cNvSpPr txBox="1"/>
          <p:nvPr/>
        </p:nvSpPr>
        <p:spPr>
          <a:xfrm>
            <a:off x="5588492" y="2974019"/>
            <a:ext cx="5533532" cy="2215991"/>
          </a:xfrm>
          <a:prstGeom prst="rect">
            <a:avLst/>
          </a:prstGeom>
          <a:noFill/>
        </p:spPr>
        <p:txBody>
          <a:bodyPr wrap="square" rtlCol="0">
            <a:spAutoFit/>
          </a:bodyPr>
          <a:lstStyle/>
          <a:p>
            <a:pPr algn="l">
              <a:buFont typeface="Arial" panose="020B0604020202020204" pitchFamily="34" charset="0"/>
              <a:buChar char="•"/>
            </a:pPr>
            <a:r>
              <a:rPr lang="en-US" sz="2000" b="1" dirty="0">
                <a:solidFill>
                  <a:srgbClr val="292929"/>
                </a:solidFill>
                <a:latin typeface="charter"/>
              </a:rPr>
              <a:t>R</a:t>
            </a:r>
            <a:r>
              <a:rPr lang="en-US" sz="2000" b="1" baseline="-25000" dirty="0">
                <a:solidFill>
                  <a:srgbClr val="292929"/>
                </a:solidFill>
                <a:latin typeface="charter"/>
              </a:rPr>
              <a:t>0start</a:t>
            </a:r>
            <a:r>
              <a:rPr lang="en-US" sz="2000" b="1" i="0" dirty="0">
                <a:solidFill>
                  <a:srgbClr val="292929"/>
                </a:solidFill>
                <a:effectLst/>
                <a:latin typeface="charter"/>
              </a:rPr>
              <a:t> and R</a:t>
            </a:r>
            <a:r>
              <a:rPr lang="en-US" sz="2000" b="1" i="0" baseline="-25000" dirty="0">
                <a:solidFill>
                  <a:srgbClr val="292929"/>
                </a:solidFill>
                <a:effectLst/>
                <a:latin typeface="charter"/>
              </a:rPr>
              <a:t>0end</a:t>
            </a:r>
            <a:r>
              <a:rPr lang="en-US" sz="2000" b="1" i="0" dirty="0">
                <a:solidFill>
                  <a:srgbClr val="292929"/>
                </a:solidFill>
                <a:effectLst/>
                <a:latin typeface="charter"/>
              </a:rPr>
              <a:t> : </a:t>
            </a:r>
            <a:r>
              <a:rPr lang="en-US" sz="2000" b="0" i="0" dirty="0">
                <a:solidFill>
                  <a:srgbClr val="292929"/>
                </a:solidFill>
                <a:effectLst/>
                <a:latin typeface="charter"/>
              </a:rPr>
              <a:t>are the values of </a:t>
            </a:r>
            <a:r>
              <a:rPr lang="en-US" sz="2000" dirty="0">
                <a:solidFill>
                  <a:srgbClr val="292929"/>
                </a:solidFill>
                <a:latin typeface="charter"/>
              </a:rPr>
              <a:t>R</a:t>
            </a:r>
            <a:r>
              <a:rPr lang="en-US" sz="2000" baseline="-25000" dirty="0">
                <a:solidFill>
                  <a:srgbClr val="292929"/>
                </a:solidFill>
                <a:latin typeface="charter"/>
              </a:rPr>
              <a:t>0</a:t>
            </a:r>
            <a:r>
              <a:rPr lang="en-US" sz="2000" b="0" i="0" dirty="0">
                <a:solidFill>
                  <a:srgbClr val="292929"/>
                </a:solidFill>
                <a:effectLst/>
                <a:latin typeface="charter"/>
              </a:rPr>
              <a:t> on the first and the last day</a:t>
            </a:r>
          </a:p>
          <a:p>
            <a:pPr algn="l">
              <a:buFont typeface="Arial" panose="020B0604020202020204" pitchFamily="34" charset="0"/>
              <a:buChar char="•"/>
            </a:pPr>
            <a:r>
              <a:rPr lang="en-US" sz="2000" b="1" i="0" dirty="0">
                <a:solidFill>
                  <a:srgbClr val="292929"/>
                </a:solidFill>
                <a:effectLst/>
                <a:latin typeface="charter"/>
              </a:rPr>
              <a:t>X</a:t>
            </a:r>
            <a:r>
              <a:rPr lang="en-US" sz="2000" b="1" i="0" baseline="-25000" dirty="0">
                <a:solidFill>
                  <a:srgbClr val="292929"/>
                </a:solidFill>
                <a:effectLst/>
                <a:latin typeface="charter"/>
              </a:rPr>
              <a:t>0</a:t>
            </a:r>
            <a:r>
              <a:rPr lang="en-US" sz="2000" b="1" i="0" dirty="0">
                <a:solidFill>
                  <a:srgbClr val="292929"/>
                </a:solidFill>
                <a:effectLst/>
                <a:latin typeface="charter"/>
              </a:rPr>
              <a:t>: </a:t>
            </a:r>
            <a:r>
              <a:rPr lang="en-US" sz="2000" b="0" i="0" dirty="0">
                <a:solidFill>
                  <a:srgbClr val="292929"/>
                </a:solidFill>
                <a:effectLst/>
                <a:latin typeface="charter"/>
              </a:rPr>
              <a:t>is the x-value of the inflection point (i.e. the date of the steepest decline in </a:t>
            </a:r>
            <a:r>
              <a:rPr lang="en-US" sz="2000" dirty="0">
                <a:solidFill>
                  <a:srgbClr val="292929"/>
                </a:solidFill>
                <a:latin typeface="charter"/>
              </a:rPr>
              <a:t>R</a:t>
            </a:r>
            <a:r>
              <a:rPr lang="en-US" sz="2000" baseline="-25000" dirty="0">
                <a:solidFill>
                  <a:srgbClr val="292929"/>
                </a:solidFill>
                <a:latin typeface="charter"/>
              </a:rPr>
              <a:t>0</a:t>
            </a:r>
            <a:r>
              <a:rPr lang="en-US" sz="2000" b="0" i="0" dirty="0">
                <a:solidFill>
                  <a:srgbClr val="292929"/>
                </a:solidFill>
                <a:effectLst/>
                <a:latin typeface="charter"/>
              </a:rPr>
              <a:t> , this could be thought of as the main “lockdown” date)</a:t>
            </a:r>
          </a:p>
          <a:p>
            <a:pPr algn="l">
              <a:buFont typeface="Arial" panose="020B0604020202020204" pitchFamily="34" charset="0"/>
              <a:buChar char="•"/>
            </a:pPr>
            <a:r>
              <a:rPr lang="en-US" sz="2000" b="1" dirty="0">
                <a:solidFill>
                  <a:srgbClr val="292929"/>
                </a:solidFill>
                <a:latin typeface="charter"/>
              </a:rPr>
              <a:t>K:</a:t>
            </a:r>
            <a:r>
              <a:rPr lang="en-US" sz="2000" b="0" i="0" dirty="0">
                <a:solidFill>
                  <a:srgbClr val="292929"/>
                </a:solidFill>
                <a:effectLst/>
                <a:latin typeface="charter"/>
              </a:rPr>
              <a:t> lets us vary how quickly </a:t>
            </a:r>
            <a:r>
              <a:rPr lang="en-US" sz="2000" dirty="0">
                <a:solidFill>
                  <a:srgbClr val="292929"/>
                </a:solidFill>
                <a:latin typeface="charter"/>
              </a:rPr>
              <a:t>R</a:t>
            </a:r>
            <a:r>
              <a:rPr lang="en-US" sz="2000" baseline="-25000" dirty="0">
                <a:solidFill>
                  <a:srgbClr val="292929"/>
                </a:solidFill>
                <a:latin typeface="charter"/>
              </a:rPr>
              <a:t>0</a:t>
            </a:r>
            <a:r>
              <a:rPr lang="en-US" sz="2000" b="0" i="0" dirty="0">
                <a:solidFill>
                  <a:srgbClr val="292929"/>
                </a:solidFill>
                <a:effectLst/>
                <a:latin typeface="charter"/>
              </a:rPr>
              <a:t> declines</a:t>
            </a:r>
          </a:p>
          <a:p>
            <a:endParaRPr lang="en-US" dirty="0"/>
          </a:p>
        </p:txBody>
      </p:sp>
    </p:spTree>
    <p:extLst>
      <p:ext uri="{BB962C8B-B14F-4D97-AF65-F5344CB8AC3E}">
        <p14:creationId xmlns:p14="http://schemas.microsoft.com/office/powerpoint/2010/main" val="3923298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5" name="Rectangle 44">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48" name="Straight Connector 47">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46" name="Title 1">
            <a:extLst>
              <a:ext uri="{FF2B5EF4-FFF2-40B4-BE49-F238E27FC236}">
                <a16:creationId xmlns:a16="http://schemas.microsoft.com/office/drawing/2014/main" id="{50CC7EB1-0922-44B4-984C-423150C395FB}"/>
              </a:ext>
            </a:extLst>
          </p:cNvPr>
          <p:cNvSpPr>
            <a:spLocks noGrp="1"/>
          </p:cNvSpPr>
          <p:nvPr>
            <p:ph type="title"/>
          </p:nvPr>
        </p:nvSpPr>
        <p:spPr>
          <a:xfrm>
            <a:off x="684212" y="485244"/>
            <a:ext cx="8534400" cy="1507067"/>
          </a:xfrm>
        </p:spPr>
        <p:txBody>
          <a:bodyPr>
            <a:normAutofit/>
          </a:bodyPr>
          <a:lstStyle/>
          <a:p>
            <a:r>
              <a:rPr lang="en-US" sz="4400" dirty="0"/>
              <a:t>Graphs of the Lockdown</a:t>
            </a:r>
          </a:p>
        </p:txBody>
      </p:sp>
      <p:pic>
        <p:nvPicPr>
          <p:cNvPr id="6" name="Picture 5">
            <a:extLst>
              <a:ext uri="{FF2B5EF4-FFF2-40B4-BE49-F238E27FC236}">
                <a16:creationId xmlns:a16="http://schemas.microsoft.com/office/drawing/2014/main" id="{2899B39A-9EE9-44C2-8DD8-C64AE2B85182}"/>
              </a:ext>
            </a:extLst>
          </p:cNvPr>
          <p:cNvPicPr>
            <a:picLocks noChangeAspect="1"/>
          </p:cNvPicPr>
          <p:nvPr/>
        </p:nvPicPr>
        <p:blipFill rotWithShape="1">
          <a:blip r:embed="rId2"/>
          <a:srcRect l="18438" t="20709" r="29453" b="36327"/>
          <a:stretch/>
        </p:blipFill>
        <p:spPr>
          <a:xfrm>
            <a:off x="130795" y="1868952"/>
            <a:ext cx="7550067" cy="3501560"/>
          </a:xfrm>
          <a:prstGeom prst="rect">
            <a:avLst/>
          </a:prstGeom>
        </p:spPr>
      </p:pic>
      <p:sp>
        <p:nvSpPr>
          <p:cNvPr id="16" name="TextBox 15">
            <a:extLst>
              <a:ext uri="{FF2B5EF4-FFF2-40B4-BE49-F238E27FC236}">
                <a16:creationId xmlns:a16="http://schemas.microsoft.com/office/drawing/2014/main" id="{481FDED6-B682-448C-915F-1FA8E95C781D}"/>
              </a:ext>
            </a:extLst>
          </p:cNvPr>
          <p:cNvSpPr txBox="1"/>
          <p:nvPr/>
        </p:nvSpPr>
        <p:spPr>
          <a:xfrm>
            <a:off x="7780874" y="1872857"/>
            <a:ext cx="4280331" cy="38779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Input:</a:t>
            </a:r>
          </a:p>
          <a:p>
            <a:endParaRPr lang="en-US" dirty="0"/>
          </a:p>
          <a:p>
            <a:r>
              <a:rPr lang="en-US" b="0" dirty="0">
                <a:solidFill>
                  <a:schemeClr val="bg1"/>
                </a:solidFill>
                <a:effectLst/>
                <a:latin typeface="Consolas" panose="020B0609020204030204" pitchFamily="49" charset="0"/>
              </a:rPr>
              <a:t>L = 50 </a:t>
            </a:r>
            <a:r>
              <a:rPr lang="en-US" sz="1400" b="0" dirty="0">
                <a:solidFill>
                  <a:srgbClr val="339933"/>
                </a:solidFill>
                <a:effectLst/>
                <a:latin typeface="Consolas" panose="020B0609020204030204" pitchFamily="49" charset="0"/>
              </a:rPr>
              <a:t># days</a:t>
            </a:r>
          </a:p>
          <a:p>
            <a:r>
              <a:rPr lang="en-US" b="0" dirty="0">
                <a:solidFill>
                  <a:schemeClr val="bg1"/>
                </a:solidFill>
                <a:effectLst/>
                <a:latin typeface="Consolas" panose="020B0609020204030204" pitchFamily="49" charset="0"/>
              </a:rPr>
              <a:t>N = 328,000,000 </a:t>
            </a:r>
            <a:r>
              <a:rPr lang="en-US" sz="1400" b="0" dirty="0">
                <a:solidFill>
                  <a:srgbClr val="6A9955"/>
                </a:solidFill>
                <a:effectLst/>
                <a:latin typeface="Consolas" panose="020B0609020204030204" pitchFamily="49" charset="0"/>
              </a:rPr>
              <a:t># population </a:t>
            </a:r>
            <a:endParaRPr lang="en-US"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D = 14.0 </a:t>
            </a:r>
            <a:r>
              <a:rPr lang="en-US" sz="1800" b="0" dirty="0">
                <a:solidFill>
                  <a:srgbClr val="6A9955"/>
                </a:solidFill>
                <a:effectLst/>
                <a:latin typeface="Consolas" panose="020B0609020204030204" pitchFamily="49" charset="0"/>
              </a:rPr>
              <a:t> </a:t>
            </a:r>
            <a:r>
              <a:rPr lang="en-US" sz="1400" b="0" dirty="0">
                <a:solidFill>
                  <a:srgbClr val="6A9955"/>
                </a:solidFill>
                <a:effectLst/>
                <a:latin typeface="Consolas" panose="020B0609020204030204" pitchFamily="49" charset="0"/>
              </a:rPr>
              <a:t># infections lasts</a:t>
            </a:r>
            <a:endParaRPr lang="en-US" sz="1400"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gamma = 1.0 / D </a:t>
            </a:r>
            <a:r>
              <a:rPr lang="en-US" sz="1400" b="0" dirty="0">
                <a:solidFill>
                  <a:srgbClr val="6A9955"/>
                </a:solidFill>
                <a:effectLst/>
                <a:latin typeface="Consolas" panose="020B0609020204030204" pitchFamily="49" charset="0"/>
              </a:rPr>
              <a:t># proportion of infected recovering per day</a:t>
            </a:r>
            <a:endParaRPr lang="en-US" sz="1400"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delta = 1.0/14.0 </a:t>
            </a:r>
            <a:r>
              <a:rPr lang="en-US" sz="1400" b="0" dirty="0">
                <a:solidFill>
                  <a:srgbClr val="6A9955"/>
                </a:solidFill>
                <a:effectLst/>
                <a:latin typeface="Consolas" panose="020B0609020204030204" pitchFamily="49" charset="0"/>
              </a:rPr>
              <a:t># </a:t>
            </a:r>
            <a:r>
              <a:rPr lang="en-US" sz="1400" b="0" dirty="0">
                <a:solidFill>
                  <a:srgbClr val="339933"/>
                </a:solidFill>
                <a:effectLst/>
                <a:latin typeface="Consolas" panose="020B0609020204030204" pitchFamily="49" charset="0"/>
              </a:rPr>
              <a:t>incubation</a:t>
            </a:r>
            <a:r>
              <a:rPr lang="en-US" sz="1400" b="0" dirty="0">
                <a:solidFill>
                  <a:srgbClr val="6A9955"/>
                </a:solidFill>
                <a:effectLst/>
                <a:latin typeface="Consolas" panose="020B0609020204030204" pitchFamily="49" charset="0"/>
              </a:rPr>
              <a:t> period</a:t>
            </a:r>
            <a:endParaRPr lang="en-US" sz="1400" b="0" dirty="0">
              <a:solidFill>
                <a:schemeClr val="bg1"/>
              </a:solidFill>
              <a:effectLst/>
              <a:latin typeface="Consolas" panose="020B0609020204030204" pitchFamily="49" charset="0"/>
            </a:endParaRPr>
          </a:p>
          <a:p>
            <a:endParaRPr lang="en-US"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alpha = 0.2 </a:t>
            </a:r>
            <a:r>
              <a:rPr lang="en-US" sz="1800" b="0" dirty="0">
                <a:solidFill>
                  <a:srgbClr val="6A9955"/>
                </a:solidFill>
                <a:effectLst/>
                <a:latin typeface="Consolas" panose="020B0609020204030204" pitchFamily="49" charset="0"/>
              </a:rPr>
              <a:t> </a:t>
            </a:r>
            <a:r>
              <a:rPr lang="en-US" sz="1400" b="0" dirty="0">
                <a:solidFill>
                  <a:srgbClr val="6A9955"/>
                </a:solidFill>
                <a:effectLst/>
                <a:latin typeface="Consolas" panose="020B0609020204030204" pitchFamily="49" charset="0"/>
              </a:rPr>
              <a:t># 20% death rate</a:t>
            </a:r>
            <a:endParaRPr lang="en-US"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rho = 1/20 </a:t>
            </a:r>
            <a:r>
              <a:rPr lang="en-US" sz="1400" b="0" dirty="0">
                <a:solidFill>
                  <a:srgbClr val="6A9955"/>
                </a:solidFill>
                <a:effectLst/>
                <a:latin typeface="Consolas" panose="020B0609020204030204" pitchFamily="49" charset="0"/>
              </a:rPr>
              <a:t># days from infection until death</a:t>
            </a:r>
            <a:endParaRPr lang="en-US" sz="1400" b="0" dirty="0">
              <a:solidFill>
                <a:schemeClr val="bg1"/>
              </a:solidFill>
              <a:effectLst/>
              <a:latin typeface="Consolas" panose="020B0609020204030204" pitchFamily="49" charset="0"/>
            </a:endParaRPr>
          </a:p>
          <a:p>
            <a:r>
              <a:rPr lang="en-US" sz="1400" b="0" dirty="0">
                <a:solidFill>
                  <a:schemeClr val="bg1"/>
                </a:solidFill>
                <a:effectLst/>
                <a:latin typeface="Consolas" panose="020B0609020204030204" pitchFamily="49" charset="0"/>
              </a:rPr>
              <a:t> </a:t>
            </a:r>
          </a:p>
          <a:p>
            <a:endParaRPr lang="en-US" dirty="0"/>
          </a:p>
        </p:txBody>
      </p:sp>
    </p:spTree>
    <p:extLst>
      <p:ext uri="{BB962C8B-B14F-4D97-AF65-F5344CB8AC3E}">
        <p14:creationId xmlns:p14="http://schemas.microsoft.com/office/powerpoint/2010/main" val="3562156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5" name="Rectangle 44">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48" name="Straight Connector 47">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46" name="Title 1">
            <a:extLst>
              <a:ext uri="{FF2B5EF4-FFF2-40B4-BE49-F238E27FC236}">
                <a16:creationId xmlns:a16="http://schemas.microsoft.com/office/drawing/2014/main" id="{50CC7EB1-0922-44B4-984C-423150C395FB}"/>
              </a:ext>
            </a:extLst>
          </p:cNvPr>
          <p:cNvSpPr>
            <a:spLocks noGrp="1"/>
          </p:cNvSpPr>
          <p:nvPr>
            <p:ph type="title"/>
          </p:nvPr>
        </p:nvSpPr>
        <p:spPr>
          <a:xfrm>
            <a:off x="684212" y="485244"/>
            <a:ext cx="8534400" cy="1507067"/>
          </a:xfrm>
        </p:spPr>
        <p:txBody>
          <a:bodyPr>
            <a:normAutofit/>
          </a:bodyPr>
          <a:lstStyle/>
          <a:p>
            <a:r>
              <a:rPr lang="en-US" sz="4400" dirty="0"/>
              <a:t>Graphs of the Lockdown</a:t>
            </a:r>
          </a:p>
        </p:txBody>
      </p:sp>
      <p:pic>
        <p:nvPicPr>
          <p:cNvPr id="3" name="Picture 2">
            <a:extLst>
              <a:ext uri="{FF2B5EF4-FFF2-40B4-BE49-F238E27FC236}">
                <a16:creationId xmlns:a16="http://schemas.microsoft.com/office/drawing/2014/main" id="{F14AB840-1087-4676-AB4F-21BBB91EC158}"/>
              </a:ext>
            </a:extLst>
          </p:cNvPr>
          <p:cNvPicPr>
            <a:picLocks noChangeAspect="1"/>
          </p:cNvPicPr>
          <p:nvPr/>
        </p:nvPicPr>
        <p:blipFill rotWithShape="1">
          <a:blip r:embed="rId2"/>
          <a:srcRect l="15470" t="22639" r="28437" b="31391"/>
          <a:stretch/>
        </p:blipFill>
        <p:spPr>
          <a:xfrm>
            <a:off x="132725" y="1774702"/>
            <a:ext cx="7304363" cy="3367210"/>
          </a:xfrm>
          <a:prstGeom prst="rect">
            <a:avLst/>
          </a:prstGeom>
        </p:spPr>
      </p:pic>
      <p:sp>
        <p:nvSpPr>
          <p:cNvPr id="16" name="TextBox 15">
            <a:extLst>
              <a:ext uri="{FF2B5EF4-FFF2-40B4-BE49-F238E27FC236}">
                <a16:creationId xmlns:a16="http://schemas.microsoft.com/office/drawing/2014/main" id="{5CFFD972-4677-4C60-987D-1D3C1C6B7B16}"/>
              </a:ext>
            </a:extLst>
          </p:cNvPr>
          <p:cNvSpPr txBox="1"/>
          <p:nvPr/>
        </p:nvSpPr>
        <p:spPr>
          <a:xfrm>
            <a:off x="7509482" y="1774701"/>
            <a:ext cx="4432438" cy="41549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Input:</a:t>
            </a:r>
          </a:p>
          <a:p>
            <a:endParaRPr lang="en-US" dirty="0"/>
          </a:p>
          <a:p>
            <a:r>
              <a:rPr lang="en-US" b="0" dirty="0">
                <a:solidFill>
                  <a:schemeClr val="bg1"/>
                </a:solidFill>
                <a:effectLst/>
                <a:latin typeface="Consolas" panose="020B0609020204030204" pitchFamily="49" charset="0"/>
              </a:rPr>
              <a:t>L = 50 </a:t>
            </a:r>
            <a:r>
              <a:rPr lang="en-US" sz="1800" b="0" dirty="0">
                <a:solidFill>
                  <a:srgbClr val="339933"/>
                </a:solidFill>
                <a:effectLst/>
                <a:latin typeface="Consolas" panose="020B0609020204030204" pitchFamily="49" charset="0"/>
              </a:rPr>
              <a:t># days</a:t>
            </a:r>
          </a:p>
          <a:p>
            <a:r>
              <a:rPr lang="en-US" b="0" dirty="0">
                <a:solidFill>
                  <a:schemeClr val="bg1"/>
                </a:solidFill>
                <a:effectLst/>
                <a:latin typeface="Consolas" panose="020B0609020204030204" pitchFamily="49" charset="0"/>
              </a:rPr>
              <a:t>N = 328,000,000 </a:t>
            </a:r>
            <a:r>
              <a:rPr lang="en-US" sz="1800" b="0" dirty="0">
                <a:solidFill>
                  <a:srgbClr val="6A9955"/>
                </a:solidFill>
                <a:effectLst/>
                <a:latin typeface="Consolas" panose="020B0609020204030204" pitchFamily="49" charset="0"/>
              </a:rPr>
              <a:t># population </a:t>
            </a:r>
            <a:endParaRPr lang="en-US"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D = 14.0 </a:t>
            </a:r>
            <a:r>
              <a:rPr lang="en-US" sz="2400" b="0" dirty="0">
                <a:solidFill>
                  <a:srgbClr val="6A9955"/>
                </a:solidFill>
                <a:effectLst/>
                <a:latin typeface="Consolas" panose="020B0609020204030204" pitchFamily="49" charset="0"/>
              </a:rPr>
              <a:t> </a:t>
            </a:r>
            <a:r>
              <a:rPr lang="en-US" sz="1800" b="0" dirty="0">
                <a:solidFill>
                  <a:srgbClr val="6A9955"/>
                </a:solidFill>
                <a:effectLst/>
                <a:latin typeface="Consolas" panose="020B0609020204030204" pitchFamily="49" charset="0"/>
              </a:rPr>
              <a:t># infections lasts</a:t>
            </a:r>
            <a:endParaRPr lang="en-US" sz="1800"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gamma = 1.0 / D </a:t>
            </a:r>
            <a:r>
              <a:rPr lang="en-US" sz="1800" b="0" dirty="0">
                <a:solidFill>
                  <a:srgbClr val="6A9955"/>
                </a:solidFill>
                <a:effectLst/>
                <a:latin typeface="Consolas" panose="020B0609020204030204" pitchFamily="49" charset="0"/>
              </a:rPr>
              <a:t># proportion of infected recovering per day</a:t>
            </a:r>
            <a:endParaRPr lang="en-US" sz="1800"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delta = 1.0/14.0 </a:t>
            </a:r>
            <a:r>
              <a:rPr lang="en-US" sz="1800" b="0" dirty="0">
                <a:solidFill>
                  <a:srgbClr val="6A9955"/>
                </a:solidFill>
                <a:effectLst/>
                <a:latin typeface="Consolas" panose="020B0609020204030204" pitchFamily="49" charset="0"/>
              </a:rPr>
              <a:t># </a:t>
            </a:r>
            <a:r>
              <a:rPr lang="en-US" sz="1800" b="0" dirty="0">
                <a:solidFill>
                  <a:srgbClr val="339933"/>
                </a:solidFill>
                <a:effectLst/>
                <a:latin typeface="Consolas" panose="020B0609020204030204" pitchFamily="49" charset="0"/>
              </a:rPr>
              <a:t>incubation</a:t>
            </a:r>
            <a:r>
              <a:rPr lang="en-US" sz="1800" b="0" dirty="0">
                <a:solidFill>
                  <a:srgbClr val="6A9955"/>
                </a:solidFill>
                <a:effectLst/>
                <a:latin typeface="Consolas" panose="020B0609020204030204" pitchFamily="49" charset="0"/>
              </a:rPr>
              <a:t> period</a:t>
            </a:r>
            <a:endParaRPr lang="en-US" sz="1800" b="0" dirty="0">
              <a:solidFill>
                <a:schemeClr val="bg1"/>
              </a:solidFill>
              <a:effectLst/>
              <a:latin typeface="Consolas" panose="020B0609020204030204" pitchFamily="49" charset="0"/>
            </a:endParaRPr>
          </a:p>
          <a:p>
            <a:endParaRPr lang="en-US"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alpha = 0.2 </a:t>
            </a:r>
            <a:r>
              <a:rPr lang="en-US" sz="2400" b="0" dirty="0">
                <a:solidFill>
                  <a:srgbClr val="6A9955"/>
                </a:solidFill>
                <a:effectLst/>
                <a:latin typeface="Consolas" panose="020B0609020204030204" pitchFamily="49" charset="0"/>
              </a:rPr>
              <a:t> </a:t>
            </a:r>
            <a:r>
              <a:rPr lang="en-US" sz="1800" b="0" dirty="0">
                <a:solidFill>
                  <a:srgbClr val="6A9955"/>
                </a:solidFill>
                <a:effectLst/>
                <a:latin typeface="Consolas" panose="020B0609020204030204" pitchFamily="49" charset="0"/>
              </a:rPr>
              <a:t># 20% death rate</a:t>
            </a:r>
            <a:endParaRPr lang="en-US"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rho = 1/20 </a:t>
            </a:r>
            <a:r>
              <a:rPr lang="en-US" sz="1800" b="0" dirty="0">
                <a:solidFill>
                  <a:srgbClr val="6A9955"/>
                </a:solidFill>
                <a:effectLst/>
                <a:latin typeface="Consolas" panose="020B0609020204030204" pitchFamily="49" charset="0"/>
              </a:rPr>
              <a:t># days from infection until death</a:t>
            </a:r>
            <a:r>
              <a:rPr lang="en-US" b="0" dirty="0">
                <a:solidFill>
                  <a:schemeClr val="bg1"/>
                </a:solidFill>
                <a:effectLst/>
                <a:latin typeface="Consolas" panose="020B0609020204030204" pitchFamily="49" charset="0"/>
              </a:rPr>
              <a:t> </a:t>
            </a:r>
          </a:p>
          <a:p>
            <a:endParaRPr lang="en-US" dirty="0"/>
          </a:p>
        </p:txBody>
      </p:sp>
    </p:spTree>
    <p:extLst>
      <p:ext uri="{BB962C8B-B14F-4D97-AF65-F5344CB8AC3E}">
        <p14:creationId xmlns:p14="http://schemas.microsoft.com/office/powerpoint/2010/main" val="906133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5" name="Rectangle 44">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48" name="Straight Connector 47">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46" name="Title 1">
            <a:extLst>
              <a:ext uri="{FF2B5EF4-FFF2-40B4-BE49-F238E27FC236}">
                <a16:creationId xmlns:a16="http://schemas.microsoft.com/office/drawing/2014/main" id="{50CC7EB1-0922-44B4-984C-423150C395FB}"/>
              </a:ext>
            </a:extLst>
          </p:cNvPr>
          <p:cNvSpPr>
            <a:spLocks noGrp="1"/>
          </p:cNvSpPr>
          <p:nvPr>
            <p:ph type="title"/>
          </p:nvPr>
        </p:nvSpPr>
        <p:spPr>
          <a:xfrm>
            <a:off x="684212" y="485244"/>
            <a:ext cx="8534400" cy="1507067"/>
          </a:xfrm>
        </p:spPr>
        <p:txBody>
          <a:bodyPr>
            <a:normAutofit/>
          </a:bodyPr>
          <a:lstStyle/>
          <a:p>
            <a:r>
              <a:rPr lang="en-US" sz="4000" dirty="0"/>
              <a:t>Conclusion</a:t>
            </a:r>
          </a:p>
        </p:txBody>
      </p:sp>
      <p:sp>
        <p:nvSpPr>
          <p:cNvPr id="53" name="Content Placeholder 2">
            <a:extLst>
              <a:ext uri="{FF2B5EF4-FFF2-40B4-BE49-F238E27FC236}">
                <a16:creationId xmlns:a16="http://schemas.microsoft.com/office/drawing/2014/main" id="{7ADC1255-DF3E-4A21-AF2B-5C87AEAE99A4}"/>
              </a:ext>
            </a:extLst>
          </p:cNvPr>
          <p:cNvSpPr>
            <a:spLocks noGrp="1"/>
          </p:cNvSpPr>
          <p:nvPr>
            <p:ph idx="1"/>
          </p:nvPr>
        </p:nvSpPr>
        <p:spPr>
          <a:xfrm>
            <a:off x="530224" y="1676400"/>
            <a:ext cx="8534400" cy="2449437"/>
          </a:xfrm>
        </p:spPr>
        <p:txBody>
          <a:bodyPr>
            <a:normAutofit/>
          </a:bodyPr>
          <a:lstStyle/>
          <a:p>
            <a:endParaRPr lang="en-US" dirty="0">
              <a:solidFill>
                <a:srgbClr val="00B0F0"/>
              </a:solidFill>
            </a:endParaRPr>
          </a:p>
          <a:p>
            <a:r>
              <a:rPr lang="en-US" dirty="0">
                <a:solidFill>
                  <a:srgbClr val="00B0F0"/>
                </a:solidFill>
              </a:rPr>
              <a:t>Have discovered the effectiveness of using the SIR model</a:t>
            </a:r>
          </a:p>
          <a:p>
            <a:r>
              <a:rPr lang="en-US" dirty="0">
                <a:solidFill>
                  <a:srgbClr val="00B0F0"/>
                </a:solidFill>
              </a:rPr>
              <a:t>I have learned to model SIR/SEIR models to find estimates of epidemic outcomes</a:t>
            </a:r>
          </a:p>
          <a:p>
            <a:r>
              <a:rPr lang="en-US" dirty="0">
                <a:solidFill>
                  <a:srgbClr val="00B0F0"/>
                </a:solidFill>
              </a:rPr>
              <a:t>How to modify the SIR models to input categories I would like to see affected, for example: lockdowns, mortality rate by age. </a:t>
            </a:r>
          </a:p>
          <a:p>
            <a:endParaRPr lang="en-US" dirty="0">
              <a:solidFill>
                <a:srgbClr val="00B0F0"/>
              </a:solidFill>
            </a:endParaRPr>
          </a:p>
        </p:txBody>
      </p:sp>
    </p:spTree>
    <p:extLst>
      <p:ext uri="{BB962C8B-B14F-4D97-AF65-F5344CB8AC3E}">
        <p14:creationId xmlns:p14="http://schemas.microsoft.com/office/powerpoint/2010/main" val="107921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5" name="Rectangle 44">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48" name="Straight Connector 47">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46" name="Title 1">
            <a:extLst>
              <a:ext uri="{FF2B5EF4-FFF2-40B4-BE49-F238E27FC236}">
                <a16:creationId xmlns:a16="http://schemas.microsoft.com/office/drawing/2014/main" id="{50CC7EB1-0922-44B4-984C-423150C395FB}"/>
              </a:ext>
            </a:extLst>
          </p:cNvPr>
          <p:cNvSpPr>
            <a:spLocks noGrp="1"/>
          </p:cNvSpPr>
          <p:nvPr>
            <p:ph type="title"/>
          </p:nvPr>
        </p:nvSpPr>
        <p:spPr>
          <a:xfrm>
            <a:off x="684212" y="485244"/>
            <a:ext cx="8534400" cy="1507067"/>
          </a:xfrm>
        </p:spPr>
        <p:txBody>
          <a:bodyPr>
            <a:normAutofit/>
          </a:bodyPr>
          <a:lstStyle/>
          <a:p>
            <a:r>
              <a:rPr lang="en-US" sz="4400" dirty="0"/>
              <a:t>Objective</a:t>
            </a:r>
          </a:p>
        </p:txBody>
      </p:sp>
      <p:graphicFrame>
        <p:nvGraphicFramePr>
          <p:cNvPr id="55" name="Content Placeholder 2">
            <a:extLst>
              <a:ext uri="{FF2B5EF4-FFF2-40B4-BE49-F238E27FC236}">
                <a16:creationId xmlns:a16="http://schemas.microsoft.com/office/drawing/2014/main" id="{186B44FD-DA87-41E7-80FC-22320507EDEB}"/>
              </a:ext>
            </a:extLst>
          </p:cNvPr>
          <p:cNvGraphicFramePr>
            <a:graphicFrameLocks noGrp="1"/>
          </p:cNvGraphicFramePr>
          <p:nvPr>
            <p:ph idx="1"/>
            <p:extLst>
              <p:ext uri="{D42A27DB-BD31-4B8C-83A1-F6EECF244321}">
                <p14:modId xmlns:p14="http://schemas.microsoft.com/office/powerpoint/2010/main" val="709585930"/>
              </p:ext>
            </p:extLst>
          </p:nvPr>
        </p:nvGraphicFramePr>
        <p:xfrm>
          <a:off x="684212" y="2068511"/>
          <a:ext cx="8534400" cy="307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980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5" name="Rectangle 44">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48" name="Straight Connector 47">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7" name="Content Placeholder 2">
            <a:extLst>
              <a:ext uri="{FF2B5EF4-FFF2-40B4-BE49-F238E27FC236}">
                <a16:creationId xmlns:a16="http://schemas.microsoft.com/office/drawing/2014/main" id="{F5688040-AC53-429A-B574-1B02785ED381}"/>
              </a:ext>
            </a:extLst>
          </p:cNvPr>
          <p:cNvSpPr txBox="1">
            <a:spLocks/>
          </p:cNvSpPr>
          <p:nvPr/>
        </p:nvSpPr>
        <p:spPr>
          <a:xfrm>
            <a:off x="536018" y="3791480"/>
            <a:ext cx="8534400" cy="2056335"/>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sz="2800" dirty="0">
                <a:solidFill>
                  <a:schemeClr val="tx1"/>
                </a:solidFill>
              </a:rPr>
              <a:t>Why is SIR used?</a:t>
            </a:r>
          </a:p>
          <a:p>
            <a:pPr marL="0" indent="0">
              <a:buNone/>
            </a:pPr>
            <a:br>
              <a:rPr lang="en-US" dirty="0">
                <a:solidFill>
                  <a:srgbClr val="00B0F0"/>
                </a:solidFill>
                <a:latin typeface="Times New Roman" panose="02020603050405020304" pitchFamily="18" charset="0"/>
              </a:rPr>
            </a:br>
            <a:r>
              <a:rPr lang="en-US" dirty="0">
                <a:solidFill>
                  <a:srgbClr val="00B0F0"/>
                </a:solidFill>
                <a:latin typeface="Times New Roman" panose="02020603050405020304" pitchFamily="18" charset="0"/>
              </a:rPr>
              <a:t>This can be applied to assess the spread of the disease and predict the number of infected, removed and recovered populations and deaths in the communities, accommodating at the same time possible surges in the number of susceptible individuals</a:t>
            </a:r>
            <a:endParaRPr lang="en-US" dirty="0">
              <a:solidFill>
                <a:srgbClr val="00B0F0"/>
              </a:solidFill>
            </a:endParaRPr>
          </a:p>
        </p:txBody>
      </p:sp>
      <p:sp>
        <p:nvSpPr>
          <p:cNvPr id="3" name="Rectangle 3">
            <a:extLst>
              <a:ext uri="{FF2B5EF4-FFF2-40B4-BE49-F238E27FC236}">
                <a16:creationId xmlns:a16="http://schemas.microsoft.com/office/drawing/2014/main" id="{C881485E-D845-42FD-B677-CC7E502E7663}"/>
              </a:ext>
            </a:extLst>
          </p:cNvPr>
          <p:cNvSpPr>
            <a:spLocks noChangeArrowheads="1"/>
          </p:cNvSpPr>
          <p:nvPr/>
        </p:nvSpPr>
        <p:spPr bwMode="auto">
          <a:xfrm>
            <a:off x="522573" y="946826"/>
            <a:ext cx="9943527" cy="2417954"/>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253920" tIns="3174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dirty="0">
                <a:solidFill>
                  <a:schemeClr val="tx1"/>
                </a:solidFill>
              </a:rPr>
              <a:t>SIR  Modeling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SIR model</a:t>
            </a:r>
            <a:r>
              <a:rPr kumimoji="0" lang="en-US" altLang="en-US" b="0"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 is one of the simplest compartmental models, and many models are derivatives of this basic form. The model consists of three compartments:-</a:t>
            </a:r>
            <a:endParaRPr kumimoji="0" lang="en-US" altLang="en-US" sz="1400" b="0"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S</a:t>
            </a:r>
            <a:r>
              <a:rPr kumimoji="0" lang="en-US" altLang="en-US" b="0"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 The number of </a:t>
            </a:r>
            <a:r>
              <a:rPr kumimoji="0" lang="en-US" altLang="en-US" b="1"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s</a:t>
            </a:r>
            <a:r>
              <a:rPr kumimoji="0" lang="en-US" altLang="en-US" b="0"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usceptible individuals. The susceptible individual contracts the disease</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I</a:t>
            </a:r>
            <a:r>
              <a:rPr kumimoji="0" lang="en-US" altLang="en-US" b="0"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 The number of </a:t>
            </a:r>
            <a:r>
              <a:rPr kumimoji="0" lang="en-US" altLang="en-US" b="1"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i</a:t>
            </a:r>
            <a:r>
              <a:rPr kumimoji="0" lang="en-US" altLang="en-US" b="0"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nfectious individuals. </a:t>
            </a:r>
            <a:r>
              <a:rPr lang="en-US" altLang="en-US" dirty="0">
                <a:solidFill>
                  <a:srgbClr val="00B0F0"/>
                </a:solidFill>
                <a:latin typeface="Times New Roman" panose="02020603050405020304" pitchFamily="18" charset="0"/>
                <a:cs typeface="Times New Roman" panose="02020603050405020304" pitchFamily="18" charset="0"/>
              </a:rPr>
              <a:t>C</a:t>
            </a:r>
            <a:r>
              <a:rPr kumimoji="0" lang="en-US" altLang="en-US" b="0"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apable of infecting susceptible individuals.</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R:</a:t>
            </a:r>
            <a:r>
              <a:rPr kumimoji="0" lang="en-US" altLang="en-US" b="0"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 for the number of </a:t>
            </a:r>
            <a:r>
              <a:rPr kumimoji="0" lang="en-US" altLang="en-US" b="1"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r</a:t>
            </a:r>
            <a:r>
              <a:rPr kumimoji="0" lang="en-US" altLang="en-US" b="0"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emoved or deceased individuals. </a:t>
            </a:r>
            <a:r>
              <a:rPr lang="en-US" altLang="en-US" dirty="0">
                <a:solidFill>
                  <a:srgbClr val="00B0F0"/>
                </a:solidFill>
                <a:latin typeface="Times New Roman" panose="02020603050405020304" pitchFamily="18" charset="0"/>
                <a:cs typeface="Times New Roman" panose="02020603050405020304" pitchFamily="18" charset="0"/>
              </a:rPr>
              <a:t>H</a:t>
            </a:r>
            <a:r>
              <a:rPr kumimoji="0" lang="en-US" altLang="en-US" b="0"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ave either recovered from the disease and entered removed compartment or died.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8487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60" name="Straight Connector 5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70" name="Rectangle 69">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a:extLst>
              <a:ext uri="{FF2B5EF4-FFF2-40B4-BE49-F238E27FC236}">
                <a16:creationId xmlns:a16="http://schemas.microsoft.com/office/drawing/2014/main" id="{50CC7EB1-0922-44B4-984C-423150C395FB}"/>
              </a:ext>
            </a:extLst>
          </p:cNvPr>
          <p:cNvSpPr>
            <a:spLocks noGrp="1"/>
          </p:cNvSpPr>
          <p:nvPr>
            <p:ph type="title"/>
          </p:nvPr>
        </p:nvSpPr>
        <p:spPr>
          <a:xfrm>
            <a:off x="153988" y="209473"/>
            <a:ext cx="6368858" cy="1703994"/>
          </a:xfrm>
        </p:spPr>
        <p:txBody>
          <a:bodyPr vert="horz" lIns="91440" tIns="45720" rIns="91440" bIns="45720" rtlCol="0" anchor="b">
            <a:normAutofit/>
          </a:bodyPr>
          <a:lstStyle/>
          <a:p>
            <a:r>
              <a:rPr lang="en-US" sz="4800" dirty="0">
                <a:solidFill>
                  <a:schemeClr val="bg1"/>
                </a:solidFill>
              </a:rPr>
              <a:t>Equations for SIR model</a:t>
            </a:r>
          </a:p>
        </p:txBody>
      </p:sp>
      <p:grpSp>
        <p:nvGrpSpPr>
          <p:cNvPr id="72" name="Group 71">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3" name="Straight Connector 72">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034" name="Picture 10">
            <a:extLst>
              <a:ext uri="{FF2B5EF4-FFF2-40B4-BE49-F238E27FC236}">
                <a16:creationId xmlns:a16="http://schemas.microsoft.com/office/drawing/2014/main" id="{389C05C7-284C-4972-9597-69A210CCB8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260" r="34599"/>
          <a:stretch/>
        </p:blipFill>
        <p:spPr bwMode="auto">
          <a:xfrm>
            <a:off x="133612" y="2435118"/>
            <a:ext cx="4676513" cy="41913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407DDA8-15CE-4C3D-A107-4E2AB12F7369}"/>
              </a:ext>
            </a:extLst>
          </p:cNvPr>
          <p:cNvSpPr txBox="1"/>
          <p:nvPr/>
        </p:nvSpPr>
        <p:spPr>
          <a:xfrm>
            <a:off x="5154946" y="2342978"/>
            <a:ext cx="6368859" cy="3139321"/>
          </a:xfrm>
          <a:prstGeom prst="rect">
            <a:avLst/>
          </a:prstGeom>
          <a:noFill/>
        </p:spPr>
        <p:txBody>
          <a:bodyPr wrap="square" rtlCol="0">
            <a:spAutoFit/>
          </a:bodyPr>
          <a:lstStyle/>
          <a:p>
            <a:pPr algn="l">
              <a:buFont typeface="Arial" panose="020B0604020202020204" pitchFamily="34" charset="0"/>
              <a:buChar char="•"/>
            </a:pPr>
            <a:r>
              <a:rPr lang="en-US" sz="2000" b="1" i="0" dirty="0">
                <a:solidFill>
                  <a:srgbClr val="292929"/>
                </a:solidFill>
                <a:effectLst/>
                <a:latin typeface="charter"/>
              </a:rPr>
              <a:t>N:</a:t>
            </a:r>
            <a:r>
              <a:rPr lang="en-US" sz="2000" b="0" i="0" dirty="0">
                <a:solidFill>
                  <a:srgbClr val="292929"/>
                </a:solidFill>
                <a:effectLst/>
                <a:latin typeface="charter"/>
              </a:rPr>
              <a:t> total population</a:t>
            </a:r>
          </a:p>
          <a:p>
            <a:pPr algn="l">
              <a:buFont typeface="Arial" panose="020B0604020202020204" pitchFamily="34" charset="0"/>
              <a:buChar char="•"/>
            </a:pPr>
            <a:r>
              <a:rPr lang="en-US" sz="2000" b="1" i="0" dirty="0">
                <a:solidFill>
                  <a:srgbClr val="292929"/>
                </a:solidFill>
                <a:effectLst/>
                <a:latin typeface="charter"/>
              </a:rPr>
              <a:t>S(t): </a:t>
            </a:r>
            <a:r>
              <a:rPr lang="en-US" sz="2000" b="0" i="0" dirty="0">
                <a:solidFill>
                  <a:srgbClr val="292929"/>
                </a:solidFill>
                <a:effectLst/>
                <a:latin typeface="charter"/>
              </a:rPr>
              <a:t>number of people susceptible on day t</a:t>
            </a:r>
          </a:p>
          <a:p>
            <a:pPr algn="l">
              <a:buFont typeface="Arial" panose="020B0604020202020204" pitchFamily="34" charset="0"/>
              <a:buChar char="•"/>
            </a:pPr>
            <a:r>
              <a:rPr lang="en-US" sz="2000" b="1" i="0" dirty="0">
                <a:solidFill>
                  <a:srgbClr val="292929"/>
                </a:solidFill>
                <a:effectLst/>
                <a:latin typeface="charter"/>
              </a:rPr>
              <a:t>I(t): </a:t>
            </a:r>
            <a:r>
              <a:rPr lang="en-US" sz="2000" b="0" i="0" dirty="0">
                <a:solidFill>
                  <a:srgbClr val="292929"/>
                </a:solidFill>
                <a:effectLst/>
                <a:latin typeface="charter"/>
              </a:rPr>
              <a:t>number of people infected on day t</a:t>
            </a:r>
          </a:p>
          <a:p>
            <a:pPr algn="l">
              <a:buFont typeface="Arial" panose="020B0604020202020204" pitchFamily="34" charset="0"/>
              <a:buChar char="•"/>
            </a:pPr>
            <a:r>
              <a:rPr lang="en-US" sz="2000" b="1" i="0" dirty="0">
                <a:solidFill>
                  <a:srgbClr val="292929"/>
                </a:solidFill>
                <a:effectLst/>
                <a:latin typeface="charter"/>
              </a:rPr>
              <a:t>R(t): </a:t>
            </a:r>
            <a:r>
              <a:rPr lang="en-US" sz="2000" b="0" i="0" dirty="0">
                <a:solidFill>
                  <a:srgbClr val="292929"/>
                </a:solidFill>
                <a:effectLst/>
                <a:latin typeface="charter"/>
              </a:rPr>
              <a:t>number of people recovered on day t</a:t>
            </a:r>
          </a:p>
          <a:p>
            <a:pPr algn="l">
              <a:buFont typeface="Arial" panose="020B0604020202020204" pitchFamily="34" charset="0"/>
              <a:buChar char="•"/>
            </a:pPr>
            <a:r>
              <a:rPr lang="en-US" sz="2000" b="1" i="0" dirty="0">
                <a:solidFill>
                  <a:srgbClr val="292929"/>
                </a:solidFill>
                <a:effectLst/>
                <a:latin typeface="charter"/>
              </a:rPr>
              <a:t>β: </a:t>
            </a:r>
            <a:r>
              <a:rPr lang="en-US" sz="2000" b="0" i="0" dirty="0">
                <a:solidFill>
                  <a:srgbClr val="292929"/>
                </a:solidFill>
                <a:effectLst/>
                <a:latin typeface="charter"/>
              </a:rPr>
              <a:t>expected amount of people an infected person infects     per day</a:t>
            </a:r>
          </a:p>
          <a:p>
            <a:pPr algn="l">
              <a:buFont typeface="Arial" panose="020B0604020202020204" pitchFamily="34" charset="0"/>
              <a:buChar char="•"/>
            </a:pPr>
            <a:r>
              <a:rPr lang="en-US" sz="2000" b="1" i="0" dirty="0">
                <a:solidFill>
                  <a:srgbClr val="292929"/>
                </a:solidFill>
                <a:effectLst/>
                <a:latin typeface="charter"/>
              </a:rPr>
              <a:t>D: </a:t>
            </a:r>
            <a:r>
              <a:rPr lang="en-US" sz="2000" b="0" i="0" dirty="0">
                <a:solidFill>
                  <a:srgbClr val="292929"/>
                </a:solidFill>
                <a:effectLst/>
                <a:latin typeface="charter"/>
              </a:rPr>
              <a:t>number of days an infected person has and can spread the disease</a:t>
            </a:r>
          </a:p>
          <a:p>
            <a:pPr algn="l">
              <a:buFont typeface="Arial" panose="020B0604020202020204" pitchFamily="34" charset="0"/>
              <a:buChar char="•"/>
            </a:pPr>
            <a:r>
              <a:rPr lang="en-US" sz="2000" b="1" i="0" dirty="0">
                <a:solidFill>
                  <a:srgbClr val="292929"/>
                </a:solidFill>
                <a:effectLst/>
                <a:latin typeface="charter"/>
              </a:rPr>
              <a:t>γ: </a:t>
            </a:r>
            <a:r>
              <a:rPr lang="en-US" sz="2000" b="0" i="0" dirty="0">
                <a:solidFill>
                  <a:srgbClr val="292929"/>
                </a:solidFill>
                <a:effectLst/>
                <a:latin typeface="charter"/>
              </a:rPr>
              <a:t>the proportion of infected recovering per day (γ = 1/D)</a:t>
            </a:r>
          </a:p>
          <a:p>
            <a:endParaRPr lang="en-US" dirty="0"/>
          </a:p>
        </p:txBody>
      </p:sp>
    </p:spTree>
    <p:extLst>
      <p:ext uri="{BB962C8B-B14F-4D97-AF65-F5344CB8AC3E}">
        <p14:creationId xmlns:p14="http://schemas.microsoft.com/office/powerpoint/2010/main" val="2101711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5" name="Rectangle 44">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48" name="Straight Connector 47">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46" name="Title 1">
            <a:extLst>
              <a:ext uri="{FF2B5EF4-FFF2-40B4-BE49-F238E27FC236}">
                <a16:creationId xmlns:a16="http://schemas.microsoft.com/office/drawing/2014/main" id="{50CC7EB1-0922-44B4-984C-423150C395FB}"/>
              </a:ext>
            </a:extLst>
          </p:cNvPr>
          <p:cNvSpPr>
            <a:spLocks noGrp="1"/>
          </p:cNvSpPr>
          <p:nvPr>
            <p:ph type="title"/>
          </p:nvPr>
        </p:nvSpPr>
        <p:spPr>
          <a:xfrm>
            <a:off x="684212" y="485244"/>
            <a:ext cx="8534400" cy="1507067"/>
          </a:xfrm>
        </p:spPr>
        <p:txBody>
          <a:bodyPr>
            <a:normAutofit/>
          </a:bodyPr>
          <a:lstStyle/>
          <a:p>
            <a:r>
              <a:rPr lang="en-US" sz="4400" dirty="0"/>
              <a:t>Graph of SIR</a:t>
            </a:r>
          </a:p>
        </p:txBody>
      </p:sp>
      <p:pic>
        <p:nvPicPr>
          <p:cNvPr id="3" name="Picture 2">
            <a:extLst>
              <a:ext uri="{FF2B5EF4-FFF2-40B4-BE49-F238E27FC236}">
                <a16:creationId xmlns:a16="http://schemas.microsoft.com/office/drawing/2014/main" id="{558BAC28-7491-44D8-B1F8-5D23E5ECB8EF}"/>
              </a:ext>
            </a:extLst>
          </p:cNvPr>
          <p:cNvPicPr>
            <a:picLocks noChangeAspect="1"/>
          </p:cNvPicPr>
          <p:nvPr/>
        </p:nvPicPr>
        <p:blipFill rotWithShape="1">
          <a:blip r:embed="rId2"/>
          <a:srcRect l="14532" t="23194" r="28828" b="32639"/>
          <a:stretch/>
        </p:blipFill>
        <p:spPr>
          <a:xfrm>
            <a:off x="107224" y="1649007"/>
            <a:ext cx="7586974" cy="3327805"/>
          </a:xfrm>
          <a:prstGeom prst="rect">
            <a:avLst/>
          </a:prstGeom>
        </p:spPr>
      </p:pic>
      <p:sp>
        <p:nvSpPr>
          <p:cNvPr id="2" name="TextBox 1">
            <a:extLst>
              <a:ext uri="{FF2B5EF4-FFF2-40B4-BE49-F238E27FC236}">
                <a16:creationId xmlns:a16="http://schemas.microsoft.com/office/drawing/2014/main" id="{8FC0112D-36D1-4E12-9293-180B0B29A95A}"/>
              </a:ext>
            </a:extLst>
          </p:cNvPr>
          <p:cNvSpPr txBox="1"/>
          <p:nvPr/>
        </p:nvSpPr>
        <p:spPr>
          <a:xfrm>
            <a:off x="5650637" y="2974019"/>
            <a:ext cx="914400" cy="91440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AB4BCBF4-8675-4E55-95F4-BBEF88E66152}"/>
              </a:ext>
            </a:extLst>
          </p:cNvPr>
          <p:cNvSpPr txBox="1"/>
          <p:nvPr/>
        </p:nvSpPr>
        <p:spPr>
          <a:xfrm>
            <a:off x="7842251" y="1647198"/>
            <a:ext cx="4195761"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Input:</a:t>
            </a:r>
          </a:p>
          <a:p>
            <a:endParaRPr lang="en-US" dirty="0"/>
          </a:p>
          <a:p>
            <a:r>
              <a:rPr lang="en-US" b="0" dirty="0">
                <a:solidFill>
                  <a:schemeClr val="bg1"/>
                </a:solidFill>
                <a:effectLst/>
                <a:latin typeface="Consolas" panose="020B0609020204030204" pitchFamily="49" charset="0"/>
              </a:rPr>
              <a:t>N = 328,000,000 </a:t>
            </a:r>
            <a:r>
              <a:rPr lang="en-US" sz="1400" b="0" dirty="0">
                <a:solidFill>
                  <a:srgbClr val="6A9955"/>
                </a:solidFill>
                <a:effectLst/>
                <a:latin typeface="Consolas" panose="020B0609020204030204" pitchFamily="49" charset="0"/>
              </a:rPr>
              <a:t># population </a:t>
            </a:r>
            <a:endParaRPr lang="en-US"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beta = 0.3  </a:t>
            </a:r>
            <a:r>
              <a:rPr lang="en-US" sz="1400" b="0" dirty="0">
                <a:solidFill>
                  <a:srgbClr val="6A9955"/>
                </a:solidFill>
                <a:effectLst/>
                <a:latin typeface="Consolas" panose="020B0609020204030204" pitchFamily="49" charset="0"/>
              </a:rPr>
              <a:t># infected person infects</a:t>
            </a:r>
            <a:endParaRPr lang="en-US"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D = 14.0 </a:t>
            </a:r>
            <a:r>
              <a:rPr lang="en-US" sz="1400" b="0" dirty="0">
                <a:solidFill>
                  <a:srgbClr val="6A9955"/>
                </a:solidFill>
                <a:effectLst/>
                <a:latin typeface="Consolas" panose="020B0609020204030204" pitchFamily="49" charset="0"/>
              </a:rPr>
              <a:t># infections lasts</a:t>
            </a:r>
            <a:endParaRPr lang="en-US"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gamma = 1.0 / D </a:t>
            </a:r>
            <a:r>
              <a:rPr lang="en-US" sz="1400" b="0" dirty="0">
                <a:solidFill>
                  <a:srgbClr val="6A9955"/>
                </a:solidFill>
                <a:effectLst/>
                <a:latin typeface="Consolas" panose="020B0609020204030204" pitchFamily="49" charset="0"/>
              </a:rPr>
              <a:t># proportion of infected recovering per day</a:t>
            </a:r>
            <a:endParaRPr lang="en-US" b="0" dirty="0">
              <a:solidFill>
                <a:srgbClr val="D4D4D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259904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60" name="Straight Connector 5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70" name="Rectangle 69">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a:extLst>
              <a:ext uri="{FF2B5EF4-FFF2-40B4-BE49-F238E27FC236}">
                <a16:creationId xmlns:a16="http://schemas.microsoft.com/office/drawing/2014/main" id="{50CC7EB1-0922-44B4-984C-423150C395FB}"/>
              </a:ext>
            </a:extLst>
          </p:cNvPr>
          <p:cNvSpPr>
            <a:spLocks noGrp="1"/>
          </p:cNvSpPr>
          <p:nvPr>
            <p:ph type="title"/>
          </p:nvPr>
        </p:nvSpPr>
        <p:spPr>
          <a:xfrm>
            <a:off x="153988" y="209473"/>
            <a:ext cx="6368858" cy="1703994"/>
          </a:xfrm>
        </p:spPr>
        <p:txBody>
          <a:bodyPr vert="horz" lIns="91440" tIns="45720" rIns="91440" bIns="45720" rtlCol="0" anchor="b">
            <a:normAutofit/>
          </a:bodyPr>
          <a:lstStyle/>
          <a:p>
            <a:r>
              <a:rPr lang="en-US" sz="4800" dirty="0">
                <a:solidFill>
                  <a:schemeClr val="bg1"/>
                </a:solidFill>
              </a:rPr>
              <a:t>Equations for SEIR model</a:t>
            </a:r>
          </a:p>
        </p:txBody>
      </p:sp>
      <p:grpSp>
        <p:nvGrpSpPr>
          <p:cNvPr id="72" name="Group 71">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3" name="Straight Connector 72">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028" name="Picture 4">
            <a:extLst>
              <a:ext uri="{FF2B5EF4-FFF2-40B4-BE49-F238E27FC236}">
                <a16:creationId xmlns:a16="http://schemas.microsoft.com/office/drawing/2014/main" id="{D9224053-64DA-46D6-9E60-E7571FE732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379" t="5824" r="25747" b="8567"/>
          <a:stretch/>
        </p:blipFill>
        <p:spPr bwMode="auto">
          <a:xfrm>
            <a:off x="47624" y="2031395"/>
            <a:ext cx="5775517" cy="441007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58616F4-10BD-4CAB-8F80-7B525B614AAD}"/>
              </a:ext>
            </a:extLst>
          </p:cNvPr>
          <p:cNvSpPr txBox="1"/>
          <p:nvPr/>
        </p:nvSpPr>
        <p:spPr>
          <a:xfrm>
            <a:off x="5870765" y="1813679"/>
            <a:ext cx="6368859" cy="4370427"/>
          </a:xfrm>
          <a:prstGeom prst="rect">
            <a:avLst/>
          </a:prstGeom>
          <a:noFill/>
        </p:spPr>
        <p:txBody>
          <a:bodyPr wrap="square" rtlCol="0">
            <a:spAutoFit/>
          </a:bodyPr>
          <a:lstStyle/>
          <a:p>
            <a:pPr algn="l">
              <a:buFont typeface="Arial" panose="020B0604020202020204" pitchFamily="34" charset="0"/>
              <a:buChar char="•"/>
            </a:pPr>
            <a:r>
              <a:rPr lang="en-US" sz="2000" b="1" i="0" dirty="0">
                <a:solidFill>
                  <a:srgbClr val="292929"/>
                </a:solidFill>
                <a:effectLst/>
                <a:latin typeface="charter"/>
              </a:rPr>
              <a:t>N:</a:t>
            </a:r>
            <a:r>
              <a:rPr lang="en-US" sz="2000" b="0" i="0" dirty="0">
                <a:solidFill>
                  <a:srgbClr val="292929"/>
                </a:solidFill>
                <a:effectLst/>
                <a:latin typeface="charter"/>
              </a:rPr>
              <a:t> total population</a:t>
            </a:r>
          </a:p>
          <a:p>
            <a:pPr algn="l">
              <a:buFont typeface="Arial" panose="020B0604020202020204" pitchFamily="34" charset="0"/>
              <a:buChar char="•"/>
            </a:pPr>
            <a:r>
              <a:rPr lang="en-US" sz="2000" b="1" i="0" dirty="0">
                <a:solidFill>
                  <a:srgbClr val="292929"/>
                </a:solidFill>
                <a:effectLst/>
                <a:latin typeface="charter"/>
              </a:rPr>
              <a:t>S(t): </a:t>
            </a:r>
            <a:r>
              <a:rPr lang="en-US" sz="2000" b="0" i="0" dirty="0">
                <a:solidFill>
                  <a:srgbClr val="292929"/>
                </a:solidFill>
                <a:effectLst/>
                <a:latin typeface="charter"/>
              </a:rPr>
              <a:t>number of people susceptible on day t</a:t>
            </a:r>
          </a:p>
          <a:p>
            <a:pPr algn="l">
              <a:buFont typeface="Arial" panose="020B0604020202020204" pitchFamily="34" charset="0"/>
              <a:buChar char="•"/>
            </a:pPr>
            <a:r>
              <a:rPr lang="en-US" sz="2000" b="1" i="0" dirty="0">
                <a:solidFill>
                  <a:srgbClr val="292929"/>
                </a:solidFill>
                <a:effectLst/>
                <a:latin typeface="charter"/>
              </a:rPr>
              <a:t>I(t): </a:t>
            </a:r>
            <a:r>
              <a:rPr lang="en-US" sz="2000" b="0" i="0" dirty="0">
                <a:solidFill>
                  <a:srgbClr val="292929"/>
                </a:solidFill>
                <a:effectLst/>
                <a:latin typeface="charter"/>
              </a:rPr>
              <a:t>number of people infected on day t</a:t>
            </a:r>
          </a:p>
          <a:p>
            <a:pPr algn="l">
              <a:buFont typeface="Arial" panose="020B0604020202020204" pitchFamily="34" charset="0"/>
              <a:buChar char="•"/>
            </a:pPr>
            <a:r>
              <a:rPr lang="en-US" sz="2000" b="1" i="0" dirty="0">
                <a:solidFill>
                  <a:srgbClr val="292929"/>
                </a:solidFill>
                <a:effectLst/>
                <a:latin typeface="charter"/>
              </a:rPr>
              <a:t>R(t): </a:t>
            </a:r>
            <a:r>
              <a:rPr lang="en-US" sz="2000" b="0" i="0" dirty="0">
                <a:solidFill>
                  <a:srgbClr val="292929"/>
                </a:solidFill>
                <a:effectLst/>
                <a:latin typeface="charter"/>
              </a:rPr>
              <a:t>number of people recovered on day t</a:t>
            </a:r>
          </a:p>
          <a:p>
            <a:pPr algn="l">
              <a:buFont typeface="Arial" panose="020B0604020202020204" pitchFamily="34" charset="0"/>
              <a:buChar char="•"/>
            </a:pPr>
            <a:r>
              <a:rPr lang="en-US" sz="2000" b="1" i="0" dirty="0">
                <a:solidFill>
                  <a:srgbClr val="292929"/>
                </a:solidFill>
                <a:effectLst/>
                <a:latin typeface="charter"/>
              </a:rPr>
              <a:t>β: </a:t>
            </a:r>
            <a:r>
              <a:rPr lang="en-US" sz="2000" b="0" i="0" dirty="0">
                <a:solidFill>
                  <a:srgbClr val="292929"/>
                </a:solidFill>
                <a:effectLst/>
                <a:latin typeface="charter"/>
              </a:rPr>
              <a:t>expected amount of people an infected person infects     per day</a:t>
            </a:r>
          </a:p>
          <a:p>
            <a:pPr algn="l">
              <a:buFont typeface="Arial" panose="020B0604020202020204" pitchFamily="34" charset="0"/>
              <a:buChar char="•"/>
            </a:pPr>
            <a:r>
              <a:rPr lang="en-US" sz="2000" b="1" i="0" dirty="0">
                <a:solidFill>
                  <a:srgbClr val="292929"/>
                </a:solidFill>
                <a:effectLst/>
                <a:latin typeface="charter"/>
              </a:rPr>
              <a:t>D: </a:t>
            </a:r>
            <a:r>
              <a:rPr lang="en-US" sz="2000" b="0" i="0" dirty="0">
                <a:solidFill>
                  <a:srgbClr val="292929"/>
                </a:solidFill>
                <a:effectLst/>
                <a:latin typeface="charter"/>
              </a:rPr>
              <a:t>number of days an infected person has and can spread the disease</a:t>
            </a:r>
          </a:p>
          <a:p>
            <a:pPr algn="l">
              <a:buFont typeface="Arial" panose="020B0604020202020204" pitchFamily="34" charset="0"/>
              <a:buChar char="•"/>
            </a:pPr>
            <a:r>
              <a:rPr lang="en-US" sz="2000" b="1" i="0" dirty="0">
                <a:solidFill>
                  <a:srgbClr val="292929"/>
                </a:solidFill>
                <a:effectLst/>
                <a:latin typeface="charter"/>
              </a:rPr>
              <a:t>γ: </a:t>
            </a:r>
            <a:r>
              <a:rPr lang="en-US" sz="2000" b="0" i="0" dirty="0">
                <a:solidFill>
                  <a:srgbClr val="292929"/>
                </a:solidFill>
                <a:effectLst/>
                <a:latin typeface="charter"/>
              </a:rPr>
              <a:t>the proportion of infected recovering per day (γ = 1/D)</a:t>
            </a:r>
          </a:p>
          <a:p>
            <a:pPr algn="l">
              <a:buFont typeface="Arial" panose="020B0604020202020204" pitchFamily="34" charset="0"/>
              <a:buChar char="•"/>
            </a:pPr>
            <a:r>
              <a:rPr lang="en-US" sz="2000" b="1" i="0" dirty="0">
                <a:solidFill>
                  <a:srgbClr val="292929"/>
                </a:solidFill>
                <a:effectLst/>
                <a:latin typeface="charter"/>
              </a:rPr>
              <a:t>δ: </a:t>
            </a:r>
            <a:r>
              <a:rPr lang="en-US" sz="2000" b="0" i="0" dirty="0">
                <a:solidFill>
                  <a:srgbClr val="292929"/>
                </a:solidFill>
                <a:effectLst/>
                <a:latin typeface="charter"/>
              </a:rPr>
              <a:t>length of incubation period</a:t>
            </a:r>
          </a:p>
          <a:p>
            <a:pPr algn="l">
              <a:buFont typeface="Arial" panose="020B0604020202020204" pitchFamily="34" charset="0"/>
              <a:buChar char="•"/>
            </a:pPr>
            <a:r>
              <a:rPr lang="en-US" sz="2000" b="1" i="0" dirty="0">
                <a:solidFill>
                  <a:srgbClr val="292929"/>
                </a:solidFill>
                <a:effectLst/>
                <a:latin typeface="charter"/>
              </a:rPr>
              <a:t>α: </a:t>
            </a:r>
            <a:r>
              <a:rPr lang="en-US" sz="2000" b="0" i="0" dirty="0">
                <a:solidFill>
                  <a:srgbClr val="292929"/>
                </a:solidFill>
                <a:effectLst/>
                <a:latin typeface="charter"/>
              </a:rPr>
              <a:t>fatality rate</a:t>
            </a:r>
          </a:p>
          <a:p>
            <a:pPr algn="l">
              <a:buFont typeface="Arial" panose="020B0604020202020204" pitchFamily="34" charset="0"/>
              <a:buChar char="•"/>
            </a:pPr>
            <a:r>
              <a:rPr lang="en-US" sz="2000" b="1" i="0" dirty="0">
                <a:solidFill>
                  <a:srgbClr val="292929"/>
                </a:solidFill>
                <a:effectLst/>
                <a:latin typeface="charter"/>
              </a:rPr>
              <a:t>ρ: </a:t>
            </a:r>
            <a:r>
              <a:rPr lang="en-US" sz="2000" b="0" i="0" dirty="0">
                <a:solidFill>
                  <a:srgbClr val="292929"/>
                </a:solidFill>
                <a:effectLst/>
                <a:latin typeface="charter"/>
              </a:rPr>
              <a:t>rate at which people die (= 1/days from infected until death)</a:t>
            </a:r>
          </a:p>
          <a:p>
            <a:endParaRPr lang="en-US" dirty="0"/>
          </a:p>
        </p:txBody>
      </p:sp>
    </p:spTree>
    <p:extLst>
      <p:ext uri="{BB962C8B-B14F-4D97-AF65-F5344CB8AC3E}">
        <p14:creationId xmlns:p14="http://schemas.microsoft.com/office/powerpoint/2010/main" val="3869459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5" name="Rectangle 44">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48" name="Straight Connector 47">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46" name="Title 1">
            <a:extLst>
              <a:ext uri="{FF2B5EF4-FFF2-40B4-BE49-F238E27FC236}">
                <a16:creationId xmlns:a16="http://schemas.microsoft.com/office/drawing/2014/main" id="{50CC7EB1-0922-44B4-984C-423150C395FB}"/>
              </a:ext>
            </a:extLst>
          </p:cNvPr>
          <p:cNvSpPr>
            <a:spLocks noGrp="1"/>
          </p:cNvSpPr>
          <p:nvPr>
            <p:ph type="title"/>
          </p:nvPr>
        </p:nvSpPr>
        <p:spPr>
          <a:xfrm>
            <a:off x="153988" y="-189705"/>
            <a:ext cx="8534400" cy="1507067"/>
          </a:xfrm>
        </p:spPr>
        <p:txBody>
          <a:bodyPr>
            <a:normAutofit/>
          </a:bodyPr>
          <a:lstStyle/>
          <a:p>
            <a:r>
              <a:rPr lang="en-US" sz="4400" dirty="0"/>
              <a:t>Graphs of SEIR Model</a:t>
            </a:r>
          </a:p>
        </p:txBody>
      </p:sp>
      <p:pic>
        <p:nvPicPr>
          <p:cNvPr id="3" name="Picture 2">
            <a:extLst>
              <a:ext uri="{FF2B5EF4-FFF2-40B4-BE49-F238E27FC236}">
                <a16:creationId xmlns:a16="http://schemas.microsoft.com/office/drawing/2014/main" id="{B8E8D78F-9E62-46EB-B7C2-BEC69035B349}"/>
              </a:ext>
            </a:extLst>
          </p:cNvPr>
          <p:cNvPicPr>
            <a:picLocks noChangeAspect="1"/>
          </p:cNvPicPr>
          <p:nvPr/>
        </p:nvPicPr>
        <p:blipFill rotWithShape="1">
          <a:blip r:embed="rId2"/>
          <a:srcRect l="8203" t="11335" r="37508" b="44321"/>
          <a:stretch/>
        </p:blipFill>
        <p:spPr>
          <a:xfrm>
            <a:off x="66749" y="1226014"/>
            <a:ext cx="7606272" cy="3494771"/>
          </a:xfrm>
          <a:prstGeom prst="rect">
            <a:avLst/>
          </a:prstGeom>
        </p:spPr>
      </p:pic>
      <p:sp>
        <p:nvSpPr>
          <p:cNvPr id="16" name="TextBox 15">
            <a:extLst>
              <a:ext uri="{FF2B5EF4-FFF2-40B4-BE49-F238E27FC236}">
                <a16:creationId xmlns:a16="http://schemas.microsoft.com/office/drawing/2014/main" id="{BAED5CD0-D081-4167-ABF3-69653762C574}"/>
              </a:ext>
            </a:extLst>
          </p:cNvPr>
          <p:cNvSpPr txBox="1"/>
          <p:nvPr/>
        </p:nvSpPr>
        <p:spPr>
          <a:xfrm>
            <a:off x="7739770" y="1226014"/>
            <a:ext cx="4174063" cy="461664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Input:</a:t>
            </a:r>
          </a:p>
          <a:p>
            <a:endParaRPr lang="en-US" dirty="0"/>
          </a:p>
          <a:p>
            <a:r>
              <a:rPr lang="en-US" b="0" dirty="0">
                <a:solidFill>
                  <a:schemeClr val="bg1"/>
                </a:solidFill>
                <a:effectLst/>
                <a:latin typeface="Consolas" panose="020B0609020204030204" pitchFamily="49" charset="0"/>
              </a:rPr>
              <a:t>N = 328,000,000 </a:t>
            </a:r>
            <a:r>
              <a:rPr lang="en-US" sz="1400" b="0" dirty="0">
                <a:solidFill>
                  <a:srgbClr val="6A9955"/>
                </a:solidFill>
                <a:effectLst/>
                <a:latin typeface="Consolas" panose="020B0609020204030204" pitchFamily="49" charset="0"/>
              </a:rPr>
              <a:t># population </a:t>
            </a:r>
            <a:endParaRPr lang="en-US"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D = 4.0 </a:t>
            </a:r>
            <a:r>
              <a:rPr lang="en-US" sz="1400" b="0" dirty="0">
                <a:solidFill>
                  <a:srgbClr val="6A9955"/>
                </a:solidFill>
                <a:effectLst/>
                <a:latin typeface="Consolas" panose="020B0609020204030204" pitchFamily="49" charset="0"/>
              </a:rPr>
              <a:t># infections lasts</a:t>
            </a:r>
            <a:endParaRPr lang="en-US" sz="1400"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gamma = 1.0 / D </a:t>
            </a:r>
            <a:r>
              <a:rPr lang="en-US" sz="1400" b="0" dirty="0">
                <a:solidFill>
                  <a:srgbClr val="6A9955"/>
                </a:solidFill>
                <a:effectLst/>
                <a:latin typeface="Consolas" panose="020B0609020204030204" pitchFamily="49" charset="0"/>
              </a:rPr>
              <a:t># proportion of infected recovering per day</a:t>
            </a:r>
            <a:endParaRPr lang="en-US" sz="1400"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delta = 1.0 / 4 </a:t>
            </a:r>
            <a:r>
              <a:rPr lang="en-US" sz="1400" b="0" dirty="0">
                <a:solidFill>
                  <a:srgbClr val="6A9955"/>
                </a:solidFill>
                <a:effectLst/>
                <a:latin typeface="Consolas" panose="020B0609020204030204" pitchFamily="49" charset="0"/>
              </a:rPr>
              <a:t># </a:t>
            </a:r>
            <a:r>
              <a:rPr lang="en-US" sz="1400" b="0" dirty="0">
                <a:solidFill>
                  <a:srgbClr val="339933"/>
                </a:solidFill>
                <a:effectLst/>
                <a:latin typeface="Consolas" panose="020B0609020204030204" pitchFamily="49" charset="0"/>
              </a:rPr>
              <a:t>incubation</a:t>
            </a:r>
            <a:r>
              <a:rPr lang="en-US" sz="1400" b="0" dirty="0">
                <a:solidFill>
                  <a:srgbClr val="6A9955"/>
                </a:solidFill>
                <a:effectLst/>
                <a:latin typeface="Consolas" panose="020B0609020204030204" pitchFamily="49" charset="0"/>
              </a:rPr>
              <a:t> period</a:t>
            </a:r>
            <a:endParaRPr lang="en-US" sz="1400"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R_0 = 10.0 </a:t>
            </a:r>
            <a:r>
              <a:rPr lang="en-US" sz="1400" i="0" dirty="0">
                <a:solidFill>
                  <a:srgbClr val="339933"/>
                </a:solidFill>
                <a:effectLst/>
                <a:latin typeface="Consolas" panose="020B0609020204030204" pitchFamily="49" charset="0"/>
              </a:rPr>
              <a:t># total number of people an infected person can infect</a:t>
            </a:r>
            <a:endParaRPr lang="en-US" sz="1400" dirty="0">
              <a:solidFill>
                <a:srgbClr val="339933"/>
              </a:solidFill>
              <a:effectLst/>
              <a:latin typeface="Consolas" panose="020B0609020204030204" pitchFamily="49" charset="0"/>
            </a:endParaRPr>
          </a:p>
          <a:p>
            <a:r>
              <a:rPr lang="en-US" b="0" dirty="0">
                <a:solidFill>
                  <a:schemeClr val="bg1"/>
                </a:solidFill>
                <a:effectLst/>
                <a:latin typeface="Consolas" panose="020B0609020204030204" pitchFamily="49" charset="0"/>
              </a:rPr>
              <a:t>beta = </a:t>
            </a:r>
            <a:r>
              <a:rPr lang="en-US" sz="1600" b="0" dirty="0">
                <a:solidFill>
                  <a:schemeClr val="bg1"/>
                </a:solidFill>
                <a:effectLst/>
                <a:latin typeface="Consolas" panose="020B0609020204030204" pitchFamily="49" charset="0"/>
              </a:rPr>
              <a:t>R_0 * gamma</a:t>
            </a:r>
            <a:r>
              <a:rPr lang="en-US" sz="1600" dirty="0">
                <a:solidFill>
                  <a:schemeClr val="bg1"/>
                </a:solidFill>
                <a:latin typeface="Consolas" panose="020B0609020204030204" pitchFamily="49" charset="0"/>
              </a:rPr>
              <a:t> </a:t>
            </a:r>
            <a:r>
              <a:rPr lang="en-US" sz="1400" b="0" dirty="0">
                <a:solidFill>
                  <a:srgbClr val="6A9955"/>
                </a:solidFill>
                <a:effectLst/>
                <a:latin typeface="Consolas" panose="020B0609020204030204" pitchFamily="49" charset="0"/>
              </a:rPr>
              <a:t># infected person infects per day</a:t>
            </a:r>
            <a:endParaRPr lang="en-US" sz="1400"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alpha = 0.2</a:t>
            </a:r>
            <a:r>
              <a:rPr lang="en-US" b="0" dirty="0">
                <a:solidFill>
                  <a:srgbClr val="6A9955"/>
                </a:solidFill>
                <a:effectLst/>
                <a:latin typeface="Consolas" panose="020B0609020204030204" pitchFamily="49" charset="0"/>
              </a:rPr>
              <a:t> </a:t>
            </a:r>
            <a:r>
              <a:rPr lang="en-US" sz="1400" b="0" dirty="0">
                <a:solidFill>
                  <a:srgbClr val="6A9955"/>
                </a:solidFill>
                <a:effectLst/>
                <a:latin typeface="Consolas" panose="020B0609020204030204" pitchFamily="49" charset="0"/>
              </a:rPr>
              <a:t># 20% death rate</a:t>
            </a:r>
            <a:endParaRPr lang="en-US"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rho = 1/9 </a:t>
            </a:r>
            <a:r>
              <a:rPr lang="en-US" sz="1400" b="0" dirty="0">
                <a:solidFill>
                  <a:srgbClr val="6A9955"/>
                </a:solidFill>
                <a:effectLst/>
                <a:latin typeface="Consolas" panose="020B0609020204030204" pitchFamily="49" charset="0"/>
              </a:rPr>
              <a:t># days from infection until death</a:t>
            </a:r>
            <a:endParaRPr lang="en-US" sz="1400" b="0" dirty="0">
              <a:solidFill>
                <a:srgbClr val="D4D4D4"/>
              </a:solidFill>
              <a:effectLst/>
              <a:latin typeface="Consolas" panose="020B0609020204030204" pitchFamily="49" charset="0"/>
            </a:endParaRPr>
          </a:p>
          <a:p>
            <a:endParaRPr lang="en-US" b="0" dirty="0">
              <a:solidFill>
                <a:schemeClr val="bg1"/>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1289512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5" name="Rectangle 44">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48" name="Straight Connector 47">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46" name="Title 1">
            <a:extLst>
              <a:ext uri="{FF2B5EF4-FFF2-40B4-BE49-F238E27FC236}">
                <a16:creationId xmlns:a16="http://schemas.microsoft.com/office/drawing/2014/main" id="{50CC7EB1-0922-44B4-984C-423150C395FB}"/>
              </a:ext>
            </a:extLst>
          </p:cNvPr>
          <p:cNvSpPr>
            <a:spLocks noGrp="1"/>
          </p:cNvSpPr>
          <p:nvPr>
            <p:ph type="title"/>
          </p:nvPr>
        </p:nvSpPr>
        <p:spPr>
          <a:xfrm>
            <a:off x="684212" y="485244"/>
            <a:ext cx="8534400" cy="1507067"/>
          </a:xfrm>
        </p:spPr>
        <p:txBody>
          <a:bodyPr>
            <a:normAutofit/>
          </a:bodyPr>
          <a:lstStyle/>
          <a:p>
            <a:r>
              <a:rPr lang="en-US" sz="4400" dirty="0"/>
              <a:t>Graphs of SEIR Model</a:t>
            </a:r>
          </a:p>
        </p:txBody>
      </p:sp>
      <p:sp>
        <p:nvSpPr>
          <p:cNvPr id="16" name="TextBox 15">
            <a:extLst>
              <a:ext uri="{FF2B5EF4-FFF2-40B4-BE49-F238E27FC236}">
                <a16:creationId xmlns:a16="http://schemas.microsoft.com/office/drawing/2014/main" id="{0C1F94CB-CB88-4072-A790-FDA56238E163}"/>
              </a:ext>
            </a:extLst>
          </p:cNvPr>
          <p:cNvSpPr txBox="1"/>
          <p:nvPr/>
        </p:nvSpPr>
        <p:spPr>
          <a:xfrm>
            <a:off x="7708213" y="1693821"/>
            <a:ext cx="4343399" cy="40010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Input:</a:t>
            </a:r>
          </a:p>
          <a:p>
            <a:endParaRPr lang="en-US" dirty="0"/>
          </a:p>
          <a:p>
            <a:r>
              <a:rPr lang="en-US" b="0" dirty="0">
                <a:solidFill>
                  <a:schemeClr val="bg1"/>
                </a:solidFill>
                <a:effectLst/>
                <a:latin typeface="Consolas" panose="020B0609020204030204" pitchFamily="49" charset="0"/>
              </a:rPr>
              <a:t>N = 328,000,000 </a:t>
            </a:r>
            <a:r>
              <a:rPr lang="en-US" sz="1400" b="0" dirty="0">
                <a:solidFill>
                  <a:srgbClr val="6A9955"/>
                </a:solidFill>
                <a:effectLst/>
                <a:latin typeface="Consolas" panose="020B0609020204030204" pitchFamily="49" charset="0"/>
              </a:rPr>
              <a:t># population </a:t>
            </a:r>
            <a:endParaRPr lang="en-US"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D = 14.0 </a:t>
            </a:r>
            <a:r>
              <a:rPr lang="en-US" sz="1800" b="0" dirty="0">
                <a:solidFill>
                  <a:srgbClr val="6A9955"/>
                </a:solidFill>
                <a:effectLst/>
                <a:latin typeface="Consolas" panose="020B0609020204030204" pitchFamily="49" charset="0"/>
              </a:rPr>
              <a:t> </a:t>
            </a:r>
            <a:r>
              <a:rPr lang="en-US" sz="1400" b="0" dirty="0">
                <a:solidFill>
                  <a:srgbClr val="6A9955"/>
                </a:solidFill>
                <a:effectLst/>
                <a:latin typeface="Consolas" panose="020B0609020204030204" pitchFamily="49" charset="0"/>
              </a:rPr>
              <a:t># infections lasts</a:t>
            </a:r>
            <a:endParaRPr lang="en-US" sz="1400"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gamma = 1.0 / D </a:t>
            </a:r>
            <a:r>
              <a:rPr lang="en-US" sz="1400" b="0" dirty="0">
                <a:solidFill>
                  <a:srgbClr val="6A9955"/>
                </a:solidFill>
                <a:effectLst/>
                <a:latin typeface="Consolas" panose="020B0609020204030204" pitchFamily="49" charset="0"/>
              </a:rPr>
              <a:t># proportion of infected recovering per day</a:t>
            </a:r>
            <a:endParaRPr lang="en-US" sz="1400"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delta = 1.0 / 14.0</a:t>
            </a:r>
            <a:r>
              <a:rPr lang="en-US" sz="1400" b="0" dirty="0">
                <a:solidFill>
                  <a:srgbClr val="6A9955"/>
                </a:solidFill>
                <a:effectLst/>
                <a:latin typeface="Consolas" panose="020B0609020204030204" pitchFamily="49" charset="0"/>
              </a:rPr>
              <a:t># </a:t>
            </a:r>
            <a:r>
              <a:rPr lang="en-US" sz="1400" b="0" dirty="0">
                <a:solidFill>
                  <a:srgbClr val="339933"/>
                </a:solidFill>
                <a:effectLst/>
                <a:latin typeface="Consolas" panose="020B0609020204030204" pitchFamily="49" charset="0"/>
              </a:rPr>
              <a:t>incubation</a:t>
            </a:r>
            <a:r>
              <a:rPr lang="en-US" sz="1400" b="0" dirty="0">
                <a:solidFill>
                  <a:srgbClr val="6A9955"/>
                </a:solidFill>
                <a:effectLst/>
                <a:latin typeface="Consolas" panose="020B0609020204030204" pitchFamily="49" charset="0"/>
              </a:rPr>
              <a:t> period</a:t>
            </a:r>
            <a:endParaRPr lang="en-US" sz="1400"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R_0 = </a:t>
            </a:r>
            <a:r>
              <a:rPr lang="en-US" dirty="0">
                <a:solidFill>
                  <a:schemeClr val="bg1"/>
                </a:solidFill>
                <a:latin typeface="Consolas" panose="020B0609020204030204" pitchFamily="49" charset="0"/>
              </a:rPr>
              <a:t>5</a:t>
            </a:r>
            <a:r>
              <a:rPr lang="en-US" b="0" dirty="0">
                <a:solidFill>
                  <a:schemeClr val="bg1"/>
                </a:solidFill>
                <a:effectLst/>
                <a:latin typeface="Consolas" panose="020B0609020204030204" pitchFamily="49" charset="0"/>
              </a:rPr>
              <a:t>.0 </a:t>
            </a:r>
            <a:r>
              <a:rPr lang="en-US" sz="1400" i="0" dirty="0">
                <a:solidFill>
                  <a:srgbClr val="339933"/>
                </a:solidFill>
                <a:effectLst/>
                <a:latin typeface="Consolas" panose="020B0609020204030204" pitchFamily="49" charset="0"/>
              </a:rPr>
              <a:t># total number of people an infected person can infect</a:t>
            </a:r>
            <a:endParaRPr lang="en-US" sz="1400"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beta = R_0 * gamma </a:t>
            </a:r>
            <a:r>
              <a:rPr lang="en-US" sz="1400" b="0" dirty="0">
                <a:solidFill>
                  <a:srgbClr val="6A9955"/>
                </a:solidFill>
                <a:effectLst/>
                <a:latin typeface="Consolas" panose="020B0609020204030204" pitchFamily="49" charset="0"/>
              </a:rPr>
              <a:t># infected person infects per day</a:t>
            </a:r>
            <a:endParaRPr lang="en-US" sz="1400"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alpha = 0.2 </a:t>
            </a:r>
            <a:r>
              <a:rPr lang="en-US" sz="1400" b="0" dirty="0">
                <a:solidFill>
                  <a:srgbClr val="6A9955"/>
                </a:solidFill>
                <a:effectLst/>
                <a:latin typeface="Consolas" panose="020B0609020204030204" pitchFamily="49" charset="0"/>
              </a:rPr>
              <a:t># 20% death rate</a:t>
            </a:r>
            <a:endParaRPr lang="en-US" sz="1400" b="0" dirty="0">
              <a:solidFill>
                <a:schemeClr val="bg1"/>
              </a:solidFill>
              <a:effectLst/>
              <a:latin typeface="Consolas" panose="020B0609020204030204" pitchFamily="49" charset="0"/>
            </a:endParaRPr>
          </a:p>
          <a:p>
            <a:r>
              <a:rPr lang="en-US" b="0" dirty="0">
                <a:solidFill>
                  <a:schemeClr val="bg1"/>
                </a:solidFill>
                <a:effectLst/>
                <a:latin typeface="Consolas" panose="020B0609020204030204" pitchFamily="49" charset="0"/>
              </a:rPr>
              <a:t>rho = 1/20 </a:t>
            </a:r>
            <a:r>
              <a:rPr lang="en-US" sz="1400" b="0" dirty="0">
                <a:solidFill>
                  <a:srgbClr val="6A9955"/>
                </a:solidFill>
                <a:effectLst/>
                <a:latin typeface="Consolas" panose="020B0609020204030204" pitchFamily="49" charset="0"/>
              </a:rPr>
              <a:t># days from infection until death</a:t>
            </a:r>
            <a:endParaRPr lang="en-US" sz="1400" b="0" dirty="0">
              <a:solidFill>
                <a:schemeClr val="bg1"/>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4F34D05C-240B-4071-A5AA-27CDB886DC0D}"/>
              </a:ext>
            </a:extLst>
          </p:cNvPr>
          <p:cNvPicPr>
            <a:picLocks noChangeAspect="1"/>
          </p:cNvPicPr>
          <p:nvPr/>
        </p:nvPicPr>
        <p:blipFill rotWithShape="1">
          <a:blip r:embed="rId2"/>
          <a:srcRect l="8203" t="11335" r="38609" b="44321"/>
          <a:stretch/>
        </p:blipFill>
        <p:spPr>
          <a:xfrm>
            <a:off x="73420" y="1694304"/>
            <a:ext cx="7562400" cy="3546563"/>
          </a:xfrm>
          <a:prstGeom prst="rect">
            <a:avLst/>
          </a:prstGeom>
        </p:spPr>
      </p:pic>
    </p:spTree>
    <p:extLst>
      <p:ext uri="{BB962C8B-B14F-4D97-AF65-F5344CB8AC3E}">
        <p14:creationId xmlns:p14="http://schemas.microsoft.com/office/powerpoint/2010/main" val="371017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60" name="Straight Connector 5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70" name="Rectangle 69">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itle 1">
            <a:extLst>
              <a:ext uri="{FF2B5EF4-FFF2-40B4-BE49-F238E27FC236}">
                <a16:creationId xmlns:a16="http://schemas.microsoft.com/office/drawing/2014/main" id="{50CC7EB1-0922-44B4-984C-423150C395FB}"/>
              </a:ext>
            </a:extLst>
          </p:cNvPr>
          <p:cNvSpPr>
            <a:spLocks noGrp="1"/>
          </p:cNvSpPr>
          <p:nvPr>
            <p:ph type="title"/>
          </p:nvPr>
        </p:nvSpPr>
        <p:spPr>
          <a:xfrm>
            <a:off x="153988" y="209473"/>
            <a:ext cx="8874602" cy="1703994"/>
          </a:xfrm>
        </p:spPr>
        <p:txBody>
          <a:bodyPr vert="horz" lIns="91440" tIns="45720" rIns="91440" bIns="45720" rtlCol="0" anchor="b">
            <a:normAutofit/>
          </a:bodyPr>
          <a:lstStyle/>
          <a:p>
            <a:r>
              <a:rPr lang="en-US" sz="4800" dirty="0">
                <a:solidFill>
                  <a:schemeClr val="bg1"/>
                </a:solidFill>
              </a:rPr>
              <a:t>Equation for SEIR model with Mortality Rate</a:t>
            </a:r>
          </a:p>
        </p:txBody>
      </p:sp>
      <p:grpSp>
        <p:nvGrpSpPr>
          <p:cNvPr id="72" name="Group 71">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3" name="Straight Connector 72">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3074" name="Picture 2">
            <a:extLst>
              <a:ext uri="{FF2B5EF4-FFF2-40B4-BE49-F238E27FC236}">
                <a16:creationId xmlns:a16="http://schemas.microsoft.com/office/drawing/2014/main" id="{EFF1B08B-E7BC-42B6-8061-30EEEB8297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829" r="33776"/>
          <a:stretch/>
        </p:blipFill>
        <p:spPr bwMode="auto">
          <a:xfrm>
            <a:off x="164307" y="2433373"/>
            <a:ext cx="3949699" cy="17033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0C01AFC-C050-40E8-B235-9708FFDFA5DA}"/>
              </a:ext>
            </a:extLst>
          </p:cNvPr>
          <p:cNvSpPr txBox="1"/>
          <p:nvPr/>
        </p:nvSpPr>
        <p:spPr>
          <a:xfrm>
            <a:off x="5588493" y="2974020"/>
            <a:ext cx="4851436" cy="1631216"/>
          </a:xfrm>
          <a:prstGeom prst="rect">
            <a:avLst/>
          </a:prstGeom>
          <a:noFill/>
        </p:spPr>
        <p:txBody>
          <a:bodyPr wrap="square" rtlCol="0">
            <a:spAutoFit/>
          </a:bodyPr>
          <a:lstStyle/>
          <a:p>
            <a:r>
              <a:rPr lang="en-US" sz="2000" b="1" i="0" dirty="0">
                <a:solidFill>
                  <a:srgbClr val="292929"/>
                </a:solidFill>
                <a:effectLst/>
                <a:latin typeface="charter"/>
              </a:rPr>
              <a:t>α_OPT: </a:t>
            </a:r>
            <a:r>
              <a:rPr lang="en-US" sz="2000" b="0" i="0" dirty="0">
                <a:solidFill>
                  <a:srgbClr val="292929"/>
                </a:solidFill>
                <a:effectLst/>
                <a:latin typeface="charter"/>
              </a:rPr>
              <a:t>is the optimal fatality rate. For example, if s=1 and half the population is infected on one day, then s ⋅ I(t) / N = 1/2, so the fatality rate α(t) on that day is 50% + α_OPT</a:t>
            </a:r>
            <a:endParaRPr lang="en-US" sz="2000" dirty="0"/>
          </a:p>
        </p:txBody>
      </p:sp>
    </p:spTree>
    <p:extLst>
      <p:ext uri="{BB962C8B-B14F-4D97-AF65-F5344CB8AC3E}">
        <p14:creationId xmlns:p14="http://schemas.microsoft.com/office/powerpoint/2010/main" val="50993035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0</TotalTime>
  <Words>1021</Words>
  <Application>Microsoft Office PowerPoint</Application>
  <PresentationFormat>Widescreen</PresentationFormat>
  <Paragraphs>122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Century Gothic</vt:lpstr>
      <vt:lpstr>charter</vt:lpstr>
      <vt:lpstr>Consolas</vt:lpstr>
      <vt:lpstr>Times New Roman</vt:lpstr>
      <vt:lpstr>Wingdings 3</vt:lpstr>
      <vt:lpstr>Slice</vt:lpstr>
      <vt:lpstr>Modeling Spread of an infectious diseases</vt:lpstr>
      <vt:lpstr>Objective</vt:lpstr>
      <vt:lpstr>PowerPoint Presentation</vt:lpstr>
      <vt:lpstr>Equations for SIR model</vt:lpstr>
      <vt:lpstr>Graph of SIR</vt:lpstr>
      <vt:lpstr>Equations for SEIR model</vt:lpstr>
      <vt:lpstr>Graphs of SEIR Model</vt:lpstr>
      <vt:lpstr>Graphs of SEIR Model</vt:lpstr>
      <vt:lpstr>Equation for SEIR model with Mortality Rate</vt:lpstr>
      <vt:lpstr>Graphs of SEIR Model with mortality rate (Older age group)</vt:lpstr>
      <vt:lpstr>Graphs of SEIR Model with  mortality rate (younger age group)</vt:lpstr>
      <vt:lpstr>Equations for SEIR model with Lockdowns </vt:lpstr>
      <vt:lpstr>Graphs of the Lockdown</vt:lpstr>
      <vt:lpstr>Graphs of the Lockdown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jmejia006@citymail.cuny.edu</dc:creator>
  <cp:lastModifiedBy>jmejia006@citymail.cuny.edu</cp:lastModifiedBy>
  <cp:revision>54</cp:revision>
  <dcterms:created xsi:type="dcterms:W3CDTF">2021-04-24T18:03:15Z</dcterms:created>
  <dcterms:modified xsi:type="dcterms:W3CDTF">2021-05-05T15:01:52Z</dcterms:modified>
</cp:coreProperties>
</file>