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37" r:id="rId2"/>
    <p:sldMasterId id="2147483739" r:id="rId3"/>
    <p:sldMasterId id="2147483741" r:id="rId4"/>
  </p:sldMasterIdLst>
  <p:sldIdLst>
    <p:sldId id="256" r:id="rId5"/>
    <p:sldId id="269" r:id="rId6"/>
    <p:sldId id="270" r:id="rId7"/>
    <p:sldId id="271" r:id="rId8"/>
    <p:sldId id="27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92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38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78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50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42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3778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743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711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284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960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42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35618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764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2204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927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7403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3466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49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6473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075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34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8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502583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919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900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8568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873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2601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4555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824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9173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2618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9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8855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233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4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4504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6822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250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9536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80164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30769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3361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185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83636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7269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5925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53239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408260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453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39944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1716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53568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62729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55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38709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713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996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86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22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07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808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5" r:id="rId57"/>
    <p:sldLayoutId id="2147483736" r:id="rId5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924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491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7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929C-E2DD-5491-06BC-1FDCD4D99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 De Transporte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DAAF3-A656-E2EA-C2EF-6313BBAE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2333" y="4611566"/>
            <a:ext cx="5105600" cy="2246433"/>
          </a:xfrm>
        </p:spPr>
        <p:txBody>
          <a:bodyPr/>
          <a:lstStyle/>
          <a:p>
            <a:r>
              <a:rPr lang="es-MX" dirty="0"/>
              <a:t>Andrés Mauricio Ariza</a:t>
            </a:r>
          </a:p>
          <a:p>
            <a:r>
              <a:rPr lang="es-MX" dirty="0"/>
              <a:t>20202020113</a:t>
            </a:r>
          </a:p>
          <a:p>
            <a:r>
              <a:rPr lang="es-CO" b="0" i="0" dirty="0">
                <a:effectLst/>
                <a:latin typeface="Arial" panose="020B0604020202020204" pitchFamily="34" charset="0"/>
              </a:rPr>
              <a:t>Julián David Pérez Chaparro</a:t>
            </a:r>
            <a:br>
              <a:rPr lang="es-CO" dirty="0"/>
            </a:br>
            <a:r>
              <a:rPr lang="es-CO" b="0" i="0" dirty="0">
                <a:effectLst/>
                <a:latin typeface="Arial" panose="020B0604020202020204" pitchFamily="34" charset="0"/>
              </a:rPr>
              <a:t>20192020017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Juan Esteban Buitrago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Chavez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20211020005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930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9A313C7-40D9-39A1-5AE4-C4E9E6540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CO" b="1" dirty="0"/>
              <a:t>ESQUINA NOROESTE</a:t>
            </a:r>
          </a:p>
          <a:p>
            <a:r>
              <a:rPr lang="es-CO" b="1" dirty="0"/>
              <a:t>VOGEL</a:t>
            </a:r>
          </a:p>
          <a:p>
            <a:r>
              <a:rPr lang="es-CO" b="1" dirty="0"/>
              <a:t>COSTOS MINIMOS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832652-DBD2-646A-9BE5-244816C1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25" y="833904"/>
            <a:ext cx="7690800" cy="704800"/>
          </a:xfrm>
        </p:spPr>
        <p:txBody>
          <a:bodyPr/>
          <a:lstStyle/>
          <a:p>
            <a:r>
              <a:rPr lang="es-MX" dirty="0"/>
              <a:t>Métodos de Solución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5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l">
              <a:buNone/>
            </a:pPr>
            <a:r>
              <a:rPr lang="es-MX" sz="1800" b="0" i="0" u="none" strike="noStrike" baseline="0" dirty="0">
                <a:latin typeface="MinionPro-Regular"/>
              </a:rPr>
              <a:t>El método comienza en la celda (ruta) de la esquina noroeste, o superior izquierda, de la tabla (variable </a:t>
            </a:r>
            <a:r>
              <a:rPr lang="es-MX" sz="1800" b="0" i="1" u="none" strike="noStrike" baseline="0" dirty="0">
                <a:latin typeface="MinionPro-It"/>
              </a:rPr>
              <a:t>x</a:t>
            </a:r>
            <a:r>
              <a:rPr lang="es-MX" sz="1800" b="0" i="0" u="none" strike="noStrike" baseline="0" dirty="0">
                <a:latin typeface="MinionPro-Regular"/>
              </a:rPr>
              <a:t>11). </a:t>
            </a:r>
          </a:p>
          <a:p>
            <a:pPr algn="l"/>
            <a:endParaRPr lang="es-MX" sz="180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Asignar todo lo posible a la celda seleccionada y ajustar cantidades asociadas de oferta y demanda restando la cantidad asignada.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Salir cuando se alcance oferta o demanda cero, y tacharlo, para indicar no se pueden hacer mas asignaciones al renglón/columna. Si renglón y columna dan cero al tiempo, tachar solo uno de los dos y dejar una oferta (demanda) cero en el renglón (columna) que no se tachó.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Si queda exactamente un renglón o columna sin tachar, detenerse. En caso contrario, avance a la celda de la derecha si se acaba de tachar una columna, o a la de abajo si se tacho un renglón. Seguir con el paso 1.1.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ESQUINA NOROESTE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148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7B9EA1-0ED0-4347-CC02-12D6D737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412245"/>
            <a:ext cx="3581400" cy="571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B70F05-96AA-83B6-78C3-A5ED4419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" y="2117045"/>
            <a:ext cx="2801585" cy="41475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2E0907-955A-9913-2CC1-0CB312FF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7" y="2117045"/>
            <a:ext cx="3400425" cy="28479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5618312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605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8100000" cy="4724002"/>
          </a:xfrm>
        </p:spPr>
        <p:txBody>
          <a:bodyPr/>
          <a:lstStyle/>
          <a:p>
            <a:pPr marL="186262" indent="0" algn="l">
              <a:buNone/>
            </a:pPr>
            <a:r>
              <a:rPr lang="es-MX" sz="1800" b="0" i="0" u="none" strike="noStrike" baseline="0" dirty="0">
                <a:latin typeface="MinionPro-Regular"/>
              </a:rPr>
              <a:t>El Método del Costo Mínimo determina una mejor solución básica factible inicial que el Método de la Esquina Noroeste ya que se concentra en rutas menos costosas. </a:t>
            </a:r>
            <a:r>
              <a:rPr lang="es-CO" sz="1800" dirty="0">
                <a:latin typeface="MinionPro-Regular"/>
              </a:rPr>
              <a:t>S</a:t>
            </a:r>
            <a:r>
              <a:rPr lang="es-CO" sz="1800" b="0" i="0" u="none" strike="noStrike" baseline="0" dirty="0">
                <a:latin typeface="MinionPro-Regular"/>
              </a:rPr>
              <a:t>e asigna la </a:t>
            </a:r>
            <a:r>
              <a:rPr lang="es-MX" sz="1800" b="0" i="0" u="none" strike="noStrike" baseline="0" dirty="0">
                <a:latin typeface="MinionPro-Regular"/>
              </a:rPr>
              <a:t>mayor cantidad posible de unidades a la celda de menor costo en todo el sistema. </a:t>
            </a:r>
          </a:p>
          <a:p>
            <a:pPr marL="186262" indent="0" algn="l">
              <a:buNone/>
            </a:pPr>
            <a:endParaRPr lang="es-MX" sz="180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dirty="0">
                <a:latin typeface="MinionPro-Regular"/>
              </a:rPr>
              <a:t>B</a:t>
            </a:r>
            <a:r>
              <a:rPr lang="es-MX" sz="1800" b="0" i="0" u="none" strike="noStrike" baseline="0" dirty="0">
                <a:latin typeface="MinionPro-Regular"/>
              </a:rPr>
              <a:t>usca la celda de menor costo y asigna la mayor cantidad posible según las restricciones de oferta o demanda, luego modifica la fila o colum</a:t>
            </a:r>
            <a:r>
              <a:rPr lang="es-CO" sz="1800" b="0" i="0" u="none" strike="noStrike" baseline="0" dirty="0">
                <a:latin typeface="MinionPro-Regular"/>
              </a:rPr>
              <a:t>na afectada restando el valor asignado.</a:t>
            </a:r>
          </a:p>
          <a:p>
            <a:pPr marL="529162" indent="-342900" algn="l">
              <a:buAutoNum type="arabicPeriod"/>
            </a:pPr>
            <a:endParaRPr lang="es-CO" sz="1800" b="0" i="0" u="none" strike="noStrike" baseline="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b="0" i="0" u="none" strike="noStrike" baseline="0" dirty="0">
                <a:latin typeface="MinionPro-Regular"/>
              </a:rPr>
              <a:t>Elimina la fila o columna en la cual la oferta o demanda sea cero después de efectuar el paso anterior. En caso queden dos ceros en la respectiva fila y columna se elimina arbitrariamente. </a:t>
            </a:r>
          </a:p>
          <a:p>
            <a:pPr marL="529162" indent="-342900" algn="l">
              <a:buAutoNum type="arabicPeriod"/>
            </a:pPr>
            <a:endParaRPr lang="es-MX" sz="1800" b="0" i="0" u="none" strike="noStrike" baseline="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dirty="0">
                <a:latin typeface="MinionPro-Regular"/>
              </a:rPr>
              <a:t>V</a:t>
            </a:r>
            <a:r>
              <a:rPr lang="es-MX" sz="1800" b="0" i="0" u="none" strike="noStrike" baseline="0" dirty="0">
                <a:latin typeface="MinionPro-Regular"/>
              </a:rPr>
              <a:t>erificar cuantas columnas o reglones quedan, en caso que solo nos quede una columna o renglón signi</a:t>
            </a:r>
            <a:r>
              <a:rPr lang="es-CO" sz="1800" b="0" i="0" u="none" strike="noStrike" baseline="0" dirty="0">
                <a:latin typeface="MinionPro-Regular"/>
              </a:rPr>
              <a:t>fica que se ha terminado el método, de lo contrario se debe realizan </a:t>
            </a:r>
            <a:r>
              <a:rPr lang="es-MX" sz="1800" b="0" i="0" u="none" strike="noStrike" baseline="0" dirty="0">
                <a:latin typeface="MinionPro-Regular"/>
              </a:rPr>
              <a:t>los pasos 1 y 2.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MÍNIMOS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245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6211669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DC975D-4AEE-C386-89A9-3B096A2D5C32}"/>
              </a:ext>
            </a:extLst>
          </p:cNvPr>
          <p:cNvSpPr txBox="1"/>
          <p:nvPr/>
        </p:nvSpPr>
        <p:spPr>
          <a:xfrm>
            <a:off x="950967" y="1412245"/>
            <a:ext cx="87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el ejemplo se usará el enunciado del método anterior y sus respectivas tablas para comparación.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D79740-C121-BC05-5F64-2BD5FB39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951308"/>
            <a:ext cx="3514725" cy="1343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510749-D390-F532-73D1-86C84DC6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42" y="3294333"/>
            <a:ext cx="3486150" cy="1609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CDC15E-EDE5-35E3-37DE-D1202C93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67" y="1951308"/>
            <a:ext cx="1826146" cy="28879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8225A3F-4325-C285-99D2-BBABADB9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88" y="1930760"/>
            <a:ext cx="2046598" cy="28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1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8100000" cy="4724002"/>
          </a:xfrm>
        </p:spPr>
        <p:txBody>
          <a:bodyPr/>
          <a:lstStyle/>
          <a:p>
            <a:pPr algn="l"/>
            <a:r>
              <a:rPr lang="es-MX" sz="1800" b="0" i="0" u="none" strike="noStrike" baseline="0" dirty="0">
                <a:latin typeface="MinionPro-Regular"/>
              </a:rPr>
              <a:t>El método comienza calculando por cada columna y por cada fila el castigo o penalty. El castigo se calcula como la diferencia entre los dos costos menores en la columna o en la fila según corresponda.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dirty="0">
                <a:latin typeface="MinionPro-Regular"/>
              </a:rPr>
              <a:t>Se </a:t>
            </a:r>
            <a:r>
              <a:rPr lang="es-MX" sz="1800" b="0" i="0" u="none" strike="noStrike" baseline="0" dirty="0">
                <a:latin typeface="MinionPro-Regular"/>
              </a:rPr>
              <a:t>determina la fila o columna con un mayor valor de castigo. </a:t>
            </a:r>
            <a:r>
              <a:rPr lang="es-MX" sz="1800" dirty="0">
                <a:latin typeface="MinionPro-Regular"/>
              </a:rPr>
              <a:t>S</a:t>
            </a:r>
            <a:r>
              <a:rPr lang="es-MX" sz="1800" b="0" i="0" u="none" strike="noStrike" baseline="0" dirty="0">
                <a:latin typeface="MinionPro-Regular"/>
              </a:rPr>
              <a:t>elecciona como variable base la celda con menor costo de la fila o columna según corresponda y asigne la máxima cantidad posible, se descarta la fila o columna cuya oferta o demanda haya sido completada. Recalcule la demanda u oferta disponible en la fila o columna. La primera asignacion se ha completado.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Vuelva a calcular los castigos por fila y por columna y repita el procedimiento descrito hasta completar las asignaciones posibles en la tabla.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VOGEL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728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6211669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DC975D-4AEE-C386-89A9-3B096A2D5C32}"/>
              </a:ext>
            </a:extLst>
          </p:cNvPr>
          <p:cNvSpPr txBox="1"/>
          <p:nvPr/>
        </p:nvSpPr>
        <p:spPr>
          <a:xfrm>
            <a:off x="950967" y="1412245"/>
            <a:ext cx="87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el ejemplo se usará el enunciado del primer método y sus respectivas tablas para comparación.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855FA9-C625-DC7A-5BEF-64CF57B4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95" y="1720022"/>
            <a:ext cx="3409950" cy="971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22D8A1-46FE-4E9A-BFF9-47F3D54E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95" y="2691572"/>
            <a:ext cx="3418678" cy="134305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6D89566-3697-DA6F-E39F-FE6681B4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95" y="4170348"/>
            <a:ext cx="3516963" cy="18915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7B56587-CA6D-F770-2959-134AD2427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53" y="1720022"/>
            <a:ext cx="2890852" cy="4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E42F8D-0AC1-70D7-0E75-633C133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3076600"/>
            <a:ext cx="7690800" cy="704800"/>
          </a:xfrm>
        </p:spPr>
        <p:txBody>
          <a:bodyPr/>
          <a:lstStyle/>
          <a:p>
            <a:pPr algn="ctr"/>
            <a:r>
              <a:rPr lang="es-MX" dirty="0"/>
              <a:t>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658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ACA392F-3893-BB66-29D6-C2FE61A8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0" y="555477"/>
            <a:ext cx="4164700" cy="24413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1DE41A-7B1E-E52F-27F9-09809982629B}"/>
              </a:ext>
            </a:extLst>
          </p:cNvPr>
          <p:cNvSpPr txBox="1"/>
          <p:nvPr/>
        </p:nvSpPr>
        <p:spPr>
          <a:xfrm>
            <a:off x="769121" y="55547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Julius Sans One"/>
                <a:cs typeface="Dubai Light" panose="020B0303030403030204" pitchFamily="34" charset="-78"/>
              </a:rPr>
              <a:t>VOGEL</a:t>
            </a:r>
            <a:endParaRPr lang="es-CO" sz="1600" dirty="0">
              <a:latin typeface="Julius Sans One"/>
              <a:cs typeface="Dubai Light" panose="020B0303030403030204" pitchFamily="34" charset="-78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7E42D9-FC0F-D6C6-9D62-B530E670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0" y="3113987"/>
            <a:ext cx="4164700" cy="2495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88A4E9-E6A9-5492-1252-74FF679B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0" y="3494430"/>
            <a:ext cx="4155045" cy="158177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640183-2998-3CEF-BDEB-53C37FC0C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35" y="5186496"/>
            <a:ext cx="4566848" cy="3768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006407-EA5E-2906-FEC8-6F4517C33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183" y="648680"/>
            <a:ext cx="4188190" cy="15817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781389C-8E88-B144-3027-89CC255EA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183" y="2405505"/>
            <a:ext cx="5051706" cy="2852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A3CA43-1739-B46C-A3D3-DD40E5A8F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1183" y="2996853"/>
            <a:ext cx="4840724" cy="22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E42F8D-0AC1-70D7-0E75-633C133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3076600"/>
            <a:ext cx="7690800" cy="704800"/>
          </a:xfrm>
        </p:spPr>
        <p:txBody>
          <a:bodyPr/>
          <a:lstStyle/>
          <a:p>
            <a:pPr algn="ctr"/>
            <a:r>
              <a:rPr lang="es-MX" dirty="0"/>
              <a:t>Reseña </a:t>
            </a:r>
            <a:r>
              <a:rPr lang="es-MX" dirty="0" err="1"/>
              <a:t>historica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15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103A445-B707-22EF-622F-2FAE1B09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6DF2BA-23C7-07F5-5165-C4387D7BC533}"/>
              </a:ext>
            </a:extLst>
          </p:cNvPr>
          <p:cNvSpPr txBox="1"/>
          <p:nvPr/>
        </p:nvSpPr>
        <p:spPr>
          <a:xfrm>
            <a:off x="950967" y="1514795"/>
            <a:ext cx="70759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rgbClr val="374151"/>
                </a:solidFill>
                <a:latin typeface="Söhne"/>
              </a:rPr>
              <a:t>Se 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remonta a la década de 1940, cuando el matemático George Dantzig y sus colegas desarrollaron una técnica para resolver problemas de programación lineal. En 1949, Dantzig y T.C.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Koopmans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aplicaron esta técnica al problema del transporte, que consiste en cómo transportar bienes desde varios puntos de origen a varios puntos de destino al menor costo posible.</a:t>
            </a:r>
          </a:p>
          <a:p>
            <a:pPr algn="l"/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El modelo de transporte se basa en la matriz de costos, que representa el costo de transportar una unidad de bienes desde un origen a un destino determinado. El objetivo era minimizar </a:t>
            </a:r>
            <a:r>
              <a:rPr lang="es-MX" dirty="0">
                <a:solidFill>
                  <a:srgbClr val="374151"/>
                </a:solidFill>
                <a:latin typeface="Söhne"/>
              </a:rPr>
              <a:t>el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costo total de transporte, sujeto a restricciones como medios de transporte o demanda de los destinos.</a:t>
            </a:r>
          </a:p>
        </p:txBody>
      </p:sp>
    </p:spTree>
    <p:extLst>
      <p:ext uri="{BB962C8B-B14F-4D97-AF65-F5344CB8AC3E}">
        <p14:creationId xmlns:p14="http://schemas.microsoft.com/office/powerpoint/2010/main" val="35348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DDF221F-EE29-13EA-8DDB-866D932E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5227642" cy="4346400"/>
          </a:xfrm>
        </p:spPr>
        <p:txBody>
          <a:bodyPr/>
          <a:lstStyle/>
          <a:p>
            <a:r>
              <a:rPr lang="es-MX" dirty="0">
                <a:solidFill>
                  <a:srgbClr val="374151"/>
                </a:solidFill>
                <a:latin typeface="Söhne"/>
              </a:rPr>
              <a:t>M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atemático estadounidense nacido el 8 de noviembre de 1914 en Portland, Oregón, y fallecido el 13 de mayo de 2005 en Stanford, California. </a:t>
            </a:r>
            <a:r>
              <a:rPr lang="es-MX" dirty="0">
                <a:solidFill>
                  <a:srgbClr val="374151"/>
                </a:solidFill>
                <a:latin typeface="Söhne"/>
              </a:rPr>
              <a:t>T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rabajó en la Oficina de Investigación de Operaciones en Washington D.C., donde desarrolló técnicas para resolver problemas de programación lineal, incluyendo el modelo de transporte y el método simplex, que es uno de los algoritmos más utilizados para resolver problemas de programación lineal. Sus aportes a la matemática aplicada han tenido un impacto significativo en la investigación de operaciones y en la gestión de la cadena de suministro.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58E60C-BC3D-108D-BD5E-411FCDF2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George Dantzig</a:t>
            </a:r>
            <a:endParaRPr lang="es-CO" dirty="0"/>
          </a:p>
        </p:txBody>
      </p:sp>
      <p:pic>
        <p:nvPicPr>
          <p:cNvPr id="2050" name="Picture 2" descr="George Dantzig - 搜狗百科">
            <a:extLst>
              <a:ext uri="{FF2B5EF4-FFF2-40B4-BE49-F238E27FC236}">
                <a16:creationId xmlns:a16="http://schemas.microsoft.com/office/drawing/2014/main" id="{CEC098D1-77DE-8F98-6E5E-18B9EDEA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03" y="1898867"/>
            <a:ext cx="285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2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DDF221F-EE29-13EA-8DDB-866D932E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599764"/>
            <a:ext cx="5210551" cy="5125775"/>
          </a:xfrm>
        </p:spPr>
        <p:txBody>
          <a:bodyPr/>
          <a:lstStyle/>
          <a:p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Tjalling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Charles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Koopmans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, fue un economista neerlandés nacido el 28 de agosto de 1910 en 's-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Graveland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, Países Bajos, y falleció el 26 de febrero de 1985 en Connecticut, Estados Unidos. Fue defensor de la teoría de la programación lineal y de la utilización de modelos matemáticos en la economía. En 1950, trabajando junto a George Dantzig, desarrolló la técnica de programación lineal para resolver problemas económicos complejos, aplicada con éxito en el análisis de la producción, la asignación de recursos y la planificación económica con la teoría de la utilización de los recursos, que se relaciona con la eficiencia en la asignación de recursos en la economía que ayudó a contribuir en el modelo de transporte</a:t>
            </a:r>
            <a:r>
              <a:rPr lang="es-CO" b="0" i="0" dirty="0">
                <a:effectLst/>
                <a:latin typeface="Arial" panose="020B0604020202020204" pitchFamily="34" charset="0"/>
              </a:rPr>
              <a:t>200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58E60C-BC3D-108D-BD5E-411FCDF2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T.C </a:t>
            </a:r>
            <a:r>
              <a:rPr lang="es-MX" dirty="0" err="1"/>
              <a:t>Koopmans</a:t>
            </a:r>
            <a:endParaRPr lang="es-CO" dirty="0"/>
          </a:p>
        </p:txBody>
      </p:sp>
      <p:pic>
        <p:nvPicPr>
          <p:cNvPr id="3074" name="Picture 2" descr="Tjalling C. Koopmans Biography - Childhood, Life Achievements &amp; Timeline">
            <a:extLst>
              <a:ext uri="{FF2B5EF4-FFF2-40B4-BE49-F238E27FC236}">
                <a16:creationId xmlns:a16="http://schemas.microsoft.com/office/drawing/2014/main" id="{88F19CE1-6709-27E7-EC94-4E4BD2513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1105"/>
          <a:stretch/>
        </p:blipFill>
        <p:spPr bwMode="auto">
          <a:xfrm>
            <a:off x="7125269" y="1714294"/>
            <a:ext cx="3032995" cy="41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4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E42F8D-0AC1-70D7-0E75-633C133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3076600"/>
            <a:ext cx="7690800" cy="704800"/>
          </a:xfrm>
        </p:spPr>
        <p:txBody>
          <a:bodyPr/>
          <a:lstStyle/>
          <a:p>
            <a:pPr algn="ctr"/>
            <a:r>
              <a:rPr lang="es-MX" dirty="0"/>
              <a:t>Investigación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464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68E62BD-D9A3-9BB5-3C27-C447AE45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67" y="1255800"/>
            <a:ext cx="8100000" cy="4346400"/>
          </a:xfrm>
        </p:spPr>
        <p:txBody>
          <a:bodyPr/>
          <a:lstStyle/>
          <a:p>
            <a:r>
              <a:rPr lang="es-MX" dirty="0"/>
              <a:t>Es una técnica matemática utilizada en la planificación y la gestión de la cadena de suministro, para la optimización y distribución de bienes y servicios, desde su origen hasta su destino final. Se basa en la idea de que los productos pueden ser transportados desde una serie de orígenes a una serie de destinos, y que el costo de transportar cada unidad de producto depende de la distancia entre los orígenes y los destinos, así como de las capacidades de los medios de transporte utilizados.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5BA0FD-578A-FC40-7641-2CD03B61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  <a:endParaRPr lang="es-CO" dirty="0"/>
          </a:p>
        </p:txBody>
      </p:sp>
      <p:pic>
        <p:nvPicPr>
          <p:cNvPr id="1026" name="Picture 2" descr="Matemáticas con Tecnología: Linear Programming Examples. Transportation ...">
            <a:extLst>
              <a:ext uri="{FF2B5EF4-FFF2-40B4-BE49-F238E27FC236}">
                <a16:creationId xmlns:a16="http://schemas.microsoft.com/office/drawing/2014/main" id="{18B32D2B-9F0B-84D8-E135-687B2BBC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52" y="3566224"/>
            <a:ext cx="5561123" cy="28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2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E001E4-308F-5AD3-42C1-4D49DD93C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términos económicos el objetivo del modelo es determinar el programa de transporte que permita minimizar el costo total satisfaciendo los limites dados para oferta y demanda</a:t>
            </a:r>
          </a:p>
          <a:p>
            <a:endParaRPr lang="es-MX" dirty="0"/>
          </a:p>
          <a:p>
            <a:r>
              <a:rPr lang="es-MX" b="1" dirty="0"/>
              <a:t>¿POR QUÉ NO USAR SIMPLEX?</a:t>
            </a:r>
          </a:p>
          <a:p>
            <a:pPr marL="186262" indent="0">
              <a:buNone/>
            </a:pPr>
            <a:endParaRPr lang="es-MX" b="1" dirty="0"/>
          </a:p>
          <a:p>
            <a:pPr lvl="1"/>
            <a:r>
              <a:rPr lang="es-MX" dirty="0"/>
              <a:t>Esto debido a que al resolver este tipo de problemas queda bastante extenso, debido a las igualdades para las ecuaciones de oferta entre fuentes y demanda hacia destinos.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5A0FF9-8E22-367B-BC31-54F3A4B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21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575E341-753C-A468-00BC-EC2AFDD9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3770398"/>
            <a:ext cx="6279291" cy="2380157"/>
          </a:xfrm>
        </p:spPr>
        <p:txBody>
          <a:bodyPr/>
          <a:lstStyle/>
          <a:p>
            <a:r>
              <a:rPr lang="es-MX" dirty="0"/>
              <a:t>Acá se evidencia que existen m (proveedores) fuentes y n destinos (cadenas), donde existen los arcos (i, j) que une la fuente i con el destino j . Que tienen un costo de transporte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cij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 y cantidad transportada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xij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, el objetivo es determinar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xij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que minimicen el costo total del transporte </a:t>
            </a:r>
            <a:endParaRPr lang="es-CO" dirty="0">
              <a:latin typeface="Didact Gothic" panose="00000500000000000000" pitchFamily="2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F189CFA-ACE6-AAD9-C800-8B886D39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193BA-9214-9BCA-BF9F-4B276BD4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898867"/>
            <a:ext cx="6279291" cy="19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076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249</TotalTime>
  <Words>1225</Words>
  <Application>Microsoft Office PowerPoint</Application>
  <PresentationFormat>Panorámica</PresentationFormat>
  <Paragraphs>62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33" baseType="lpstr">
      <vt:lpstr>Arial</vt:lpstr>
      <vt:lpstr>Didact Gothic</vt:lpstr>
      <vt:lpstr>Dubai Light</vt:lpstr>
      <vt:lpstr>Julius Sans One</vt:lpstr>
      <vt:lpstr>MinionPro-It</vt:lpstr>
      <vt:lpstr>MinionPro-Regular</vt:lpstr>
      <vt:lpstr>Montserrat</vt:lpstr>
      <vt:lpstr>Proxima Nova</vt:lpstr>
      <vt:lpstr>Proxima Nova Semibold</vt:lpstr>
      <vt:lpstr>Questrial</vt:lpstr>
      <vt:lpstr>Söhne</vt:lpstr>
      <vt:lpstr>Minimalist Grayscale Pitch Deck XL by Slidesgo</vt:lpstr>
      <vt:lpstr>Slidesgo Final Pages</vt:lpstr>
      <vt:lpstr>1_Slidesgo Final Pages</vt:lpstr>
      <vt:lpstr>2_Slidesgo Final Pages</vt:lpstr>
      <vt:lpstr>Modelo De Transporte</vt:lpstr>
      <vt:lpstr>Reseña historica</vt:lpstr>
      <vt:lpstr>Historia</vt:lpstr>
      <vt:lpstr>George Dantzig</vt:lpstr>
      <vt:lpstr>T.C Koopmans</vt:lpstr>
      <vt:lpstr>Investigación</vt:lpstr>
      <vt:lpstr>¿Qué es?</vt:lpstr>
      <vt:lpstr>Objetivo</vt:lpstr>
      <vt:lpstr>Ejemplo</vt:lpstr>
      <vt:lpstr>Métodos de Solución</vt:lpstr>
      <vt:lpstr>ESQUINA NOROESTE</vt:lpstr>
      <vt:lpstr>Ejemplo</vt:lpstr>
      <vt:lpstr>COSTOS MÍNIMOS</vt:lpstr>
      <vt:lpstr>Ejemplo</vt:lpstr>
      <vt:lpstr>VOGEL</vt:lpstr>
      <vt:lpstr>Ejemplo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Transporte</dc:title>
  <dc:creator>juan manuel ariza bustos</dc:creator>
  <cp:lastModifiedBy>juan manuel ariza bustos</cp:lastModifiedBy>
  <cp:revision>5</cp:revision>
  <dcterms:created xsi:type="dcterms:W3CDTF">2023-03-13T15:32:33Z</dcterms:created>
  <dcterms:modified xsi:type="dcterms:W3CDTF">2023-04-30T19:26:28Z</dcterms:modified>
</cp:coreProperties>
</file>