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37" r:id="rId2"/>
    <p:sldMasterId id="2147483739" r:id="rId3"/>
    <p:sldMasterId id="2147483741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16833" y="949300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378933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5333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732333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922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26500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951000" y="8517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951000" y="3608501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338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78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225733" y="-86000"/>
            <a:ext cx="5934800" cy="702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2139567" y="21658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587533" y="25109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6414361" y="1552091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6414361" y="2709320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7587533" y="48377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7587533" y="13920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7587533" y="36804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6414361" y="384055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6414361" y="499778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587533" y="17593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7587533" y="4060560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587533" y="28835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7587533" y="5210331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50967" y="2931733"/>
            <a:ext cx="455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507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1087317" y="39943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2177917" y="3909067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2177917" y="4276472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-26500" y="-17781"/>
            <a:ext cx="12270800" cy="35868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3" hasCustomPrompt="1"/>
          </p:nvPr>
        </p:nvSpPr>
        <p:spPr>
          <a:xfrm>
            <a:off x="1087317" y="51850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"/>
          </p:nvPr>
        </p:nvSpPr>
        <p:spPr>
          <a:xfrm>
            <a:off x="2177917" y="5099761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2177917" y="5467167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 hasCustomPrompt="1"/>
          </p:nvPr>
        </p:nvSpPr>
        <p:spPr>
          <a:xfrm>
            <a:off x="6058500" y="39943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7"/>
          </p:nvPr>
        </p:nvSpPr>
        <p:spPr>
          <a:xfrm>
            <a:off x="7193547" y="3909067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7193547" y="4276472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9" hasCustomPrompt="1"/>
          </p:nvPr>
        </p:nvSpPr>
        <p:spPr>
          <a:xfrm>
            <a:off x="6058500" y="51850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3"/>
          </p:nvPr>
        </p:nvSpPr>
        <p:spPr>
          <a:xfrm>
            <a:off x="7193547" y="5099763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7193547" y="5467168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2989300" y="25463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8754900" y="25070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 idx="15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1426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flipH="1">
            <a:off x="2428633" y="3370167"/>
            <a:ext cx="73348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0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 flipH="1">
            <a:off x="4264200" y="4390916"/>
            <a:ext cx="3663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5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5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5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37785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242267" y="2692957"/>
            <a:ext cx="4337200" cy="13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3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2" hasCustomPrompt="1"/>
          </p:nvPr>
        </p:nvSpPr>
        <p:spPr>
          <a:xfrm>
            <a:off x="1242267" y="1289407"/>
            <a:ext cx="40764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242267" y="4434973"/>
            <a:ext cx="2638000" cy="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>
            <a:off x="3442400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/>
          <p:nvPr/>
        </p:nvSpPr>
        <p:spPr>
          <a:xfrm>
            <a:off x="-832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8743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5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2428633" y="3370167"/>
            <a:ext cx="73348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0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4264200" y="4390916"/>
            <a:ext cx="3663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7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7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67116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6394833" y="-290100"/>
            <a:ext cx="5797200" cy="74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950967" y="1920267"/>
            <a:ext cx="514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950967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123800" y="719333"/>
            <a:ext cx="1066800" cy="11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02847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797633" y="927000"/>
            <a:ext cx="8762800" cy="500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4178200" y="-30367"/>
            <a:ext cx="3835600" cy="172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356633" y="3135947"/>
            <a:ext cx="5478800" cy="1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algn="just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2250600" y="20284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960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149933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565933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8701007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8117001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4920200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4336197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421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3" y="2797579"/>
            <a:ext cx="45648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3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3" y="1376012"/>
            <a:ext cx="40764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169400" y="4427067"/>
            <a:ext cx="2775200" cy="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0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35618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5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6981400" y="1724733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50500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21"/>
          <p:cNvSpPr/>
          <p:nvPr/>
        </p:nvSpPr>
        <p:spPr>
          <a:xfrm flipH="1">
            <a:off x="4774400" y="1849700"/>
            <a:ext cx="12739200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2254400" y="1642733"/>
            <a:ext cx="7683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4078400" y="2497823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764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bg>
      <p:bgPr>
        <a:solidFill>
          <a:schemeClr val="accent6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4587067" y="-1063800"/>
            <a:ext cx="17676800" cy="8985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5865300" y="-493733"/>
            <a:ext cx="7688000" cy="745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950967" y="2229967"/>
            <a:ext cx="4035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950967" y="3296005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 rot="-2700000">
            <a:off x="5344497" y="-6021020"/>
            <a:ext cx="7688231" cy="7454603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47" name="Google Shape;147;p22"/>
          <p:cNvCxnSpPr/>
          <p:nvPr/>
        </p:nvCxnSpPr>
        <p:spPr>
          <a:xfrm rot="10800000" flipH="1">
            <a:off x="6083400" y="-272100"/>
            <a:ext cx="8013600" cy="824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82204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bg>
      <p:bgPr>
        <a:solidFill>
          <a:schemeClr val="accent5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5386633" y="2993717"/>
            <a:ext cx="5854400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5557333" y="1284100"/>
            <a:ext cx="5683600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927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bg>
      <p:bgPr>
        <a:solidFill>
          <a:schemeClr val="accent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5797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698913" y="192026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6698913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74036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950967" y="3130456"/>
            <a:ext cx="5478800" cy="1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950967" y="2028433"/>
            <a:ext cx="547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1014683" y="-1054016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1141683" y="-1346116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3862467" y="384000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734668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3186800" y="-136633"/>
            <a:ext cx="18516000" cy="87632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26"/>
          <p:cNvSpPr/>
          <p:nvPr/>
        </p:nvSpPr>
        <p:spPr>
          <a:xfrm>
            <a:off x="-7015935" y="2060167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245700" y="4177652"/>
            <a:ext cx="5700400" cy="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301600" y="2241933"/>
            <a:ext cx="7588800" cy="17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9225833" y="-984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9416333" y="-1060367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492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9759233" y="4304400"/>
            <a:ext cx="2816800" cy="2731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27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349967" y="-2519833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950968" y="239391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950967" y="3506875"/>
            <a:ext cx="4534400" cy="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64734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bg>
      <p:bgPr>
        <a:solidFill>
          <a:schemeClr val="accent6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6190588" y="-2231145"/>
            <a:ext cx="10246800" cy="9935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rot="-5400000" flipH="1">
            <a:off x="3788733" y="384067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950967" y="2169533"/>
            <a:ext cx="6212400" cy="2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rot="5400000">
            <a:off x="-454949" y="-1050849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581949" y="-1342949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7211633" y="6015767"/>
            <a:ext cx="4611200" cy="25652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20750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5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759432" y="2681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1759435" y="3048767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6241864" y="26817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3"/>
          </p:nvPr>
        </p:nvSpPr>
        <p:spPr>
          <a:xfrm>
            <a:off x="6241835" y="3046733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3214599" y="43579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3214601" y="4725167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7697031" y="43581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7697000" y="4723133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 rot="-5400000">
            <a:off x="9759233" y="4304400"/>
            <a:ext cx="2816800" cy="2731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29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349967" y="-2519833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8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3403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844800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1494500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978900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1494500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978900" y="4997087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8085128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7569533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8085128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7569533" y="4994784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287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81000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50967" y="707445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7744733" y="2045200"/>
            <a:ext cx="6400800" cy="64008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  <p:extLst>
      <p:ext uri="{BB962C8B-B14F-4D97-AF65-F5344CB8AC3E}">
        <p14:creationId xmlns:p14="http://schemas.microsoft.com/office/powerpoint/2010/main" val="15025834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bg>
      <p:bgPr>
        <a:solidFill>
          <a:schemeClr val="accent5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741587" y="27657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1"/>
          </p:nvPr>
        </p:nvSpPr>
        <p:spPr>
          <a:xfrm>
            <a:off x="2741589" y="31099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2"/>
          </p:nvPr>
        </p:nvSpPr>
        <p:spPr>
          <a:xfrm>
            <a:off x="2741587" y="4537232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3"/>
          </p:nvPr>
        </p:nvSpPr>
        <p:spPr>
          <a:xfrm>
            <a:off x="2741589" y="48814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4"/>
          </p:nvPr>
        </p:nvSpPr>
        <p:spPr>
          <a:xfrm>
            <a:off x="7259552" y="27657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5"/>
          </p:nvPr>
        </p:nvSpPr>
        <p:spPr>
          <a:xfrm>
            <a:off x="7259552" y="31099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6"/>
          </p:nvPr>
        </p:nvSpPr>
        <p:spPr>
          <a:xfrm>
            <a:off x="7259552" y="45372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7"/>
          </p:nvPr>
        </p:nvSpPr>
        <p:spPr>
          <a:xfrm>
            <a:off x="7259552" y="48814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-19497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81770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 idx="8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99190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bg>
      <p:bgPr>
        <a:solidFill>
          <a:srgbClr val="191919">
            <a:alpha val="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950967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950967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9338833" y="33729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9592833" y="35380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3560477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3560477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6169988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6169988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8779499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8779499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39002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5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2323567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6695693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 idx="3"/>
          </p:nvPr>
        </p:nvSpPr>
        <p:spPr>
          <a:xfrm>
            <a:off x="248711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 idx="4"/>
          </p:nvPr>
        </p:nvSpPr>
        <p:spPr>
          <a:xfrm>
            <a:off x="6859283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33"/>
          <p:cNvSpPr/>
          <p:nvPr/>
        </p:nvSpPr>
        <p:spPr>
          <a:xfrm>
            <a:off x="8070800" y="4086433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785689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3225700" y="950397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2608100" y="-101603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1116800" y="1818545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6939164" y="4704727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834333" y="3233164"/>
            <a:ext cx="4106000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10451667" y="-83603"/>
            <a:ext cx="4106000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6939164" y="3606200"/>
            <a:ext cx="41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1116800" y="707633"/>
            <a:ext cx="41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8731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5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15691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1"/>
          </p:nvPr>
        </p:nvSpPr>
        <p:spPr>
          <a:xfrm>
            <a:off x="950967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 idx="2"/>
          </p:nvPr>
        </p:nvSpPr>
        <p:spPr>
          <a:xfrm>
            <a:off x="8624265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8006244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4"/>
          </p:nvPr>
        </p:nvSpPr>
        <p:spPr>
          <a:xfrm>
            <a:off x="50966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4478600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4264600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26015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accent5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2771767" y="5781033"/>
            <a:ext cx="6972400" cy="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6790333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945551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5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1275167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1"/>
          </p:nvPr>
        </p:nvSpPr>
        <p:spPr>
          <a:xfrm>
            <a:off x="950967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8705233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8407033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 idx="4"/>
          </p:nvPr>
        </p:nvSpPr>
        <p:spPr>
          <a:xfrm>
            <a:off x="5003200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5"/>
          </p:nvPr>
        </p:nvSpPr>
        <p:spPr>
          <a:xfrm>
            <a:off x="4679000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98246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4647467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38"/>
          <p:cNvSpPr/>
          <p:nvPr/>
        </p:nvSpPr>
        <p:spPr>
          <a:xfrm>
            <a:off x="1039500" y="19117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391705" y="24407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1"/>
          </p:nvPr>
        </p:nvSpPr>
        <p:spPr>
          <a:xfrm>
            <a:off x="1412305" y="28537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 idx="2"/>
          </p:nvPr>
        </p:nvSpPr>
        <p:spPr>
          <a:xfrm>
            <a:off x="1391705" y="43744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subTitle" idx="3"/>
          </p:nvPr>
        </p:nvSpPr>
        <p:spPr>
          <a:xfrm>
            <a:off x="1412305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4"/>
          </p:nvPr>
        </p:nvSpPr>
        <p:spPr>
          <a:xfrm>
            <a:off x="4841813" y="24407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5"/>
          </p:nvPr>
        </p:nvSpPr>
        <p:spPr>
          <a:xfrm>
            <a:off x="4852013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6"/>
          </p:nvPr>
        </p:nvSpPr>
        <p:spPr>
          <a:xfrm>
            <a:off x="4841813" y="43744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7"/>
          </p:nvPr>
        </p:nvSpPr>
        <p:spPr>
          <a:xfrm>
            <a:off x="4852013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8"/>
          </p:nvPr>
        </p:nvSpPr>
        <p:spPr>
          <a:xfrm>
            <a:off x="8286836" y="24407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9"/>
          </p:nvPr>
        </p:nvSpPr>
        <p:spPr>
          <a:xfrm>
            <a:off x="8292836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title" idx="13"/>
          </p:nvPr>
        </p:nvSpPr>
        <p:spPr>
          <a:xfrm>
            <a:off x="8286836" y="43744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4"/>
          </p:nvPr>
        </p:nvSpPr>
        <p:spPr>
          <a:xfrm>
            <a:off x="8292836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 idx="15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91739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391705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412305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3123089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3133289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484181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4852013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6568111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6574111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8292836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72618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accent5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7855800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40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1149933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subTitle" idx="1"/>
          </p:nvPr>
        </p:nvSpPr>
        <p:spPr>
          <a:xfrm>
            <a:off x="565933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title" idx="2"/>
          </p:nvPr>
        </p:nvSpPr>
        <p:spPr>
          <a:xfrm>
            <a:off x="8701007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subTitle" idx="3"/>
          </p:nvPr>
        </p:nvSpPr>
        <p:spPr>
          <a:xfrm>
            <a:off x="8117001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 idx="4"/>
          </p:nvPr>
        </p:nvSpPr>
        <p:spPr>
          <a:xfrm>
            <a:off x="4920200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5"/>
          </p:nvPr>
        </p:nvSpPr>
        <p:spPr>
          <a:xfrm>
            <a:off x="4336197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891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ítulo y dos columnas 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111903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945697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073303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7907097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4784600" y="-30167"/>
            <a:ext cx="2622800" cy="1181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288553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accent5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4226800" y="129233"/>
            <a:ext cx="14234800" cy="64108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7495800" y="13763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7060800" y="1701500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>
            <a:off x="950967" y="3039600"/>
            <a:ext cx="44384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7495800" y="328108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4"/>
          </p:nvPr>
        </p:nvSpPr>
        <p:spPr>
          <a:xfrm>
            <a:off x="7060800" y="3612629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5"/>
          </p:nvPr>
        </p:nvSpPr>
        <p:spPr>
          <a:xfrm>
            <a:off x="7495800" y="5169892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6"/>
          </p:nvPr>
        </p:nvSpPr>
        <p:spPr>
          <a:xfrm>
            <a:off x="7060800" y="5501443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3" name="Google Shape;323;p41"/>
          <p:cNvSpPr/>
          <p:nvPr/>
        </p:nvSpPr>
        <p:spPr>
          <a:xfrm rot="10800000">
            <a:off x="9312167" y="-819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9392167" y="-9461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10617867" y="5318167"/>
            <a:ext cx="1807200" cy="175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9784267" y="5674667"/>
            <a:ext cx="3884400" cy="18220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732336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5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5680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9" name="Google Shape;329;p42"/>
          <p:cNvSpPr/>
          <p:nvPr/>
        </p:nvSpPr>
        <p:spPr>
          <a:xfrm rot="10800000">
            <a:off x="9210567" y="-10780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9290567" y="-12050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49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5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696633" y="4574267"/>
            <a:ext cx="3056800" cy="2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4" name="Google Shape;334;p43"/>
          <p:cNvSpPr/>
          <p:nvPr/>
        </p:nvSpPr>
        <p:spPr>
          <a:xfrm rot="10800000">
            <a:off x="9682400" y="-736700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43"/>
          <p:cNvSpPr/>
          <p:nvPr/>
        </p:nvSpPr>
        <p:spPr>
          <a:xfrm flipH="1">
            <a:off x="-3151233" y="59878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43"/>
          <p:cNvSpPr/>
          <p:nvPr/>
        </p:nvSpPr>
        <p:spPr>
          <a:xfrm rot="-5400000" flipH="1">
            <a:off x="10612067" y="450167"/>
            <a:ext cx="3276400" cy="153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245041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306367" y="-480333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44"/>
          <p:cNvSpPr/>
          <p:nvPr/>
        </p:nvSpPr>
        <p:spPr>
          <a:xfrm>
            <a:off x="9319867" y="45970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96822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accent5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769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3" name="Google Shape;343;p45"/>
          <p:cNvSpPr/>
          <p:nvPr/>
        </p:nvSpPr>
        <p:spPr>
          <a:xfrm rot="10800000">
            <a:off x="-3327000" y="-1180533"/>
            <a:ext cx="5757200" cy="2950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4250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5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6" name="Google Shape;346;p46"/>
          <p:cNvSpPr/>
          <p:nvPr/>
        </p:nvSpPr>
        <p:spPr>
          <a:xfrm>
            <a:off x="-2368867" y="36015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395367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5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1" name="Google Shape;351;p47"/>
          <p:cNvSpPr/>
          <p:nvPr/>
        </p:nvSpPr>
        <p:spPr>
          <a:xfrm rot="10800000" flipH="1">
            <a:off x="-383667" y="-151700"/>
            <a:ext cx="3971600" cy="4110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47"/>
          <p:cNvSpPr/>
          <p:nvPr/>
        </p:nvSpPr>
        <p:spPr>
          <a:xfrm>
            <a:off x="6678633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801648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5" name="Google Shape;355;p48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530769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7353633" y="-24094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73361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 and text 11">
    <p:bg>
      <p:bgPr>
        <a:solidFill>
          <a:schemeClr val="accent5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9884933" y="3309467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1232733" y="-1805433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2662300" y="-26475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5185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Solo título 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9366000" y="3467500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9505067" y="3467500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883636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accent5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title" idx="2"/>
          </p:nvPr>
        </p:nvSpPr>
        <p:spPr>
          <a:xfrm>
            <a:off x="1712908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subTitle" idx="1"/>
          </p:nvPr>
        </p:nvSpPr>
        <p:spPr>
          <a:xfrm>
            <a:off x="1254108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title" idx="3"/>
          </p:nvPr>
        </p:nvSpPr>
        <p:spPr>
          <a:xfrm>
            <a:off x="8932692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subTitle" idx="4"/>
          </p:nvPr>
        </p:nvSpPr>
        <p:spPr>
          <a:xfrm>
            <a:off x="8473892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 idx="5"/>
          </p:nvPr>
        </p:nvSpPr>
        <p:spPr>
          <a:xfrm>
            <a:off x="5320029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subTitle" idx="6"/>
          </p:nvPr>
        </p:nvSpPr>
        <p:spPr>
          <a:xfrm>
            <a:off x="4861229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37269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5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5944916" y="-1257300"/>
            <a:ext cx="11000800" cy="10666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44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52"/>
          <p:cNvSpPr/>
          <p:nvPr/>
        </p:nvSpPr>
        <p:spPr>
          <a:xfrm>
            <a:off x="7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52"/>
          <p:cNvSpPr/>
          <p:nvPr/>
        </p:nvSpPr>
        <p:spPr>
          <a:xfrm>
            <a:off x="81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52"/>
          <p:cNvSpPr txBox="1">
            <a:spLocks noGrp="1"/>
          </p:cNvSpPr>
          <p:nvPr>
            <p:ph type="subTitle" idx="1"/>
          </p:nvPr>
        </p:nvSpPr>
        <p:spPr>
          <a:xfrm>
            <a:off x="871599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subTitle" idx="2"/>
          </p:nvPr>
        </p:nvSpPr>
        <p:spPr>
          <a:xfrm>
            <a:off x="4586232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subTitle" idx="3"/>
          </p:nvPr>
        </p:nvSpPr>
        <p:spPr>
          <a:xfrm>
            <a:off x="8271601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title" hasCustomPrompt="1"/>
          </p:nvPr>
        </p:nvSpPr>
        <p:spPr>
          <a:xfrm>
            <a:off x="784399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90" name="Google Shape;390;p52"/>
          <p:cNvSpPr/>
          <p:nvPr/>
        </p:nvSpPr>
        <p:spPr>
          <a:xfrm flipH="1">
            <a:off x="9559600" y="31892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rot="10800000" flipH="1">
            <a:off x="-1016567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rot="10800000" flipH="1">
            <a:off x="-2241867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59253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solidFill>
          <a:schemeClr val="dk1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subTitle" idx="1"/>
          </p:nvPr>
        </p:nvSpPr>
        <p:spPr>
          <a:xfrm>
            <a:off x="951000" y="1686172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 hasCustomPrompt="1"/>
          </p:nvPr>
        </p:nvSpPr>
        <p:spPr>
          <a:xfrm>
            <a:off x="950969" y="853095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>
            <a:spLocks noGrp="1"/>
          </p:cNvSpPr>
          <p:nvPr>
            <p:ph type="subTitle" idx="2"/>
          </p:nvPr>
        </p:nvSpPr>
        <p:spPr>
          <a:xfrm>
            <a:off x="951000" y="3602539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3" hasCustomPrompt="1"/>
          </p:nvPr>
        </p:nvSpPr>
        <p:spPr>
          <a:xfrm>
            <a:off x="950969" y="2769461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>
            <a:spLocks noGrp="1"/>
          </p:cNvSpPr>
          <p:nvPr>
            <p:ph type="subTitle" idx="4"/>
          </p:nvPr>
        </p:nvSpPr>
        <p:spPr>
          <a:xfrm>
            <a:off x="951000" y="5518905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99" name="Google Shape;399;p53"/>
          <p:cNvSpPr txBox="1">
            <a:spLocks noGrp="1"/>
          </p:cNvSpPr>
          <p:nvPr>
            <p:ph type="title" idx="5" hasCustomPrompt="1"/>
          </p:nvPr>
        </p:nvSpPr>
        <p:spPr>
          <a:xfrm>
            <a:off x="950969" y="4685828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7884867" y="-548500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53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53"/>
          <p:cNvSpPr/>
          <p:nvPr/>
        </p:nvSpPr>
        <p:spPr>
          <a:xfrm flipH="1">
            <a:off x="-1232133" y="5330600"/>
            <a:ext cx="4439600" cy="2082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53239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05" name="Google Shape;405;p54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54"/>
          <p:cNvSpPr txBox="1">
            <a:spLocks noGrp="1"/>
          </p:cNvSpPr>
          <p:nvPr>
            <p:ph type="title" idx="2"/>
          </p:nvPr>
        </p:nvSpPr>
        <p:spPr>
          <a:xfrm>
            <a:off x="1237400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subTitle" idx="1"/>
          </p:nvPr>
        </p:nvSpPr>
        <p:spPr>
          <a:xfrm>
            <a:off x="1011800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 idx="3"/>
          </p:nvPr>
        </p:nvSpPr>
        <p:spPr>
          <a:xfrm>
            <a:off x="8915769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4"/>
          </p:nvPr>
        </p:nvSpPr>
        <p:spPr>
          <a:xfrm>
            <a:off x="8690163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12" name="Google Shape;412;p54"/>
          <p:cNvSpPr txBox="1">
            <a:spLocks noGrp="1"/>
          </p:cNvSpPr>
          <p:nvPr>
            <p:ph type="title" idx="5"/>
          </p:nvPr>
        </p:nvSpPr>
        <p:spPr>
          <a:xfrm>
            <a:off x="5086835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6"/>
          </p:nvPr>
        </p:nvSpPr>
        <p:spPr>
          <a:xfrm>
            <a:off x="4861228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title" idx="7" hasCustomPrompt="1"/>
          </p:nvPr>
        </p:nvSpPr>
        <p:spPr>
          <a:xfrm>
            <a:off x="5342017" y="3330500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>
            <a:spLocks noGrp="1"/>
          </p:cNvSpPr>
          <p:nvPr>
            <p:ph type="title" idx="8" hasCustomPrompt="1"/>
          </p:nvPr>
        </p:nvSpPr>
        <p:spPr>
          <a:xfrm>
            <a:off x="1489800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>
            <a:spLocks noGrp="1"/>
          </p:cNvSpPr>
          <p:nvPr>
            <p:ph type="title" idx="9" hasCustomPrompt="1"/>
          </p:nvPr>
        </p:nvSpPr>
        <p:spPr>
          <a:xfrm>
            <a:off x="9168151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9408260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bg>
      <p:bgPr>
        <a:solidFill>
          <a:schemeClr val="accent5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67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55"/>
          <p:cNvSpPr/>
          <p:nvPr/>
        </p:nvSpPr>
        <p:spPr>
          <a:xfrm>
            <a:off x="-100733" y="617733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8707267" y="-819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8999367" y="-946167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51452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84533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5554133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342033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951000" y="896984"/>
            <a:ext cx="102900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4091000" y="2839364"/>
            <a:ext cx="4010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8" name="Google Shape;428;p56"/>
          <p:cNvSpPr txBox="1"/>
          <p:nvPr/>
        </p:nvSpPr>
        <p:spPr>
          <a:xfrm>
            <a:off x="3311400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4092233" y="2457500"/>
            <a:ext cx="40100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39944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9366000" y="3467500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9505067" y="3467500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11716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58"/>
          <p:cNvSpPr/>
          <p:nvPr/>
        </p:nvSpPr>
        <p:spPr>
          <a:xfrm>
            <a:off x="8070800" y="4086433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753568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Background  2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59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59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62729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55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950967" y="2939473"/>
            <a:ext cx="51336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50967" y="1230700"/>
            <a:ext cx="5627600" cy="1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38709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713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2996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862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073400" y="24540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223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9"/>
          <p:cNvSpPr/>
          <p:nvPr/>
        </p:nvSpPr>
        <p:spPr>
          <a:xfrm rot="5400000">
            <a:off x="-85900" y="8580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6588933" y="35367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2254400" y="3293733"/>
            <a:ext cx="7683200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958300" y="4445733"/>
            <a:ext cx="627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807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67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10"/>
          <p:cNvSpPr/>
          <p:nvPr/>
        </p:nvSpPr>
        <p:spPr>
          <a:xfrm>
            <a:off x="5749867" y="4892367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096000" y="4972767"/>
            <a:ext cx="5145200" cy="10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454949" y="-1050849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581949" y="-1342949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1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38088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  <p:sldLayoutId id="2147483710" r:id="rId32"/>
    <p:sldLayoutId id="2147483711" r:id="rId33"/>
    <p:sldLayoutId id="2147483712" r:id="rId34"/>
    <p:sldLayoutId id="2147483713" r:id="rId35"/>
    <p:sldLayoutId id="2147483714" r:id="rId36"/>
    <p:sldLayoutId id="2147483715" r:id="rId37"/>
    <p:sldLayoutId id="2147483716" r:id="rId38"/>
    <p:sldLayoutId id="2147483717" r:id="rId39"/>
    <p:sldLayoutId id="2147483718" r:id="rId40"/>
    <p:sldLayoutId id="2147483719" r:id="rId41"/>
    <p:sldLayoutId id="2147483720" r:id="rId42"/>
    <p:sldLayoutId id="2147483721" r:id="rId43"/>
    <p:sldLayoutId id="2147483722" r:id="rId44"/>
    <p:sldLayoutId id="2147483723" r:id="rId45"/>
    <p:sldLayoutId id="2147483724" r:id="rId46"/>
    <p:sldLayoutId id="2147483725" r:id="rId47"/>
    <p:sldLayoutId id="2147483726" r:id="rId48"/>
    <p:sldLayoutId id="2147483727" r:id="rId49"/>
    <p:sldLayoutId id="2147483728" r:id="rId50"/>
    <p:sldLayoutId id="2147483729" r:id="rId51"/>
    <p:sldLayoutId id="2147483730" r:id="rId52"/>
    <p:sldLayoutId id="2147483731" r:id="rId53"/>
    <p:sldLayoutId id="2147483732" r:id="rId54"/>
    <p:sldLayoutId id="2147483733" r:id="rId55"/>
    <p:sldLayoutId id="2147483734" r:id="rId56"/>
    <p:sldLayoutId id="2147483735" r:id="rId57"/>
    <p:sldLayoutId id="2147483736" r:id="rId5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69245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4917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5" name="Google Shape;455;p6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2756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929C-E2DD-5491-06BC-1FDCD4D99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Modelo De Transporte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4DAAF3-A656-E2EA-C2EF-6313BBAE1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Andrés Mauricio Ariza</a:t>
            </a:r>
          </a:p>
          <a:p>
            <a:r>
              <a:rPr lang="es-MX" dirty="0"/>
              <a:t>20202020113</a:t>
            </a:r>
          </a:p>
        </p:txBody>
      </p:sp>
    </p:spTree>
    <p:extLst>
      <p:ext uri="{BB962C8B-B14F-4D97-AF65-F5344CB8AC3E}">
        <p14:creationId xmlns:p14="http://schemas.microsoft.com/office/powerpoint/2010/main" val="60930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0B8320B-8DD9-6111-E48A-BC115C08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0A18A3-6621-912D-DD6B-95D2943AF779}"/>
              </a:ext>
            </a:extLst>
          </p:cNvPr>
          <p:cNvSpPr txBox="1"/>
          <p:nvPr/>
        </p:nvSpPr>
        <p:spPr>
          <a:xfrm>
            <a:off x="4395787" y="6211669"/>
            <a:ext cx="5264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i="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Acosta López, A., Rivas Trujillo, E., &amp; Salcedo Parra, O. (2019). &lt;i&gt;Investigación de operaciones&lt;/i&gt;. </a:t>
            </a:r>
            <a:r>
              <a:rPr lang="es-MX" sz="1200" b="0" i="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Ecoe</a:t>
            </a:r>
            <a:r>
              <a:rPr lang="es-MX" sz="1200" b="0" i="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 Ediciones. https://www-digitaliapublishing-com.bdigital.udistrital.edu.co/a/101619</a:t>
            </a:r>
            <a:endParaRPr lang="es-CO" sz="12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6DC975D-4AEE-C386-89A9-3B096A2D5C32}"/>
              </a:ext>
            </a:extLst>
          </p:cNvPr>
          <p:cNvSpPr txBox="1"/>
          <p:nvPr/>
        </p:nvSpPr>
        <p:spPr>
          <a:xfrm>
            <a:off x="950967" y="1412245"/>
            <a:ext cx="8709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Para el ejemplo se usará el enunciado del método anterior y sus respectivas tablas para comparación.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D79740-C121-BC05-5F64-2BD5FB39D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67" y="1951308"/>
            <a:ext cx="3514725" cy="13430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B510749-D390-F532-73D1-86C84DC65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42" y="3294333"/>
            <a:ext cx="3486150" cy="16097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DCDC15E-EDE5-35E3-37DE-D1202C939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267" y="1951308"/>
            <a:ext cx="1826146" cy="288797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8225A3F-4325-C285-99D2-BBABADB99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988" y="1930760"/>
            <a:ext cx="2046598" cy="288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1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E561324-FB4B-6483-C921-903AA0314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67" y="1898867"/>
            <a:ext cx="8100000" cy="4724002"/>
          </a:xfrm>
        </p:spPr>
        <p:txBody>
          <a:bodyPr/>
          <a:lstStyle/>
          <a:p>
            <a:pPr algn="l"/>
            <a:r>
              <a:rPr lang="es-MX" sz="1800" b="0" i="0" u="none" strike="noStrike" baseline="0" dirty="0">
                <a:latin typeface="MinionPro-Regular"/>
              </a:rPr>
              <a:t>El método comienza calculando por cada columna y por cada fila el castigo o penalty. El castigo se calcula como la diferencia entre los dos costos menores en la columna o en la fila según corresponda.</a:t>
            </a:r>
          </a:p>
          <a:p>
            <a:pPr marL="186262" indent="0" algn="l">
              <a:buNone/>
            </a:pPr>
            <a:endParaRPr lang="es-MX" sz="1800" b="0" i="0" u="none" strike="noStrike" baseline="0" dirty="0">
              <a:latin typeface="MinionPro-Regular"/>
            </a:endParaRPr>
          </a:p>
          <a:p>
            <a:pPr algn="l"/>
            <a:r>
              <a:rPr lang="es-MX" sz="1800" dirty="0">
                <a:latin typeface="MinionPro-Regular"/>
              </a:rPr>
              <a:t>Se </a:t>
            </a:r>
            <a:r>
              <a:rPr lang="es-MX" sz="1800" b="0" i="0" u="none" strike="noStrike" baseline="0" dirty="0">
                <a:latin typeface="MinionPro-Regular"/>
              </a:rPr>
              <a:t>determina la fila o columna con un mayor valor de castigo. </a:t>
            </a:r>
            <a:r>
              <a:rPr lang="es-MX" sz="1800" dirty="0">
                <a:latin typeface="MinionPro-Regular"/>
              </a:rPr>
              <a:t>S</a:t>
            </a:r>
            <a:r>
              <a:rPr lang="es-MX" sz="1800" b="0" i="0" u="none" strike="noStrike" baseline="0" dirty="0">
                <a:latin typeface="MinionPro-Regular"/>
              </a:rPr>
              <a:t>elecciona como variable base la celda con menor costo de la fila o columna según corresponda y asigne la máxima cantidad posible, se descarta la fila o columna cuya oferta o demanda haya sido completada. Recalcule la demanda u oferta disponible en la fila o columna. La primera asignacion se ha completado.</a:t>
            </a:r>
          </a:p>
          <a:p>
            <a:pPr marL="186262" indent="0" algn="l">
              <a:buNone/>
            </a:pPr>
            <a:endParaRPr lang="es-MX" sz="1800" b="0" i="0" u="none" strike="noStrike" baseline="0" dirty="0">
              <a:latin typeface="MinionPro-Regular"/>
            </a:endParaRPr>
          </a:p>
          <a:p>
            <a:pPr algn="l"/>
            <a:r>
              <a:rPr lang="es-MX" sz="1800" b="0" i="0" u="none" strike="noStrike" baseline="0" dirty="0">
                <a:latin typeface="MinionPro-Regular"/>
              </a:rPr>
              <a:t>Vuelva a calcular los castigos por fila y por columna y repita el procedimiento descrito hasta completar las asignaciones posibles en la tabla.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8DB999-49CE-40DB-BD07-C391FD98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VOGEL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728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0B8320B-8DD9-6111-E48A-BC115C08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0A18A3-6621-912D-DD6B-95D2943AF779}"/>
              </a:ext>
            </a:extLst>
          </p:cNvPr>
          <p:cNvSpPr txBox="1"/>
          <p:nvPr/>
        </p:nvSpPr>
        <p:spPr>
          <a:xfrm>
            <a:off x="4395787" y="6211669"/>
            <a:ext cx="5264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i="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Acosta López, A., Rivas Trujillo, E., &amp; Salcedo Parra, O. (2019). &lt;i&gt;Investigación de operaciones&lt;/i&gt;. </a:t>
            </a:r>
            <a:r>
              <a:rPr lang="es-MX" sz="1200" b="0" i="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Ecoe</a:t>
            </a:r>
            <a:r>
              <a:rPr lang="es-MX" sz="1200" b="0" i="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 Ediciones. https://www-digitaliapublishing-com.bdigital.udistrital.edu.co/a/101619</a:t>
            </a:r>
            <a:endParaRPr lang="es-CO" sz="12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6DC975D-4AEE-C386-89A9-3B096A2D5C32}"/>
              </a:ext>
            </a:extLst>
          </p:cNvPr>
          <p:cNvSpPr txBox="1"/>
          <p:nvPr/>
        </p:nvSpPr>
        <p:spPr>
          <a:xfrm>
            <a:off x="950967" y="1412245"/>
            <a:ext cx="8709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Para el ejemplo se usará el enunciado del primer método y sus respectivas tablas para comparación.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855FA9-C625-DC7A-5BEF-64CF57B47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95" y="1720022"/>
            <a:ext cx="3409950" cy="9715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922D8A1-46FE-4E9A-BFF9-47F3D54E9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95" y="2691572"/>
            <a:ext cx="3418678" cy="134305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6D89566-3697-DA6F-E39F-FE6681B4E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95" y="4170348"/>
            <a:ext cx="3516963" cy="189155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7B56587-CA6D-F770-2959-134AD2427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453" y="1720022"/>
            <a:ext cx="2890852" cy="41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8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6E42F8D-0AC1-70D7-0E75-633C1338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600" y="3076600"/>
            <a:ext cx="7690800" cy="704800"/>
          </a:xfrm>
        </p:spPr>
        <p:txBody>
          <a:bodyPr/>
          <a:lstStyle/>
          <a:p>
            <a:pPr algn="ctr"/>
            <a:r>
              <a:rPr lang="es-MX" dirty="0"/>
              <a:t>Investigación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5464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68E62BD-D9A3-9BB5-3C27-C447AE458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 una clase especial de programación lineal para transportar artículos desde sus fuentes hasta sus destinos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D5BA0FD-578A-FC40-7641-2CD03B61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  <a:endParaRPr lang="es-CO" dirty="0"/>
          </a:p>
        </p:txBody>
      </p:sp>
      <p:pic>
        <p:nvPicPr>
          <p:cNvPr id="1026" name="Picture 2" descr="Matemáticas con Tecnología: Linear Programming Examples. Transportation ...">
            <a:extLst>
              <a:ext uri="{FF2B5EF4-FFF2-40B4-BE49-F238E27FC236}">
                <a16:creationId xmlns:a16="http://schemas.microsoft.com/office/drawing/2014/main" id="{18B32D2B-9F0B-84D8-E135-687B2BBC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884" y="2831286"/>
            <a:ext cx="6946232" cy="357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2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DE001E4-308F-5AD3-42C1-4D49DD93C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términos económicos el objetivo del modelo es determinar el programa de transporte que permita minimizar el costo total satisfaciendo los limites dados para oferta y demanda</a:t>
            </a:r>
          </a:p>
          <a:p>
            <a:endParaRPr lang="es-MX" dirty="0"/>
          </a:p>
          <a:p>
            <a:r>
              <a:rPr lang="es-MX" b="1" dirty="0"/>
              <a:t>¿POR QUÉ NO USAR SIMPLEX?</a:t>
            </a:r>
          </a:p>
          <a:p>
            <a:pPr marL="186262" indent="0">
              <a:buNone/>
            </a:pPr>
            <a:endParaRPr lang="es-MX" b="1" dirty="0"/>
          </a:p>
          <a:p>
            <a:pPr lvl="1"/>
            <a:r>
              <a:rPr lang="es-MX" dirty="0"/>
              <a:t>Esto debido a que al resolver este tipo de problemas queda bastante extenso, debido a las igualdades para las ecuaciones de oferta entre fuentes y demanda hacia destinos.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B5A0FF9-8E22-367B-BC31-54F3A4BB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321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575E341-753C-A468-00BC-EC2AFDD9E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67" y="3770398"/>
            <a:ext cx="6279291" cy="2380157"/>
          </a:xfrm>
        </p:spPr>
        <p:txBody>
          <a:bodyPr/>
          <a:lstStyle/>
          <a:p>
            <a:r>
              <a:rPr lang="es-MX" dirty="0"/>
              <a:t>Acá se evidencia que existen m (proveedores) fuentes y n destinos (cadenas), donde existen los arcos (i, j) que une la fuente i con el destino j . Que tienen un costo de transporte </a:t>
            </a:r>
            <a:r>
              <a:rPr lang="es-CO" sz="1800" b="0" i="1" u="none" strike="noStrike" baseline="0" dirty="0" err="1">
                <a:latin typeface="Didact Gothic" panose="00000500000000000000" pitchFamily="2" charset="0"/>
              </a:rPr>
              <a:t>cij</a:t>
            </a:r>
            <a:r>
              <a:rPr lang="es-CO" sz="1800" b="0" i="1" u="none" strike="noStrike" baseline="0" dirty="0">
                <a:latin typeface="Didact Gothic" panose="00000500000000000000" pitchFamily="2" charset="0"/>
              </a:rPr>
              <a:t>  y cantidad transportada </a:t>
            </a:r>
            <a:r>
              <a:rPr lang="es-CO" sz="1800" b="0" i="1" u="none" strike="noStrike" baseline="0" dirty="0" err="1">
                <a:latin typeface="Didact Gothic" panose="00000500000000000000" pitchFamily="2" charset="0"/>
              </a:rPr>
              <a:t>xij</a:t>
            </a:r>
            <a:r>
              <a:rPr lang="es-CO" sz="1800" b="0" i="1" u="none" strike="noStrike" baseline="0" dirty="0">
                <a:latin typeface="Didact Gothic" panose="00000500000000000000" pitchFamily="2" charset="0"/>
              </a:rPr>
              <a:t> , el objetivo es determinar </a:t>
            </a:r>
            <a:r>
              <a:rPr lang="es-CO" sz="1800" b="0" i="1" u="none" strike="noStrike" baseline="0" dirty="0" err="1">
                <a:latin typeface="Didact Gothic" panose="00000500000000000000" pitchFamily="2" charset="0"/>
              </a:rPr>
              <a:t>xij</a:t>
            </a:r>
            <a:r>
              <a:rPr lang="es-CO" sz="1800" b="0" i="1" u="none" strike="noStrike" baseline="0" dirty="0">
                <a:latin typeface="Didact Gothic" panose="00000500000000000000" pitchFamily="2" charset="0"/>
              </a:rPr>
              <a:t> que minimicen el costo total del transporte </a:t>
            </a:r>
            <a:endParaRPr lang="es-CO" dirty="0">
              <a:latin typeface="Didact Gothic" panose="00000500000000000000" pitchFamily="2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F189CFA-ACE6-AAD9-C800-8B886D39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2193BA-9214-9BCA-BF9F-4B276BD45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67" y="1898867"/>
            <a:ext cx="6279291" cy="196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2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9A313C7-40D9-39A1-5AE4-C4E9E6540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CO" b="1" dirty="0"/>
              <a:t>ESQUINA NOROESTE</a:t>
            </a:r>
          </a:p>
          <a:p>
            <a:r>
              <a:rPr lang="es-CO" b="1" dirty="0"/>
              <a:t>VOGEL</a:t>
            </a:r>
          </a:p>
          <a:p>
            <a:r>
              <a:rPr lang="es-CO" b="1" dirty="0"/>
              <a:t>COSTOS MINIMOS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2832652-DBD2-646A-9BE5-244816C1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25" y="833904"/>
            <a:ext cx="7690800" cy="704800"/>
          </a:xfrm>
        </p:spPr>
        <p:txBody>
          <a:bodyPr/>
          <a:lstStyle/>
          <a:p>
            <a:r>
              <a:rPr lang="es-MX" dirty="0"/>
              <a:t>Métodos de Solución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57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E561324-FB4B-6483-C921-903AA0314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 algn="l">
              <a:buNone/>
            </a:pPr>
            <a:r>
              <a:rPr lang="es-MX" sz="1800" b="0" i="0" u="none" strike="noStrike" baseline="0" dirty="0">
                <a:latin typeface="MinionPro-Regular"/>
              </a:rPr>
              <a:t>El método comienza en la celda (ruta) de la esquina noroeste, o superior izquierda, de la tabla (variable </a:t>
            </a:r>
            <a:r>
              <a:rPr lang="es-MX" sz="1800" b="0" i="1" u="none" strike="noStrike" baseline="0" dirty="0">
                <a:latin typeface="MinionPro-It"/>
              </a:rPr>
              <a:t>x</a:t>
            </a:r>
            <a:r>
              <a:rPr lang="es-MX" sz="1800" b="0" i="0" u="none" strike="noStrike" baseline="0" dirty="0">
                <a:latin typeface="MinionPro-Regular"/>
              </a:rPr>
              <a:t>11). </a:t>
            </a:r>
          </a:p>
          <a:p>
            <a:pPr algn="l"/>
            <a:endParaRPr lang="es-MX" sz="1800" dirty="0">
              <a:latin typeface="MinionPro-Regular"/>
            </a:endParaRPr>
          </a:p>
          <a:p>
            <a:pPr algn="l"/>
            <a:r>
              <a:rPr lang="es-MX" sz="1800" b="0" i="0" u="none" strike="noStrike" baseline="0" dirty="0">
                <a:latin typeface="MinionPro-Regular"/>
              </a:rPr>
              <a:t>Asignar todo lo posible a la celda seleccionada y ajustar cantidades asociadas de oferta y demanda restando la cantidad asignada.</a:t>
            </a:r>
          </a:p>
          <a:p>
            <a:pPr marL="186262" indent="0" algn="l">
              <a:buNone/>
            </a:pPr>
            <a:endParaRPr lang="es-MX" sz="1800" b="0" i="0" u="none" strike="noStrike" baseline="0" dirty="0">
              <a:latin typeface="MinionPro-Regular"/>
            </a:endParaRPr>
          </a:p>
          <a:p>
            <a:pPr algn="l"/>
            <a:r>
              <a:rPr lang="es-MX" sz="1800" b="0" i="0" u="none" strike="noStrike" baseline="0" dirty="0">
                <a:latin typeface="MinionPro-Regular"/>
              </a:rPr>
              <a:t>Salir cuando se alcance oferta o demanda cero, y tacharlo, para indicar no se pueden hacer mas asignaciones al renglón/columna. Si renglón y columna dan cero al tiempo, tachar solo uno de los dos y dejar una oferta (demanda) cero en el renglón (columna) que no se tachó.</a:t>
            </a:r>
          </a:p>
          <a:p>
            <a:pPr marL="186262" indent="0" algn="l">
              <a:buNone/>
            </a:pPr>
            <a:endParaRPr lang="es-MX" sz="1800" b="0" i="0" u="none" strike="noStrike" baseline="0" dirty="0">
              <a:latin typeface="MinionPro-Regular"/>
            </a:endParaRPr>
          </a:p>
          <a:p>
            <a:pPr algn="l"/>
            <a:r>
              <a:rPr lang="es-MX" sz="1800" b="0" i="0" u="none" strike="noStrike" baseline="0" dirty="0">
                <a:latin typeface="MinionPro-Regular"/>
              </a:rPr>
              <a:t>Si queda exactamente un renglón o columna sin tachar, detenerse. En caso contrario, avance a la celda de la derecha si se acaba de tachar una columna, o a la de abajo si se tacho un renglón. Seguir con el paso 1.1.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8DB999-49CE-40DB-BD07-C391FD98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ESQUINA NOROESTE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148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0B8320B-8DD9-6111-E48A-BC115C08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7B9EA1-0ED0-4347-CC02-12D6D737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67" y="1412245"/>
            <a:ext cx="3581400" cy="571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B70F05-96AA-83B6-78C3-A5ED44190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" y="2117045"/>
            <a:ext cx="2801585" cy="41475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42E0907-955A-9913-2CC1-0CB312FF0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787" y="2117045"/>
            <a:ext cx="3400425" cy="28479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40A18A3-6621-912D-DD6B-95D2943AF779}"/>
              </a:ext>
            </a:extLst>
          </p:cNvPr>
          <p:cNvSpPr txBox="1"/>
          <p:nvPr/>
        </p:nvSpPr>
        <p:spPr>
          <a:xfrm>
            <a:off x="4395787" y="5618312"/>
            <a:ext cx="5264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i="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Acosta López, A., Rivas Trujillo, E., &amp; Salcedo Parra, O. (2019). &lt;i&gt;Investigación de operaciones&lt;/i&gt;. </a:t>
            </a:r>
            <a:r>
              <a:rPr lang="es-MX" sz="1200" b="0" i="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Ecoe</a:t>
            </a:r>
            <a:r>
              <a:rPr lang="es-MX" sz="1200" b="0" i="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 Ediciones. https://www-digitaliapublishing-com.bdigital.udistrital.edu.co/a/101619</a:t>
            </a:r>
            <a:endParaRPr lang="es-CO" sz="12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605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E561324-FB4B-6483-C921-903AA0314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67" y="1898867"/>
            <a:ext cx="8100000" cy="4724002"/>
          </a:xfrm>
        </p:spPr>
        <p:txBody>
          <a:bodyPr/>
          <a:lstStyle/>
          <a:p>
            <a:pPr marL="186262" indent="0" algn="l">
              <a:buNone/>
            </a:pPr>
            <a:r>
              <a:rPr lang="es-MX" sz="1800" b="0" i="0" u="none" strike="noStrike" baseline="0" dirty="0">
                <a:latin typeface="MinionPro-Regular"/>
              </a:rPr>
              <a:t>El Método del Costo Mínimo determina una mejor solución básica factible inicial que el Método de la Esquina Noroeste ya que se concentra en rutas menos costosas. </a:t>
            </a:r>
            <a:r>
              <a:rPr lang="es-CO" sz="1800" dirty="0">
                <a:latin typeface="MinionPro-Regular"/>
              </a:rPr>
              <a:t>S</a:t>
            </a:r>
            <a:r>
              <a:rPr lang="es-CO" sz="1800" b="0" i="0" u="none" strike="noStrike" baseline="0" dirty="0">
                <a:latin typeface="MinionPro-Regular"/>
              </a:rPr>
              <a:t>e asigna la </a:t>
            </a:r>
            <a:r>
              <a:rPr lang="es-MX" sz="1800" b="0" i="0" u="none" strike="noStrike" baseline="0" dirty="0">
                <a:latin typeface="MinionPro-Regular"/>
              </a:rPr>
              <a:t>mayor cantidad posible de unidades a la celda de menor costo en todo el sistema. </a:t>
            </a:r>
          </a:p>
          <a:p>
            <a:pPr marL="186262" indent="0" algn="l">
              <a:buNone/>
            </a:pPr>
            <a:endParaRPr lang="es-MX" sz="1800" dirty="0">
              <a:latin typeface="MinionPro-Regular"/>
            </a:endParaRPr>
          </a:p>
          <a:p>
            <a:pPr marL="529162" indent="-342900" algn="l">
              <a:buAutoNum type="arabicPeriod"/>
            </a:pPr>
            <a:r>
              <a:rPr lang="es-MX" sz="1800" dirty="0">
                <a:latin typeface="MinionPro-Regular"/>
              </a:rPr>
              <a:t>B</a:t>
            </a:r>
            <a:r>
              <a:rPr lang="es-MX" sz="1800" b="0" i="0" u="none" strike="noStrike" baseline="0" dirty="0">
                <a:latin typeface="MinionPro-Regular"/>
              </a:rPr>
              <a:t>usca la celda de menor costo y asigna la mayor cantidad posible según las restricciones de oferta o demanda, luego modifica la fila o colum</a:t>
            </a:r>
            <a:r>
              <a:rPr lang="es-CO" sz="1800" b="0" i="0" u="none" strike="noStrike" baseline="0" dirty="0">
                <a:latin typeface="MinionPro-Regular"/>
              </a:rPr>
              <a:t>na afectada restando el valor asignado.</a:t>
            </a:r>
          </a:p>
          <a:p>
            <a:pPr marL="529162" indent="-342900" algn="l">
              <a:buAutoNum type="arabicPeriod"/>
            </a:pPr>
            <a:endParaRPr lang="es-CO" sz="1800" b="0" i="0" u="none" strike="noStrike" baseline="0" dirty="0">
              <a:latin typeface="MinionPro-Regular"/>
            </a:endParaRPr>
          </a:p>
          <a:p>
            <a:pPr marL="529162" indent="-342900" algn="l">
              <a:buAutoNum type="arabicPeriod"/>
            </a:pPr>
            <a:r>
              <a:rPr lang="es-MX" sz="1800" b="0" i="0" u="none" strike="noStrike" baseline="0" dirty="0">
                <a:latin typeface="MinionPro-Regular"/>
              </a:rPr>
              <a:t>Elimina la fila o columna en la cual la oferta o demanda sea cero después de efectuar el paso anterior. En caso queden dos ceros en la respectiva fila y columna se elimina arbitrariamente. </a:t>
            </a:r>
          </a:p>
          <a:p>
            <a:pPr marL="529162" indent="-342900" algn="l">
              <a:buAutoNum type="arabicPeriod"/>
            </a:pPr>
            <a:endParaRPr lang="es-MX" sz="1800" b="0" i="0" u="none" strike="noStrike" baseline="0" dirty="0">
              <a:latin typeface="MinionPro-Regular"/>
            </a:endParaRPr>
          </a:p>
          <a:p>
            <a:pPr marL="529162" indent="-342900" algn="l">
              <a:buAutoNum type="arabicPeriod"/>
            </a:pPr>
            <a:r>
              <a:rPr lang="es-MX" sz="1800" dirty="0">
                <a:latin typeface="MinionPro-Regular"/>
              </a:rPr>
              <a:t>V</a:t>
            </a:r>
            <a:r>
              <a:rPr lang="es-MX" sz="1800" b="0" i="0" u="none" strike="noStrike" baseline="0" dirty="0">
                <a:latin typeface="MinionPro-Regular"/>
              </a:rPr>
              <a:t>erificar cuantas columnas o reglones quedan, en caso que solo nos quede una columna o renglón signi</a:t>
            </a:r>
            <a:r>
              <a:rPr lang="es-CO" sz="1800" b="0" i="0" u="none" strike="noStrike" baseline="0" dirty="0">
                <a:latin typeface="MinionPro-Regular"/>
              </a:rPr>
              <a:t>fica que se ha terminado el método, de lo contrario se debe realizan </a:t>
            </a:r>
            <a:r>
              <a:rPr lang="es-MX" sz="1800" b="0" i="0" u="none" strike="noStrike" baseline="0" dirty="0">
                <a:latin typeface="MinionPro-Regular"/>
              </a:rPr>
              <a:t>los pasos 1 y 2.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8DB999-49CE-40DB-BD07-C391FD98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COSTOS MÍNIMOS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245647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Grayscale Pitch Deck XL by Slidesgo</Template>
  <TotalTime>110</TotalTime>
  <Words>779</Words>
  <Application>Microsoft Office PowerPoint</Application>
  <PresentationFormat>Panorámica</PresentationFormat>
  <Paragraphs>49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12</vt:i4>
      </vt:variant>
    </vt:vector>
  </HeadingPairs>
  <TitlesOfParts>
    <vt:vector size="26" baseType="lpstr">
      <vt:lpstr>Arial</vt:lpstr>
      <vt:lpstr>Didact Gothic</vt:lpstr>
      <vt:lpstr>Dubai Light</vt:lpstr>
      <vt:lpstr>Julius Sans One</vt:lpstr>
      <vt:lpstr>MinionPro-It</vt:lpstr>
      <vt:lpstr>MinionPro-Regular</vt:lpstr>
      <vt:lpstr>Montserrat</vt:lpstr>
      <vt:lpstr>Proxima Nova</vt:lpstr>
      <vt:lpstr>Proxima Nova Semibold</vt:lpstr>
      <vt:lpstr>Questrial</vt:lpstr>
      <vt:lpstr>Minimalist Grayscale Pitch Deck XL by Slidesgo</vt:lpstr>
      <vt:lpstr>Slidesgo Final Pages</vt:lpstr>
      <vt:lpstr>1_Slidesgo Final Pages</vt:lpstr>
      <vt:lpstr>2_Slidesgo Final Pages</vt:lpstr>
      <vt:lpstr>Modelo De Transporte</vt:lpstr>
      <vt:lpstr>Investigación</vt:lpstr>
      <vt:lpstr>¿Qué es?</vt:lpstr>
      <vt:lpstr>Objetivo</vt:lpstr>
      <vt:lpstr>Ejemplo</vt:lpstr>
      <vt:lpstr>Métodos de Solución</vt:lpstr>
      <vt:lpstr>ESQUINA NOROESTE</vt:lpstr>
      <vt:lpstr>Ejemplo</vt:lpstr>
      <vt:lpstr>COSTOS MÍNIMOS</vt:lpstr>
      <vt:lpstr>Ejemplo</vt:lpstr>
      <vt:lpstr>VOGEL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Transporte</dc:title>
  <dc:creator>juan manuel ariza bustos</dc:creator>
  <cp:lastModifiedBy>juan manuel ariza bustos</cp:lastModifiedBy>
  <cp:revision>1</cp:revision>
  <dcterms:created xsi:type="dcterms:W3CDTF">2023-03-13T15:32:33Z</dcterms:created>
  <dcterms:modified xsi:type="dcterms:W3CDTF">2023-03-13T17:22:55Z</dcterms:modified>
</cp:coreProperties>
</file>