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Lst>
  <p:notesMasterIdLst>
    <p:notesMasterId r:id="rId13"/>
  </p:notesMasterIdLst>
  <p:sldIdLst>
    <p:sldId id="256" r:id="rId5"/>
    <p:sldId id="278" r:id="rId6"/>
    <p:sldId id="286" r:id="rId7"/>
    <p:sldId id="287" r:id="rId8"/>
    <p:sldId id="288" r:id="rId9"/>
    <p:sldId id="289" r:id="rId10"/>
    <p:sldId id="290" r:id="rId11"/>
    <p:sldId id="282"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orbel" panose="020B0503020204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A710E-1985-4E10-8AB5-962428368E6A}" v="34" dt="2023-09-26T18:55:22.708"/>
    <p1510:client id="{996DD1E4-797D-6161-1D9B-BE6532E9E544}" v="56" dt="2023-09-26T18:54:23.758"/>
    <p1510:client id="{F5E09CAF-EE4D-1806-21A2-E32DDCEE1A09}" v="30" dt="2023-09-26T17:51:09.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20" y="6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393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649997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30226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29012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55858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6379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83698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006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487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178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792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378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849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762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300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925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27943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88349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16"/>
          <p:cNvSpPr/>
          <p:nvPr/>
        </p:nvSpPr>
        <p:spPr>
          <a:xfrm>
            <a:off x="0" y="0"/>
            <a:ext cx="1218895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3" name="Google Shape;103;p16" descr="Black horse rearing in smoke"/>
          <p:cNvPicPr preferRelativeResize="0"/>
          <p:nvPr/>
        </p:nvPicPr>
        <p:blipFill rotWithShape="1">
          <a:blip r:embed="rId3">
            <a:alphaModFix amt="50000"/>
          </a:blip>
          <a:srcRect t="10168" r="-1" b="20368"/>
          <a:stretch/>
        </p:blipFill>
        <p:spPr>
          <a:xfrm>
            <a:off x="20" y="10"/>
            <a:ext cx="12188930" cy="6857990"/>
          </a:xfrm>
          <a:prstGeom prst="rect">
            <a:avLst/>
          </a:prstGeom>
          <a:noFill/>
          <a:ln>
            <a:noFill/>
          </a:ln>
        </p:spPr>
      </p:pic>
      <p:sp>
        <p:nvSpPr>
          <p:cNvPr id="104" name="Google Shape;104;p16"/>
          <p:cNvSpPr txBox="1">
            <a:spLocks noGrp="1"/>
          </p:cNvSpPr>
          <p:nvPr>
            <p:ph type="ctrTitle"/>
          </p:nvPr>
        </p:nvSpPr>
        <p:spPr>
          <a:xfrm>
            <a:off x="1524000" y="1122363"/>
            <a:ext cx="9144000" cy="3063240"/>
          </a:xfrm>
          <a:prstGeom prst="rect">
            <a:avLst/>
          </a:prstGeom>
          <a:noFill/>
          <a:ln>
            <a:noFill/>
          </a:ln>
        </p:spPr>
        <p:txBody>
          <a:bodyPr spcFirstLastPara="1" wrap="square" lIns="91425" tIns="45700" rIns="91425" bIns="45700" anchor="b" anchorCtr="0">
            <a:normAutofit/>
          </a:bodyPr>
          <a:lstStyle/>
          <a:p>
            <a:pPr algn="ctr">
              <a:buClr>
                <a:srgbClr val="FFFFFF"/>
              </a:buClr>
              <a:buSzPts val="6600"/>
            </a:pPr>
            <a:r>
              <a:rPr lang="en-US" sz="6600" b="1" dirty="0">
                <a:solidFill>
                  <a:schemeClr val="bg1">
                    <a:lumMod val="95000"/>
                  </a:schemeClr>
                </a:solidFill>
              </a:rPr>
              <a:t>Hoof IMU</a:t>
            </a:r>
          </a:p>
        </p:txBody>
      </p:sp>
      <p:sp>
        <p:nvSpPr>
          <p:cNvPr id="105" name="Google Shape;105;p16"/>
          <p:cNvSpPr txBox="1">
            <a:spLocks noGrp="1"/>
          </p:cNvSpPr>
          <p:nvPr>
            <p:ph type="subTitle" idx="1"/>
          </p:nvPr>
        </p:nvSpPr>
        <p:spPr>
          <a:xfrm>
            <a:off x="1527048" y="4599432"/>
            <a:ext cx="9144000" cy="1536192"/>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rgbClr val="FFFFFF"/>
              </a:buClr>
              <a:buSzPts val="2400"/>
              <a:buNone/>
            </a:pPr>
            <a:r>
              <a:rPr lang="en-US" dirty="0">
                <a:solidFill>
                  <a:srgbClr val="FFFFFF"/>
                </a:solidFill>
              </a:rPr>
              <a:t>By</a:t>
            </a:r>
          </a:p>
          <a:p>
            <a:pPr marL="0" lvl="0" indent="0" algn="ctr" rtl="0">
              <a:lnSpc>
                <a:spcPct val="90000"/>
              </a:lnSpc>
              <a:spcBef>
                <a:spcPts val="0"/>
              </a:spcBef>
              <a:spcAft>
                <a:spcPts val="0"/>
              </a:spcAft>
              <a:buClr>
                <a:srgbClr val="FFFFFF"/>
              </a:buClr>
              <a:buSzPts val="2400"/>
              <a:buNone/>
            </a:pPr>
            <a:r>
              <a:rPr lang="en-US" dirty="0">
                <a:solidFill>
                  <a:srgbClr val="FFFFFF"/>
                </a:solidFill>
              </a:rPr>
              <a:t>Elena Montalvo</a:t>
            </a:r>
          </a:p>
          <a:p>
            <a:pPr marL="0" lvl="0" indent="0" algn="ctr" rtl="0">
              <a:lnSpc>
                <a:spcPct val="90000"/>
              </a:lnSpc>
              <a:spcBef>
                <a:spcPts val="0"/>
              </a:spcBef>
              <a:spcAft>
                <a:spcPts val="0"/>
              </a:spcAft>
              <a:buClr>
                <a:srgbClr val="FFFFFF"/>
              </a:buClr>
              <a:buSzPts val="2400"/>
              <a:buNone/>
            </a:pPr>
            <a:r>
              <a:rPr lang="en-US" dirty="0">
                <a:solidFill>
                  <a:srgbClr val="FFFFFF"/>
                </a:solidFill>
              </a:rPr>
              <a:t>Jonathan Hanbali</a:t>
            </a:r>
          </a:p>
          <a:p>
            <a:pPr marL="0" lvl="0" indent="0" algn="ctr" rtl="0">
              <a:lnSpc>
                <a:spcPct val="90000"/>
              </a:lnSpc>
              <a:spcBef>
                <a:spcPts val="0"/>
              </a:spcBef>
              <a:spcAft>
                <a:spcPts val="0"/>
              </a:spcAft>
              <a:buClr>
                <a:srgbClr val="FFFFFF"/>
              </a:buClr>
              <a:buSzPts val="2400"/>
              <a:buNone/>
            </a:pPr>
            <a:r>
              <a:rPr lang="en-US" dirty="0">
                <a:solidFill>
                  <a:srgbClr val="FFFFFF"/>
                </a:solidFill>
              </a:rPr>
              <a:t>Josue Diaz</a:t>
            </a:r>
          </a:p>
          <a:p>
            <a:pPr marL="0" lvl="0" indent="0" algn="ctr" rtl="0">
              <a:lnSpc>
                <a:spcPct val="90000"/>
              </a:lnSpc>
              <a:spcBef>
                <a:spcPts val="0"/>
              </a:spcBef>
              <a:spcAft>
                <a:spcPts val="0"/>
              </a:spcAft>
              <a:buClr>
                <a:srgbClr val="FFFFFF"/>
              </a:buClr>
              <a:buSzPts val="2400"/>
              <a:buNone/>
            </a:pPr>
            <a:r>
              <a:rPr lang="en-US" dirty="0">
                <a:solidFill>
                  <a:srgbClr val="FFFFFF"/>
                </a:solidFill>
              </a:rPr>
              <a:t>Kevin Brannan</a:t>
            </a:r>
          </a:p>
          <a:p>
            <a:pPr marL="0" lvl="0" indent="0" algn="ctr" rtl="0">
              <a:lnSpc>
                <a:spcPct val="90000"/>
              </a:lnSpc>
              <a:spcBef>
                <a:spcPts val="0"/>
              </a:spcBef>
              <a:spcAft>
                <a:spcPts val="0"/>
              </a:spcAft>
              <a:buClr>
                <a:srgbClr val="FFFFFF"/>
              </a:buClr>
              <a:buSzPts val="2400"/>
              <a:buNone/>
            </a:pPr>
            <a:r>
              <a:rPr lang="en-US" dirty="0">
                <a:solidFill>
                  <a:srgbClr val="FFFFFF"/>
                </a:solidFill>
              </a:rPr>
              <a:t>Kyle Garcia</a:t>
            </a:r>
          </a:p>
          <a:p>
            <a:pPr marL="0" lvl="0" indent="0" algn="ctr" rtl="0">
              <a:lnSpc>
                <a:spcPct val="90000"/>
              </a:lnSpc>
              <a:spcBef>
                <a:spcPts val="0"/>
              </a:spcBef>
              <a:spcAft>
                <a:spcPts val="0"/>
              </a:spcAft>
              <a:buClr>
                <a:srgbClr val="FFFFFF"/>
              </a:buClr>
              <a:buSzPts val="2400"/>
              <a:buNone/>
            </a:pPr>
            <a:r>
              <a:rPr lang="en-US" dirty="0">
                <a:solidFill>
                  <a:srgbClr val="FFFFFF"/>
                </a:solidFill>
              </a:rPr>
              <a:t>Matthew Wagaman</a:t>
            </a:r>
            <a:endParaRPr dirty="0"/>
          </a:p>
        </p:txBody>
      </p:sp>
      <p:sp>
        <p:nvSpPr>
          <p:cNvPr id="106" name="Google Shape;106;p16"/>
          <p:cNvSpPr/>
          <p:nvPr/>
        </p:nvSpPr>
        <p:spPr>
          <a:xfrm>
            <a:off x="3974206" y="4368623"/>
            <a:ext cx="4243589" cy="18288"/>
          </a:xfrm>
          <a:custGeom>
            <a:avLst/>
            <a:gdLst/>
            <a:ahLst/>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4901"/>
            </a:srgbClr>
          </a:solidFill>
          <a:ln w="44450" cap="rnd" cmpd="sng">
            <a:solidFill>
              <a:srgbClr val="FFFFFF">
                <a:alpha val="74901"/>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EE32-E0F3-A8F9-9C39-536E7B104DAD}"/>
              </a:ext>
            </a:extLst>
          </p:cNvPr>
          <p:cNvSpPr>
            <a:spLocks noGrp="1"/>
          </p:cNvSpPr>
          <p:nvPr>
            <p:ph type="title"/>
          </p:nvPr>
        </p:nvSpPr>
        <p:spPr/>
        <p:txBody>
          <a:bodyPr/>
          <a:lstStyle/>
          <a:p>
            <a:r>
              <a:rPr lang="en-US" dirty="0">
                <a:latin typeface="Roboto" panose="02000000000000000000" pitchFamily="2" charset="0"/>
                <a:ea typeface="Roboto" panose="02000000000000000000" pitchFamily="2" charset="0"/>
                <a:cs typeface="Roboto" panose="02000000000000000000" pitchFamily="2" charset="0"/>
              </a:rPr>
              <a:t>Data Saving and Post Processing</a:t>
            </a:r>
          </a:p>
        </p:txBody>
      </p:sp>
      <p:sp>
        <p:nvSpPr>
          <p:cNvPr id="3" name="Text Placeholder 2">
            <a:extLst>
              <a:ext uri="{FF2B5EF4-FFF2-40B4-BE49-F238E27FC236}">
                <a16:creationId xmlns:a16="http://schemas.microsoft.com/office/drawing/2014/main" id="{F8DAD0EC-0159-6C41-DFDA-65979692296C}"/>
              </a:ext>
            </a:extLst>
          </p:cNvPr>
          <p:cNvSpPr>
            <a:spLocks noGrp="1"/>
          </p:cNvSpPr>
          <p:nvPr>
            <p:ph idx="1"/>
          </p:nvPr>
        </p:nvSpPr>
        <p:spPr>
          <a:xfrm>
            <a:off x="1765425" y="1801640"/>
            <a:ext cx="4915293" cy="4375323"/>
          </a:xfrm>
        </p:spPr>
        <p:txBody>
          <a:bodyPr>
            <a:noAutofit/>
          </a:bodyPr>
          <a:lstStyle/>
          <a:p>
            <a:pPr algn="l" rtl="0" fontAlgn="base">
              <a:buFont typeface="Arial" panose="020B0604020202020204" pitchFamily="34" charset="0"/>
              <a:buChar char="•"/>
            </a:pPr>
            <a:r>
              <a:rPr lang="en-US" sz="1800" b="0" i="0" u="none" strike="noStrike" dirty="0">
                <a:effectLst/>
                <a:latin typeface="Roboto" panose="02000000000000000000" pitchFamily="2" charset="0"/>
                <a:ea typeface="Roboto" panose="02000000000000000000" pitchFamily="2" charset="0"/>
                <a:cs typeface="Roboto" panose="02000000000000000000" pitchFamily="2" charset="0"/>
              </a:rPr>
              <a:t>KST proved to not be capable of plotting the data in real-time using .csv files. As a result, </a:t>
            </a:r>
            <a:r>
              <a:rPr lang="en-US" sz="1800" b="0" i="0" u="none" strike="noStrike" dirty="0" err="1">
                <a:effectLst/>
                <a:latin typeface="Roboto" panose="02000000000000000000" pitchFamily="2" charset="0"/>
                <a:ea typeface="Roboto" panose="02000000000000000000" pitchFamily="2" charset="0"/>
                <a:cs typeface="Roboto" panose="02000000000000000000" pitchFamily="2" charset="0"/>
              </a:rPr>
              <a:t>BetterSerialPlotter</a:t>
            </a:r>
            <a:r>
              <a:rPr lang="en-US" sz="1800" b="0" i="0" u="none" strike="noStrike" dirty="0">
                <a:effectLst/>
                <a:latin typeface="Roboto" panose="02000000000000000000" pitchFamily="2" charset="0"/>
                <a:ea typeface="Roboto" panose="02000000000000000000" pitchFamily="2" charset="0"/>
                <a:cs typeface="Roboto" panose="02000000000000000000" pitchFamily="2" charset="0"/>
              </a:rPr>
              <a:t> is being used to plot data real-time, and is capable of exporting the results as a .csv file afterwards for post-processing.</a:t>
            </a:r>
            <a:r>
              <a:rPr lang="en-US" sz="1800" b="0" i="0" dirty="0">
                <a:effectLst/>
                <a:latin typeface="Roboto" panose="02000000000000000000" pitchFamily="2" charset="0"/>
                <a:ea typeface="Roboto" panose="02000000000000000000" pitchFamily="2" charset="0"/>
                <a:cs typeface="Roboto" panose="02000000000000000000" pitchFamily="2" charset="0"/>
              </a:rPr>
              <a:t>​</a:t>
            </a:r>
          </a:p>
          <a:p>
            <a:pPr algn="l" rtl="0" fontAlgn="base">
              <a:buFont typeface="Arial" panose="020B0604020202020204" pitchFamily="34" charset="0"/>
              <a:buChar char="•"/>
            </a:pPr>
            <a:r>
              <a:rPr lang="en-US" sz="1800" b="0" i="0" u="none" strike="noStrike" dirty="0">
                <a:effectLst/>
                <a:latin typeface="Roboto" panose="02000000000000000000" pitchFamily="2" charset="0"/>
                <a:ea typeface="Roboto" panose="02000000000000000000" pitchFamily="2" charset="0"/>
                <a:cs typeface="Roboto" panose="02000000000000000000" pitchFamily="2" charset="0"/>
              </a:rPr>
              <a:t>Alternatively, a Python script may be utilized for sorting data per device and exporting each to their own .csv file for individual device processing.</a:t>
            </a:r>
            <a:endParaRPr lang="en-US" sz="1800" b="0" i="0" dirty="0">
              <a:effectLst/>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A screenshot of a graph&#10;&#10;Description automatically generated">
            <a:extLst>
              <a:ext uri="{FF2B5EF4-FFF2-40B4-BE49-F238E27FC236}">
                <a16:creationId xmlns:a16="http://schemas.microsoft.com/office/drawing/2014/main" id="{C4526452-7A99-A669-23CF-EE5F579FF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667" y="2093826"/>
            <a:ext cx="59626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49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09D47E-32B4-50EB-8437-F9A260F66100}"/>
              </a:ext>
            </a:extLst>
          </p:cNvPr>
          <p:cNvSpPr>
            <a:spLocks noGrp="1"/>
          </p:cNvSpPr>
          <p:nvPr/>
        </p:nvSpPr>
        <p:spPr>
          <a:xfrm>
            <a:off x="685799" y="1150076"/>
            <a:ext cx="3659389" cy="455784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ea typeface="+mj-lt"/>
                <a:cs typeface="+mj-lt"/>
              </a:rPr>
              <a:t>Important factors to consider for BMS</a:t>
            </a:r>
            <a:endParaRPr lang="en-US"/>
          </a:p>
        </p:txBody>
      </p:sp>
      <p:cxnSp>
        <p:nvCxnSpPr>
          <p:cNvPr id="5" name="Straight Connector 4">
            <a:extLst>
              <a:ext uri="{FF2B5EF4-FFF2-40B4-BE49-F238E27FC236}">
                <a16:creationId xmlns:a16="http://schemas.microsoft.com/office/drawing/2014/main" id="{7F58AB98-7317-9B7E-1960-D723D4EBA6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EAA7E1CF-ACFA-E71D-0CB0-77395643A561}"/>
              </a:ext>
            </a:extLst>
          </p:cNvPr>
          <p:cNvSpPr>
            <a:spLocks noGrp="1"/>
          </p:cNvSpPr>
          <p:nvPr/>
        </p:nvSpPr>
        <p:spPr>
          <a:xfrm>
            <a:off x="4988658" y="1150076"/>
            <a:ext cx="6517543" cy="45578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None/>
            </a:pPr>
            <a:r>
              <a:rPr lang="en-US">
                <a:ea typeface="+mn-lt"/>
                <a:cs typeface="+mn-lt"/>
              </a:rPr>
              <a:t>Voltage Monitoring</a:t>
            </a:r>
            <a:endParaRPr lang="en-US"/>
          </a:p>
          <a:p>
            <a:pPr>
              <a:buNone/>
            </a:pPr>
            <a:r>
              <a:rPr lang="en-US">
                <a:ea typeface="+mn-lt"/>
                <a:cs typeface="+mn-lt"/>
              </a:rPr>
              <a:t>Current Monitoring</a:t>
            </a:r>
            <a:endParaRPr lang="en-US"/>
          </a:p>
          <a:p>
            <a:pPr>
              <a:buNone/>
            </a:pPr>
            <a:r>
              <a:rPr lang="en-US">
                <a:ea typeface="+mn-lt"/>
                <a:cs typeface="+mn-lt"/>
              </a:rPr>
              <a:t>Temperature Monitoring</a:t>
            </a:r>
            <a:endParaRPr lang="en-US"/>
          </a:p>
          <a:p>
            <a:pPr>
              <a:buNone/>
            </a:pPr>
            <a:r>
              <a:rPr lang="en-US">
                <a:ea typeface="+mn-lt"/>
                <a:cs typeface="+mn-lt"/>
              </a:rPr>
              <a:t>Cell Balancing</a:t>
            </a:r>
            <a:endParaRPr lang="en-US"/>
          </a:p>
          <a:p>
            <a:pPr>
              <a:buNone/>
            </a:pPr>
            <a:r>
              <a:rPr lang="en-US">
                <a:ea typeface="+mn-lt"/>
                <a:cs typeface="+mn-lt"/>
              </a:rPr>
              <a:t>State of Charge (SOC) Estimation</a:t>
            </a:r>
            <a:endParaRPr lang="en-US"/>
          </a:p>
          <a:p>
            <a:pPr>
              <a:buNone/>
            </a:pPr>
            <a:r>
              <a:rPr lang="en-US">
                <a:ea typeface="+mn-lt"/>
                <a:cs typeface="+mn-lt"/>
              </a:rPr>
              <a:t>State of Health (SOH) Estimation</a:t>
            </a:r>
            <a:endParaRPr lang="en-US"/>
          </a:p>
          <a:p>
            <a:pPr>
              <a:buNone/>
            </a:pPr>
            <a:r>
              <a:rPr lang="en-US">
                <a:ea typeface="+mn-lt"/>
                <a:cs typeface="+mn-lt"/>
              </a:rPr>
              <a:t>Overcurrent and Overvoltage Protection</a:t>
            </a:r>
            <a:endParaRPr lang="en-US"/>
          </a:p>
          <a:p>
            <a:pPr marL="0" indent="0">
              <a:buNone/>
            </a:pPr>
            <a:r>
              <a:rPr lang="en-US">
                <a:ea typeface="+mn-lt"/>
                <a:cs typeface="+mn-lt"/>
              </a:rPr>
              <a:t>Cell Protection</a:t>
            </a:r>
            <a:endParaRPr lang="en-US"/>
          </a:p>
        </p:txBody>
      </p:sp>
    </p:spTree>
    <p:extLst>
      <p:ext uri="{BB962C8B-B14F-4D97-AF65-F5344CB8AC3E}">
        <p14:creationId xmlns:p14="http://schemas.microsoft.com/office/powerpoint/2010/main" val="250073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7E34-E1EF-B4E6-516D-987E9A23DB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31C5FE-F687-1819-DA11-A9C6154249C3}"/>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2D567D55-2B8E-B54D-5A3C-7A07A1BEEFEA}"/>
              </a:ext>
            </a:extLst>
          </p:cNvPr>
          <p:cNvSpPr>
            <a:spLocks noGrp="1"/>
          </p:cNvSpPr>
          <p:nvPr/>
        </p:nvSpPr>
        <p:spPr>
          <a:xfrm>
            <a:off x="7780421" y="639097"/>
            <a:ext cx="3752818" cy="374663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3700" dirty="0"/>
              <a:t>Proportional Integral Derivative (PID)</a:t>
            </a:r>
          </a:p>
        </p:txBody>
      </p:sp>
      <p:pic>
        <p:nvPicPr>
          <p:cNvPr id="5" name="Picture 4" descr="A diagram of a battery&#10;&#10;Description automatically generated">
            <a:extLst>
              <a:ext uri="{FF2B5EF4-FFF2-40B4-BE49-F238E27FC236}">
                <a16:creationId xmlns:a16="http://schemas.microsoft.com/office/drawing/2014/main" id="{ECA9AB4D-0875-7578-C989-0B5595A4043C}"/>
              </a:ext>
            </a:extLst>
          </p:cNvPr>
          <p:cNvPicPr>
            <a:picLocks noChangeAspect="1"/>
          </p:cNvPicPr>
          <p:nvPr/>
        </p:nvPicPr>
        <p:blipFill>
          <a:blip r:embed="rId2"/>
          <a:stretch>
            <a:fillRect/>
          </a:stretch>
        </p:blipFill>
        <p:spPr>
          <a:xfrm>
            <a:off x="629810" y="1147408"/>
            <a:ext cx="6921364" cy="45680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4509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9F1CC8-3134-6E73-0729-278D5FAC64F7}"/>
              </a:ext>
            </a:extLst>
          </p:cNvPr>
          <p:cNvSpPr>
            <a:spLocks noGrp="1"/>
          </p:cNvSpPr>
          <p:nvPr/>
        </p:nvSpPr>
        <p:spPr>
          <a:xfrm>
            <a:off x="6400800" y="609600"/>
            <a:ext cx="5147730" cy="16419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Calibri Light"/>
                <a:cs typeface="Calibri Light"/>
              </a:rPr>
              <a:t>BATERRY </a:t>
            </a:r>
          </a:p>
        </p:txBody>
      </p:sp>
      <p:sp>
        <p:nvSpPr>
          <p:cNvPr id="5" name="Content Placeholder 2">
            <a:extLst>
              <a:ext uri="{FF2B5EF4-FFF2-40B4-BE49-F238E27FC236}">
                <a16:creationId xmlns:a16="http://schemas.microsoft.com/office/drawing/2014/main" id="{BCE9AC97-65C7-DAEB-369E-2198790DC261}"/>
              </a:ext>
            </a:extLst>
          </p:cNvPr>
          <p:cNvSpPr>
            <a:spLocks noGrp="1"/>
          </p:cNvSpPr>
          <p:nvPr/>
        </p:nvSpPr>
        <p:spPr>
          <a:xfrm>
            <a:off x="6400800" y="2251587"/>
            <a:ext cx="5147730" cy="36379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ea typeface="+mn-lt"/>
                <a:cs typeface="+mn-lt"/>
              </a:rPr>
              <a:t>Voltage = 3.7 v capacity = 650mAh capacity = 1500mAh An individual LiPo cell has a nominal voltage of 3.7V. When fully charged you will see nearly 4.3V on the cell but it will quickly drop to 3.7V under normal use. When depleted, the cell will be around 3V. This means your project will need to handle various voltages if you are running directly from a cell</a:t>
            </a:r>
            <a:endParaRPr lang="en-US"/>
          </a:p>
        </p:txBody>
      </p:sp>
      <p:pic>
        <p:nvPicPr>
          <p:cNvPr id="6" name="Picture 5" descr="A diagram of a battery&#10;&#10;Description automatically generated">
            <a:extLst>
              <a:ext uri="{FF2B5EF4-FFF2-40B4-BE49-F238E27FC236}">
                <a16:creationId xmlns:a16="http://schemas.microsoft.com/office/drawing/2014/main" id="{D362AA3B-5B4E-D875-7C67-CFFB4CF82414}"/>
              </a:ext>
            </a:extLst>
          </p:cNvPr>
          <p:cNvPicPr>
            <a:picLocks noChangeAspect="1"/>
          </p:cNvPicPr>
          <p:nvPr/>
        </p:nvPicPr>
        <p:blipFill>
          <a:blip r:embed="rId2"/>
          <a:stretch>
            <a:fillRect/>
          </a:stretch>
        </p:blipFill>
        <p:spPr>
          <a:xfrm>
            <a:off x="648930" y="1208041"/>
            <a:ext cx="5447070" cy="411253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6892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FABE-A9BC-44B3-022B-3352DB8D9308}"/>
              </a:ext>
            </a:extLst>
          </p:cNvPr>
          <p:cNvSpPr>
            <a:spLocks noGrp="1"/>
          </p:cNvSpPr>
          <p:nvPr>
            <p:ph type="title"/>
          </p:nvPr>
        </p:nvSpPr>
        <p:spPr/>
        <p:txBody>
          <a:bodyPr/>
          <a:lstStyle/>
          <a:p>
            <a:r>
              <a:rPr lang="en-US"/>
              <a:t>Hardware to for BMS</a:t>
            </a:r>
          </a:p>
        </p:txBody>
      </p:sp>
      <p:sp>
        <p:nvSpPr>
          <p:cNvPr id="3" name="Content Placeholder 2">
            <a:extLst>
              <a:ext uri="{FF2B5EF4-FFF2-40B4-BE49-F238E27FC236}">
                <a16:creationId xmlns:a16="http://schemas.microsoft.com/office/drawing/2014/main" id="{2C40E9EB-D877-D556-9CA2-3C889DAD3F01}"/>
              </a:ext>
            </a:extLst>
          </p:cNvPr>
          <p:cNvSpPr>
            <a:spLocks noGrp="1"/>
          </p:cNvSpPr>
          <p:nvPr>
            <p:ph idx="1"/>
          </p:nvPr>
        </p:nvSpPr>
        <p:spPr/>
        <p:txBody>
          <a:bodyPr/>
          <a:lstStyle/>
          <a:p>
            <a:r>
              <a:rPr lang="en-US">
                <a:ea typeface="+mn-lt"/>
                <a:cs typeface="+mn-lt"/>
              </a:rPr>
              <a:t>The Battery Babysitter features a pair of Texas Instruments LiPo-management ICs: a BQ24075 battery charger and a BQ27441-G1A fuel gauge.</a:t>
            </a:r>
            <a:endParaRPr lang="en-US"/>
          </a:p>
          <a:p>
            <a:pPr>
              <a:buClr>
                <a:srgbClr val="1287C3"/>
              </a:buClr>
            </a:pPr>
            <a:r>
              <a:rPr lang="en-US" sz="2300"/>
              <a:t>INA219 High Side DC Current Sensor Breakout - 26V ±3.2A Max - STEMMA QT</a:t>
            </a:r>
            <a:endParaRPr lang="en-US">
              <a:ea typeface="+mn-lt"/>
              <a:cs typeface="+mn-lt"/>
            </a:endParaRPr>
          </a:p>
          <a:p>
            <a:pPr>
              <a:buClr>
                <a:srgbClr val="1287C3"/>
              </a:buClr>
            </a:pPr>
            <a:endParaRPr lang="en-US">
              <a:ea typeface="+mn-lt"/>
              <a:cs typeface="+mn-lt"/>
            </a:endParaRPr>
          </a:p>
        </p:txBody>
      </p:sp>
    </p:spTree>
    <p:extLst>
      <p:ext uri="{BB962C8B-B14F-4D97-AF65-F5344CB8AC3E}">
        <p14:creationId xmlns:p14="http://schemas.microsoft.com/office/powerpoint/2010/main" val="366231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4599-130C-60E0-9480-8FCACB85A1FA}"/>
              </a:ext>
            </a:extLst>
          </p:cNvPr>
          <p:cNvSpPr>
            <a:spLocks noGrp="1"/>
          </p:cNvSpPr>
          <p:nvPr>
            <p:ph type="title"/>
          </p:nvPr>
        </p:nvSpPr>
        <p:spPr/>
        <p:txBody>
          <a:bodyPr/>
          <a:lstStyle/>
          <a:p>
            <a:r>
              <a:rPr lang="en-US">
                <a:latin typeface="Roboto"/>
                <a:ea typeface="Roboto"/>
                <a:cs typeface="Roboto"/>
              </a:rPr>
              <a:t>Computer Vision</a:t>
            </a:r>
            <a:endParaRPr lang="en-US"/>
          </a:p>
        </p:txBody>
      </p:sp>
      <p:pic>
        <p:nvPicPr>
          <p:cNvPr id="4" name="Content Placeholder 3" descr="A horse walking in a barn&#10;&#10;Description automatically generated">
            <a:extLst>
              <a:ext uri="{FF2B5EF4-FFF2-40B4-BE49-F238E27FC236}">
                <a16:creationId xmlns:a16="http://schemas.microsoft.com/office/drawing/2014/main" id="{7636FAD6-1B56-CC2E-9759-6E16E4EE1218}"/>
              </a:ext>
            </a:extLst>
          </p:cNvPr>
          <p:cNvPicPr>
            <a:picLocks noGrp="1" noChangeAspect="1"/>
          </p:cNvPicPr>
          <p:nvPr>
            <p:ph idx="1"/>
          </p:nvPr>
        </p:nvPicPr>
        <p:blipFill>
          <a:blip r:embed="rId2"/>
          <a:stretch>
            <a:fillRect/>
          </a:stretch>
        </p:blipFill>
        <p:spPr>
          <a:xfrm>
            <a:off x="1346759" y="2884877"/>
            <a:ext cx="3263195" cy="1535642"/>
          </a:xfrm>
        </p:spPr>
      </p:pic>
      <p:sp>
        <p:nvSpPr>
          <p:cNvPr id="6" name="Content Placeholder 2">
            <a:extLst>
              <a:ext uri="{FF2B5EF4-FFF2-40B4-BE49-F238E27FC236}">
                <a16:creationId xmlns:a16="http://schemas.microsoft.com/office/drawing/2014/main" id="{3EABE466-F163-C48C-D867-63A485922FB6}"/>
              </a:ext>
            </a:extLst>
          </p:cNvPr>
          <p:cNvSpPr txBox="1">
            <a:spLocks/>
          </p:cNvSpPr>
          <p:nvPr/>
        </p:nvSpPr>
        <p:spPr>
          <a:xfrm>
            <a:off x="4993272" y="2666999"/>
            <a:ext cx="6509751"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Clr>
                <a:srgbClr val="1287C3"/>
              </a:buClr>
            </a:pPr>
            <a:r>
              <a:rPr lang="en-US">
                <a:ea typeface="+mn-lt"/>
                <a:cs typeface="+mn-lt"/>
              </a:rPr>
              <a:t>By using machine learning, we're aiming to create a skeletal body over a recorded video of the horse movement</a:t>
            </a:r>
            <a:endParaRPr lang="en-US"/>
          </a:p>
          <a:p>
            <a:pPr>
              <a:buClr>
                <a:srgbClr val="1287C3"/>
              </a:buClr>
            </a:pPr>
            <a:r>
              <a:rPr lang="en-US">
                <a:ea typeface="+mn-lt"/>
                <a:cs typeface="+mn-lt"/>
              </a:rPr>
              <a:t>Currently exploring options on using already build libraries and models to help us in detecting the skeleton and movements</a:t>
            </a:r>
          </a:p>
        </p:txBody>
      </p:sp>
    </p:spTree>
    <p:extLst>
      <p:ext uri="{BB962C8B-B14F-4D97-AF65-F5344CB8AC3E}">
        <p14:creationId xmlns:p14="http://schemas.microsoft.com/office/powerpoint/2010/main" val="164881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B20344-DA38-3D8C-0BEC-23275BA5810A}"/>
              </a:ext>
            </a:extLst>
          </p:cNvPr>
          <p:cNvSpPr txBox="1"/>
          <p:nvPr/>
        </p:nvSpPr>
        <p:spPr>
          <a:xfrm>
            <a:off x="3719465" y="2921168"/>
            <a:ext cx="4753069" cy="1015663"/>
          </a:xfrm>
          <a:prstGeom prst="rect">
            <a:avLst/>
          </a:prstGeom>
          <a:noFill/>
        </p:spPr>
        <p:txBody>
          <a:bodyPr wrap="square" rtlCol="0" anchor="ctr">
            <a:spAutoFit/>
          </a:bodyPr>
          <a:lstStyle/>
          <a:p>
            <a:pPr algn="ctr"/>
            <a:r>
              <a:rPr lang="en-US" sz="6000" dirty="0"/>
              <a:t>Questions</a:t>
            </a:r>
            <a:r>
              <a:rPr lang="en-US" sz="6000" b="1" dirty="0"/>
              <a:t>?</a:t>
            </a:r>
          </a:p>
        </p:txBody>
      </p:sp>
    </p:spTree>
    <p:extLst>
      <p:ext uri="{BB962C8B-B14F-4D97-AF65-F5344CB8AC3E}">
        <p14:creationId xmlns:p14="http://schemas.microsoft.com/office/powerpoint/2010/main" val="2917539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436B0051462D4D929865D11E20EEA8" ma:contentTypeVersion="12" ma:contentTypeDescription="Create a new document." ma:contentTypeScope="" ma:versionID="a5a0264202e1b0bca3c0f6ad27dcb24f">
  <xsd:schema xmlns:xsd="http://www.w3.org/2001/XMLSchema" xmlns:xs="http://www.w3.org/2001/XMLSchema" xmlns:p="http://schemas.microsoft.com/office/2006/metadata/properties" xmlns:ns3="142070b3-0707-4748-b63e-f7863282330c" xmlns:ns4="dd4a25c7-9d02-48df-b944-2c9bc5908b45" targetNamespace="http://schemas.microsoft.com/office/2006/metadata/properties" ma:root="true" ma:fieldsID="086035a7d91ddcb83b56f9b686cee224" ns3:_="" ns4:_="">
    <xsd:import namespace="142070b3-0707-4748-b63e-f7863282330c"/>
    <xsd:import namespace="dd4a25c7-9d02-48df-b944-2c9bc5908b45"/>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2070b3-0707-4748-b63e-f786328233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4a25c7-9d02-48df-b944-2c9bc5908b4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42070b3-0707-4748-b63e-f7863282330c" xsi:nil="true"/>
  </documentManagement>
</p:properties>
</file>

<file path=customXml/itemProps1.xml><?xml version="1.0" encoding="utf-8"?>
<ds:datastoreItem xmlns:ds="http://schemas.openxmlformats.org/officeDocument/2006/customXml" ds:itemID="{024995D9-5132-456F-9CEB-D0E7151FCB4A}">
  <ds:schemaRefs>
    <ds:schemaRef ds:uri="http://schemas.microsoft.com/sharepoint/v3/contenttype/forms"/>
  </ds:schemaRefs>
</ds:datastoreItem>
</file>

<file path=customXml/itemProps2.xml><?xml version="1.0" encoding="utf-8"?>
<ds:datastoreItem xmlns:ds="http://schemas.openxmlformats.org/officeDocument/2006/customXml" ds:itemID="{65FF74AC-71FB-406C-B30D-B9976A6A484D}">
  <ds:schemaRefs>
    <ds:schemaRef ds:uri="142070b3-0707-4748-b63e-f7863282330c"/>
    <ds:schemaRef ds:uri="dd4a25c7-9d02-48df-b944-2c9bc5908b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85C32B9-A165-49D9-9AD5-7EA865EC75EB}">
  <ds:schemaRefs>
    <ds:schemaRef ds:uri="142070b3-0707-4748-b63e-f7863282330c"/>
    <ds:schemaRef ds:uri="dd4a25c7-9d02-48df-b944-2c9bc5908b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238</TotalTime>
  <Words>290</Words>
  <Application>Microsoft Office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Corbel</vt:lpstr>
      <vt:lpstr>Roboto</vt:lpstr>
      <vt:lpstr>Arial</vt:lpstr>
      <vt:lpstr>Calibri</vt:lpstr>
      <vt:lpstr>Parallax</vt:lpstr>
      <vt:lpstr>Hoof IMU</vt:lpstr>
      <vt:lpstr>Data Saving and Post Processing</vt:lpstr>
      <vt:lpstr>PowerPoint Presentation</vt:lpstr>
      <vt:lpstr>PowerPoint Presentation</vt:lpstr>
      <vt:lpstr>PowerPoint Presentation</vt:lpstr>
      <vt:lpstr>Hardware to for BMS</vt:lpstr>
      <vt:lpstr>Computer Vision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project outputs</dc:title>
  <dc:creator>Kyle</dc:creator>
  <cp:lastModifiedBy>Kyle B. Garcia</cp:lastModifiedBy>
  <cp:revision>84</cp:revision>
  <dcterms:modified xsi:type="dcterms:W3CDTF">2023-09-26T18:55:22Z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0x010100FE436B0051462D4D929865D11E20EEA8</vt:lpwstr>
  </property>
</Properties>
</file>