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Play"/>
      <p:regular r:id="rId13"/>
      <p:bold r:id="rId14"/>
    </p:embeddedFont>
    <p:embeddedFont>
      <p:font typeface="Open Sans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GzwCYRg89F0/HTy/7IQ9iLytn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6005BD-F0C0-45AA-AE40-DF46C9E0EEB6}">
  <a:tblStyle styleId="{3A6005BD-F0C0-45AA-AE40-DF46C9E0EE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BC0ED32-8EC4-449E-882D-5A1991C29B1F}" styleName="Table_1">
    <a:wholeTbl>
      <a:tcTxStyle b="off" i="off">
        <a:font>
          <a:latin typeface="Univers Condensed Light"/>
          <a:ea typeface="Univers Condensed Light"/>
          <a:cs typeface="Univers Condensed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E8E8"/>
          </a:solidFill>
        </a:fill>
      </a:tcStyle>
    </a:wholeTbl>
    <a:band1H>
      <a:tcTxStyle/>
      <a:tcStyle>
        <a:fill>
          <a:solidFill>
            <a:srgbClr val="ECCECE"/>
          </a:solidFill>
        </a:fill>
      </a:tcStyle>
    </a:band1H>
    <a:band2H>
      <a:tcTxStyle/>
    </a:band2H>
    <a:band1V>
      <a:tcTxStyle/>
      <a:tcStyle>
        <a:fill>
          <a:solidFill>
            <a:srgbClr val="ECCECE"/>
          </a:solidFill>
        </a:fill>
      </a:tcStyle>
    </a:band1V>
    <a:band2V>
      <a:tcTxStyle/>
    </a:band2V>
    <a:lastCol>
      <a:tcTxStyle b="on" i="off">
        <a:font>
          <a:latin typeface="Univers Condensed Light"/>
          <a:ea typeface="Univers Condensed Light"/>
          <a:cs typeface="Univers Condensed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Univers Condensed Light"/>
          <a:ea typeface="Univers Condensed Light"/>
          <a:cs typeface="Univers Condensed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Univers Condensed Light"/>
          <a:ea typeface="Univers Condensed Light"/>
          <a:cs typeface="Univers Condensed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Univers Condensed Light"/>
          <a:ea typeface="Univers Condensed Light"/>
          <a:cs typeface="Univers Condensed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Light-regular.fntdata"/><Relationship Id="rId14" Type="http://schemas.openxmlformats.org/officeDocument/2006/relationships/font" Target="fonts/Play-bold.fntdata"/><Relationship Id="rId17" Type="http://schemas.openxmlformats.org/officeDocument/2006/relationships/font" Target="fonts/OpenSansLight-italic.fntdata"/><Relationship Id="rId16" Type="http://schemas.openxmlformats.org/officeDocument/2006/relationships/font" Target="fonts/OpenSansLight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e26918b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e26918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ctrTitle"/>
          </p:nvPr>
        </p:nvSpPr>
        <p:spPr>
          <a:xfrm>
            <a:off x="1524000" y="1122363"/>
            <a:ext cx="9144000" cy="3025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524000" y="4386729"/>
            <a:ext cx="9144000" cy="113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4083788" y="-931234"/>
            <a:ext cx="4024424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8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172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839788" y="173432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839788" y="255823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6172200" y="173432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6172200" y="25582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7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" name="Google Shape;7;p7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" name="Google Shape;8;p7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" name="Google Shape;9;p7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" name="Google Shape;10;p7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7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7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b="0" i="1" sz="4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7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988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Multi-colour batteries" id="92" name="Google Shape;92;p1"/>
          <p:cNvPicPr preferRelativeResize="0"/>
          <p:nvPr/>
        </p:nvPicPr>
        <p:blipFill rotWithShape="1">
          <a:blip r:embed="rId3">
            <a:alphaModFix/>
          </a:blip>
          <a:srcRect b="-1" l="11066" r="-1" t="0"/>
          <a:stretch/>
        </p:blipFill>
        <p:spPr>
          <a:xfrm>
            <a:off x="20" y="10"/>
            <a:ext cx="9137156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7945558" y="-6724"/>
            <a:ext cx="4265457" cy="6868736"/>
          </a:xfrm>
          <a:custGeom>
            <a:rect b="b" l="l" r="r" t="t"/>
            <a:pathLst>
              <a:path extrusionOk="0" h="6865085" w="5170888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8504880" y="3025587"/>
            <a:ext cx="3153720" cy="29852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en-US" sz="4400"/>
              <a:t>BATTERY </a:t>
            </a:r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6931959" y="0"/>
            <a:ext cx="5279056" cy="777922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 flipH="1">
            <a:off x="7281082" y="-6724"/>
            <a:ext cx="2279175" cy="6864724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2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660990" y="4849100"/>
            <a:ext cx="2366826" cy="2008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2"/>
          <p:cNvCxnSpPr/>
          <p:nvPr/>
        </p:nvCxnSpPr>
        <p:spPr>
          <a:xfrm flipH="1">
            <a:off x="-84" y="4849099"/>
            <a:ext cx="3027900" cy="10044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pir" id="112" name="Google Shape;11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3602"/>
          <a:stretch/>
        </p:blipFill>
        <p:spPr>
          <a:xfrm>
            <a:off x="533400" y="1032763"/>
            <a:ext cx="5388261" cy="2804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r" id="113" name="Google Shape;11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6992" y="1007302"/>
            <a:ext cx="5388261" cy="28557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"/>
          <p:cNvCxnSpPr/>
          <p:nvPr/>
        </p:nvCxnSpPr>
        <p:spPr>
          <a:xfrm flipH="1" rot="10800000">
            <a:off x="11602477" y="4849098"/>
            <a:ext cx="339224" cy="200890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8882420" y="4849097"/>
            <a:ext cx="3309580" cy="138214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1" name="Google Shape;121;p3"/>
          <p:cNvSpPr txBox="1"/>
          <p:nvPr>
            <p:ph type="title"/>
          </p:nvPr>
        </p:nvSpPr>
        <p:spPr>
          <a:xfrm>
            <a:off x="5146159" y="685800"/>
            <a:ext cx="6238688" cy="1382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lay"/>
              <a:buNone/>
            </a:pPr>
            <a:r>
              <a:rPr lang="en-US" sz="3700"/>
              <a:t>POWER MANAGEMENT UNIT (PMU)</a:t>
            </a:r>
            <a:endParaRPr/>
          </a:p>
        </p:txBody>
      </p:sp>
      <p:pic>
        <p:nvPicPr>
          <p:cNvPr descr="A blue wall clock showing the time 11:59" id="122" name="Google Shape;122;p3"/>
          <p:cNvPicPr preferRelativeResize="0"/>
          <p:nvPr/>
        </p:nvPicPr>
        <p:blipFill rotWithShape="1">
          <a:blip r:embed="rId3">
            <a:alphaModFix/>
          </a:blip>
          <a:srcRect b="-1" l="3796" r="48159" t="0"/>
          <a:stretch/>
        </p:blipFill>
        <p:spPr>
          <a:xfrm>
            <a:off x="20" y="-7444"/>
            <a:ext cx="4966427" cy="6874330"/>
          </a:xfrm>
          <a:custGeom>
            <a:rect b="b" l="l" r="r" t="t"/>
            <a:pathLst>
              <a:path extrusionOk="0" h="6874330" w="4966447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5146158" y="2301949"/>
            <a:ext cx="6238687" cy="402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/>
              <a:t>The PMU automatically detects which power and clock resources are required by the different components in the system at any given time. It will then start/stop and choose operation modes in supply regulators and clock sources, without user interaction, to achieve the lowest power consumption possible.</a:t>
            </a:r>
            <a:endParaRPr/>
          </a:p>
        </p:txBody>
      </p:sp>
      <p:cxnSp>
        <p:nvCxnSpPr>
          <p:cNvPr id="124" name="Google Shape;124;p3"/>
          <p:cNvCxnSpPr/>
          <p:nvPr/>
        </p:nvCxnSpPr>
        <p:spPr>
          <a:xfrm flipH="1">
            <a:off x="3627455" y="-19394"/>
            <a:ext cx="806149" cy="6877392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4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4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4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4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4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4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4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7" name="Google Shape;137;p4"/>
          <p:cNvSpPr/>
          <p:nvPr/>
        </p:nvSpPr>
        <p:spPr>
          <a:xfrm rot="10800000">
            <a:off x="-1" y="-18431"/>
            <a:ext cx="9395871" cy="6881906"/>
          </a:xfrm>
          <a:custGeom>
            <a:rect b="b" l="l" r="r" t="t"/>
            <a:pathLst>
              <a:path extrusionOk="0" h="6881904" w="6132997">
                <a:moveTo>
                  <a:pt x="1358016" y="0"/>
                </a:moveTo>
                <a:lnTo>
                  <a:pt x="6132997" y="0"/>
                </a:lnTo>
                <a:lnTo>
                  <a:pt x="6132997" y="6857998"/>
                </a:lnTo>
                <a:lnTo>
                  <a:pt x="0" y="6881904"/>
                </a:lnTo>
                <a:lnTo>
                  <a:pt x="13580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 flipH="1">
            <a:off x="2" y="0"/>
            <a:ext cx="2442048" cy="6081502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4"/>
          <p:cNvCxnSpPr/>
          <p:nvPr/>
        </p:nvCxnSpPr>
        <p:spPr>
          <a:xfrm rot="10800000">
            <a:off x="8238790" y="0"/>
            <a:ext cx="3914920" cy="307403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4"/>
          <p:cNvCxnSpPr/>
          <p:nvPr/>
        </p:nvCxnSpPr>
        <p:spPr>
          <a:xfrm>
            <a:off x="-2" y="3548091"/>
            <a:ext cx="8652340" cy="332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1292" l="0" r="0" t="0"/>
          <a:stretch/>
        </p:blipFill>
        <p:spPr>
          <a:xfrm>
            <a:off x="731174" y="867605"/>
            <a:ext cx="10646809" cy="519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5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5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5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5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5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5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5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4" name="Google Shape;154;p5"/>
          <p:cNvSpPr/>
          <p:nvPr/>
        </p:nvSpPr>
        <p:spPr>
          <a:xfrm rot="10800000">
            <a:off x="-1" y="-1"/>
            <a:ext cx="7960944" cy="6859759"/>
          </a:xfrm>
          <a:custGeom>
            <a:rect b="b" l="l" r="r" t="t"/>
            <a:pathLst>
              <a:path extrusionOk="0" h="6859759" w="5838204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5" name="Google Shape;155;p5"/>
          <p:cNvSpPr txBox="1"/>
          <p:nvPr>
            <p:ph type="title"/>
          </p:nvPr>
        </p:nvSpPr>
        <p:spPr>
          <a:xfrm>
            <a:off x="960350" y="541964"/>
            <a:ext cx="4768938" cy="3818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lay"/>
              <a:buNone/>
            </a:pPr>
            <a:r>
              <a:rPr b="0" lang="en-US" sz="3800" u="none" strike="noStrike"/>
              <a:t>POWER REQUIREMENT &amp; CONSUMPTION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lay"/>
              <a:buNone/>
            </a:pPr>
            <a:br>
              <a:rPr b="0" lang="en-US" sz="3800" u="none" strike="noStrike"/>
            </a:br>
            <a:endParaRPr b="0" sz="3800" u="none" strike="noStrike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lay"/>
              <a:buNone/>
            </a:pPr>
            <a:br>
              <a:rPr b="0" lang="en-US" sz="3800" u="none" strike="noStrike"/>
            </a:br>
            <a:endParaRPr b="0" sz="3800" u="none" strike="noStrike"/>
          </a:p>
        </p:txBody>
      </p:sp>
      <p:cxnSp>
        <p:nvCxnSpPr>
          <p:cNvPr id="156" name="Google Shape;156;p5"/>
          <p:cNvCxnSpPr/>
          <p:nvPr/>
        </p:nvCxnSpPr>
        <p:spPr>
          <a:xfrm rot="10800000">
            <a:off x="6521187" y="10631"/>
            <a:ext cx="876073" cy="68580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5"/>
          <p:cNvCxnSpPr/>
          <p:nvPr/>
        </p:nvCxnSpPr>
        <p:spPr>
          <a:xfrm flipH="1" rot="10800000">
            <a:off x="9307961" y="640726"/>
            <a:ext cx="2884039" cy="6217274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5"/>
          <p:cNvCxnSpPr/>
          <p:nvPr/>
        </p:nvCxnSpPr>
        <p:spPr>
          <a:xfrm>
            <a:off x="9434086" y="0"/>
            <a:ext cx="2757914" cy="142520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9" name="Google Shape;159;p5"/>
          <p:cNvGraphicFramePr/>
          <p:nvPr/>
        </p:nvGraphicFramePr>
        <p:xfrm>
          <a:off x="5785870" y="2588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{3A6005BD-F0C0-45AA-AE40-DF46C9E0EEB6}</a:tableStyleId>
              </a:tblPr>
              <a:tblGrid>
                <a:gridCol w="758825"/>
                <a:gridCol w="814950"/>
                <a:gridCol w="1192500"/>
                <a:gridCol w="1165300"/>
                <a:gridCol w="831975"/>
                <a:gridCol w="1109175"/>
              </a:tblGrid>
              <a:tr h="8464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Seeed Studio XIAO nRF52840 (Sense)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6400" marB="46400" marR="92775" marL="92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ISM330DHCX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MMC5983MA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MicroSD card breakout board+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H3LIS331DL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Voltage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 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3.3v 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50mA or 100mA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1.5mA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50mA or 100mA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150mA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μA</a:t>
                      </a:r>
                      <a:endParaRPr b="0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4425" marB="64425" marR="64425" marL="64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5"/>
          <p:cNvGraphicFramePr/>
          <p:nvPr/>
        </p:nvGraphicFramePr>
        <p:xfrm>
          <a:off x="5991511" y="4468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{3BC0ED32-8EC4-449E-882D-5A1991C29B1F}</a:tableStyleId>
              </a:tblPr>
              <a:tblGrid>
                <a:gridCol w="2730725"/>
                <a:gridCol w="2730725"/>
              </a:tblGrid>
              <a:tr h="86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Total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~351.5mA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6" name="Google Shape;166;p6"/>
          <p:cNvSpPr txBox="1"/>
          <p:nvPr>
            <p:ph type="title"/>
          </p:nvPr>
        </p:nvSpPr>
        <p:spPr>
          <a:xfrm>
            <a:off x="1114426" y="533400"/>
            <a:ext cx="7306446" cy="1671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Play"/>
              <a:buNone/>
            </a:pPr>
            <a:r>
              <a:rPr lang="en-US" sz="4100"/>
              <a:t>POWER REQUIREMENTS</a:t>
            </a:r>
            <a:endParaRPr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590804" y="2205038"/>
            <a:ext cx="4919409" cy="41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 Light"/>
              <a:buNone/>
            </a:pPr>
            <a:r>
              <a:t/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u="none" cap="none" strike="noStrike">
                <a:latin typeface="Arial"/>
                <a:ea typeface="Arial"/>
                <a:cs typeface="Arial"/>
                <a:sym typeface="Arial"/>
              </a:rPr>
              <a:t>When P0.14 (D14) turns off the ADC function at a high level of 3.3V, P0.31 will be at the input voltage limit of 3.6V. There is a risk of burning out the P0.31 pin.</a:t>
            </a:r>
            <a:endParaRPr b="0"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u="none" cap="none" strike="noStrike">
                <a:latin typeface="Arial"/>
                <a:ea typeface="Arial"/>
                <a:cs typeface="Arial"/>
                <a:sym typeface="Arial"/>
              </a:rPr>
              <a:t>          </a:t>
            </a:r>
            <a:endParaRPr b="0" i="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br>
              <a:rPr b="0" i="0" lang="en-US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6"/>
          <p:cNvCxnSpPr/>
          <p:nvPr/>
        </p:nvCxnSpPr>
        <p:spPr>
          <a:xfrm flipH="1" rot="10800000">
            <a:off x="8430398" y="-1"/>
            <a:ext cx="2559923" cy="6857999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6"/>
          <p:cNvCxnSpPr/>
          <p:nvPr/>
        </p:nvCxnSpPr>
        <p:spPr>
          <a:xfrm flipH="1" rot="10800000">
            <a:off x="9741182" y="0"/>
            <a:ext cx="725518" cy="6857999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5965" y="1711952"/>
            <a:ext cx="6416042" cy="407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e26918b1c_0_0"/>
          <p:cNvSpPr txBox="1"/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Battery babysitter</a:t>
            </a:r>
            <a:endParaRPr/>
          </a:p>
        </p:txBody>
      </p:sp>
      <p:sp>
        <p:nvSpPr>
          <p:cNvPr id="176" name="Google Shape;176;g27e26918b1c_0_0"/>
          <p:cNvSpPr txBox="1"/>
          <p:nvPr>
            <p:ph idx="1" type="body"/>
          </p:nvPr>
        </p:nvSpPr>
        <p:spPr>
          <a:xfrm>
            <a:off x="1143000" y="2009554"/>
            <a:ext cx="9906000" cy="402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gleLinesVTI">
  <a:themeElements>
    <a:clrScheme name="AnalogousFromDarkSeedRightStep">
      <a:dk1>
        <a:srgbClr val="000000"/>
      </a:dk1>
      <a:lt1>
        <a:srgbClr val="FFFFFF"/>
      </a:lt1>
      <a:dk2>
        <a:srgbClr val="222F1B"/>
      </a:dk2>
      <a:lt2>
        <a:srgbClr val="F0F3F3"/>
      </a:lt2>
      <a:accent1>
        <a:srgbClr val="CA4646"/>
      </a:accent1>
      <a:accent2>
        <a:srgbClr val="B86B34"/>
      </a:accent2>
      <a:accent3>
        <a:srgbClr val="B8A33F"/>
      </a:accent3>
      <a:accent4>
        <a:srgbClr val="91B031"/>
      </a:accent4>
      <a:accent5>
        <a:srgbClr val="68B73F"/>
      </a:accent5>
      <a:accent6>
        <a:srgbClr val="34B83E"/>
      </a:accent6>
      <a:hlink>
        <a:srgbClr val="925DC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2023-04-24T12:46:37Z</dcterms:created>
  <dc:creator>Elena Montalvo</dc:creator>
</cp:coreProperties>
</file>