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8" r:id="rId1"/>
  </p:sldMasterIdLst>
  <p:notesMasterIdLst>
    <p:notesMasterId r:id="rId15"/>
  </p:notesMasterIdLst>
  <p:sldIdLst>
    <p:sldId id="265" r:id="rId2"/>
    <p:sldId id="266" r:id="rId3"/>
    <p:sldId id="26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9" r:id="rId13"/>
    <p:sldId id="30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143-5E71-44AA-BC13-906313180F77}" type="datetimeFigureOut">
              <a:rPr lang="pt-BR" smtClean="0"/>
              <a:t>27/09/2021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EE43F-927B-4266-8B24-7415CE2B07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71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https://www.programador.com.br/historia-da-programacao.html</a:t>
            </a:r>
          </a:p>
          <a:p>
            <a:r>
              <a:rPr lang="pt-BR" dirty="0"/>
              <a:t>https://canaltech.com.br/curiosidades/mulheres-historicas-ada-lovelace-a-primeira-programadora-de-todos-os-tempos-71395/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447F6-41A8-4660-9AAB-F7C1A617592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932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https://pt.wikiversity.org/wiki/Introdu%C3%A7%C3%A3o_%C3%A0s_Linguagens_de_Programa%C3%A7%C3%A3o/Plankalk%C3%BCl</a:t>
            </a:r>
          </a:p>
          <a:p>
            <a:r>
              <a:rPr lang="pt-BR" dirty="0"/>
              <a:t>http://compilandofacil.blogspot.com/2013/05/ja-ouviu-falar-de-plankalkul.html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447F6-41A8-4660-9AAB-F7C1A6175926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27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https://www.programador.com.br/historia-da-programacao.html</a:t>
            </a:r>
          </a:p>
          <a:p>
            <a:r>
              <a:rPr lang="pt-BR" dirty="0"/>
              <a:t>https://canaltech.com.br/software/crise-da-covid-19-aumenta-a-procura-por-programadores-de-cobol-163286/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447F6-41A8-4660-9AAB-F7C1A6175926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89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https://www.programador.com.br/historia-da-programacao.html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447F6-41A8-4660-9AAB-F7C1A6175926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56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https://www.programador.com.br/historia-da-programacao.html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447F6-41A8-4660-9AAB-F7C1A617592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42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https://www.programador.com.br/historia-da-programacao.html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447F6-41A8-4660-9AAB-F7C1A6175926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60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145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046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702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23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4BCCD4-CEB1-405B-A443-DD9CBCBEA55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714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754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798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562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50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399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9/27/2021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224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34BCCD4-CEB1-405B-A443-DD9CBCBEA55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3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C4E3F-5BED-4C68-AD10-6BA1600D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pt-BR" sz="5400" dirty="0"/>
              <a:t>Alan Turing e a máquina Colossus</a:t>
            </a:r>
            <a:endParaRPr lang="pt-BR" dirty="0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B863406D-9BFC-4FDC-AACA-5B0D9EAA6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77" y="1992213"/>
            <a:ext cx="64764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6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FC48-D480-43A7-8019-17B4EA82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Década de 80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8CA931-D567-4E14-9A3E-8869F7C4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C++</a:t>
            </a:r>
          </a:p>
          <a:p>
            <a:pPr marL="0" indent="0">
              <a:buNone/>
            </a:pP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Objective-C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Outras linguagens</a:t>
            </a:r>
            <a:endParaRPr lang="pt-BR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Eiffel ,Miranda ,Object Pascal Common ,Haskell 1,0,  Perl.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560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3B9E6-9D77-40E5-A70E-AB4DD7A4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Década de 90 e anos 2000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F3D3FF-1204-428B-81B8-451F6E3CF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Python, java, C#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Outras linguagens</a:t>
            </a:r>
            <a:endParaRPr lang="pt-BR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/>
              <a:t>Ruby, Lua, JavaScript, PHP, Delphi, Visual  Basic. Net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5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4E342-BFD3-490B-AD7C-B3C98BDC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Tradução do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7A577-29F4-4301-9B6F-808E4905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00000"/>
                </a:solidFill>
                <a:effectLst/>
                <a:latin typeface="Rockwell (Corpo)"/>
              </a:rPr>
              <a:t>Interpretador: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Rockwell (Corpo)"/>
              </a:rPr>
              <a:t> </a:t>
            </a:r>
            <a:r>
              <a:rPr lang="pt-BR" dirty="0">
                <a:solidFill>
                  <a:srgbClr val="000000"/>
                </a:solidFill>
                <a:latin typeface="Rockwell (Corpo)"/>
              </a:rPr>
              <a:t>R</a:t>
            </a:r>
            <a:r>
              <a:rPr lang="pt-BR" b="0" i="0" dirty="0">
                <a:solidFill>
                  <a:srgbClr val="000000"/>
                </a:solidFill>
                <a:effectLst/>
                <a:latin typeface="Rockwell (Corpo)"/>
              </a:rPr>
              <a:t>ecebe a instrução, verifica a escrita, converte para a linguagem máquina e então diz para o processador executar a instrução.</a:t>
            </a:r>
          </a:p>
          <a:p>
            <a:pPr marL="0" indent="0" algn="l">
              <a:buNone/>
            </a:pPr>
            <a:r>
              <a:rPr lang="pt-BR" b="1" i="0" dirty="0">
                <a:solidFill>
                  <a:srgbClr val="000000"/>
                </a:solidFill>
                <a:effectLst/>
                <a:latin typeface="Rockwell (Corpo)"/>
              </a:rPr>
              <a:t>Compilador: 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000000"/>
                </a:solidFill>
                <a:latin typeface="Rockwell (Corpo)"/>
              </a:rPr>
              <a:t>R</a:t>
            </a:r>
            <a:r>
              <a:rPr lang="pt-BR" b="0" i="0" dirty="0">
                <a:solidFill>
                  <a:srgbClr val="000000"/>
                </a:solidFill>
                <a:effectLst/>
                <a:latin typeface="Rockwell (Corpo)"/>
              </a:rPr>
              <a:t>ecebe a instrução, verifica a escrita e se tudo estiver correta, converte para a linguagem máquina e passa para a próxima instrução, repetindo o processo até a ultima instrução. Caso tudo esteja correto, o processador executa todas as instruções a partir da primeira. </a:t>
            </a:r>
          </a:p>
          <a:p>
            <a:pPr marL="0" indent="0" algn="l">
              <a:buNone/>
            </a:pPr>
            <a:r>
              <a:rPr lang="pt-BR" b="1" i="0" dirty="0">
                <a:solidFill>
                  <a:srgbClr val="000000"/>
                </a:solidFill>
                <a:effectLst/>
                <a:latin typeface="Rockwell (Corpo)"/>
              </a:rPr>
              <a:t>Tradutor: 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000000"/>
                </a:solidFill>
                <a:latin typeface="Rockwell (Corpo)"/>
              </a:rPr>
              <a:t>A</a:t>
            </a:r>
            <a:r>
              <a:rPr lang="pt-BR" i="0" dirty="0">
                <a:solidFill>
                  <a:srgbClr val="000000"/>
                </a:solidFill>
                <a:effectLst/>
                <a:latin typeface="Rockwell (Corpo)"/>
              </a:rPr>
              <a:t>s instruções são transformadas em códigos intermediários e em seguida transformadas em linguagem de máquina porém não são armazenadas.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31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A90CE-3536-4FC1-8AF2-5F1B771F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974A88-9D5B-4FF8-A69D-362FB05C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</a:rPr>
              <a:t>Programação estruturada,  possui três mecanismos básicos que conectam os blocos de código: sequência, seleção e iteração</a:t>
            </a:r>
            <a:endParaRPr lang="pt-B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</a:rPr>
              <a:t>Programação modular, vista como evolução do paradigma procedural, consiste em separar as funcionalidade de software em módulos.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</a:rPr>
              <a:t>Programação orientada a objetos (POO), baseada no conceito de objetos, a POO possui coleções de objetos com características e comportamentos definidos.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</a:rPr>
              <a:t>Programação linear,  empregada da resolução de problemas de otimização nos quais modelos matemáticos são representados por expressões lineares. </a:t>
            </a:r>
          </a:p>
        </p:txBody>
      </p:sp>
    </p:spTree>
    <p:extLst>
      <p:ext uri="{BB962C8B-B14F-4D97-AF65-F5344CB8AC3E}">
        <p14:creationId xmlns:p14="http://schemas.microsoft.com/office/powerpoint/2010/main" val="121207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A1661-0580-44D1-9EC8-F13ECEBC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pt-BR" sz="5400" dirty="0"/>
              <a:t>primeiro computador </a:t>
            </a:r>
            <a:br>
              <a:rPr lang="pt-BR" sz="5400" dirty="0"/>
            </a:br>
            <a:r>
              <a:rPr lang="pt-BR" sz="5400" dirty="0"/>
              <a:t>eletromecânico Mark I</a:t>
            </a:r>
            <a:endParaRPr lang="pt-BR" dirty="0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02CA5B23-98EA-4D74-987B-82441774B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56" y="2262683"/>
            <a:ext cx="54538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1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61FB2-1926-4287-9076-EF4B2133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5400" dirty="0"/>
              <a:t>ENIAC(Eletronic Numerical </a:t>
            </a:r>
            <a:br>
              <a:rPr lang="pt-BR" sz="5400" dirty="0"/>
            </a:br>
            <a:r>
              <a:rPr lang="pt-BR" sz="5400" dirty="0"/>
              <a:t>Integrator and Calculator)</a:t>
            </a:r>
            <a:endParaRPr lang="pt-BR" dirty="0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9F4B5086-12D7-492D-98F6-B32DE314C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2022030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DC12A-02EC-4411-9824-6698BAC9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</a:t>
            </a:r>
            <a:r>
              <a:rPr lang="pt-BR" sz="5400" b="1" i="0" dirty="0">
                <a:effectLst/>
                <a:latin typeface="open sans" panose="020B0604020202020204" pitchFamily="34" charset="0"/>
              </a:rPr>
              <a:t>Ada Lovelace</a:t>
            </a:r>
            <a:br>
              <a:rPr lang="pt-BR" sz="5400" b="1" i="0" dirty="0">
                <a:effectLst/>
                <a:latin typeface="open sans" panose="020B0604020202020204" pitchFamily="34" charset="0"/>
              </a:rPr>
            </a:br>
            <a:r>
              <a:rPr lang="pt-BR" dirty="0"/>
              <a:t>A primeira programadora</a:t>
            </a:r>
          </a:p>
        </p:txBody>
      </p:sp>
      <p:pic>
        <p:nvPicPr>
          <p:cNvPr id="1030" name="Picture 6" descr="Ada Lovelace">
            <a:extLst>
              <a:ext uri="{FF2B5EF4-FFF2-40B4-BE49-F238E27FC236}">
                <a16:creationId xmlns:a16="http://schemas.microsoft.com/office/drawing/2014/main" id="{30A3F6F1-23FD-43AE-8ECE-FAB7ED7A77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722" y="2093976"/>
            <a:ext cx="39962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1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7C019-73C5-40EA-94AA-83825051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>
                <a:effectLst/>
                <a:latin typeface="open sans" panose="020B0606030504020204" pitchFamily="34" charset="0"/>
              </a:rPr>
              <a:t> </a:t>
            </a:r>
            <a:r>
              <a:rPr lang="pt-BR" dirty="0"/>
              <a:t>Máquina Analítica de Babbage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D4D4D3-9936-4556-BF11-0ACC89C776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181" y="1876425"/>
            <a:ext cx="64576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29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9FB3C29-3CED-4EA1-823F-FA65680C0A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16" y="2110073"/>
            <a:ext cx="3272367" cy="436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368ABDD-C9A3-49BC-8597-91EDCDFBAF14}"/>
              </a:ext>
            </a:extLst>
          </p:cNvPr>
          <p:cNvSpPr txBox="1"/>
          <p:nvPr/>
        </p:nvSpPr>
        <p:spPr>
          <a:xfrm>
            <a:off x="52392" y="1248299"/>
            <a:ext cx="218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2315C2-6786-47F6-BE26-05AD3A97DA64}"/>
              </a:ext>
            </a:extLst>
          </p:cNvPr>
          <p:cNvSpPr txBox="1"/>
          <p:nvPr/>
        </p:nvSpPr>
        <p:spPr>
          <a:xfrm>
            <a:off x="4950878" y="2093976"/>
            <a:ext cx="229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Konrad Zuse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46CBE7E-93F7-41B3-A41B-B05B5A91F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94" y="1328034"/>
            <a:ext cx="2867025" cy="546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419EE13-1F15-4E1F-9EEF-150CA321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Rockwell Condensed (Títulos)"/>
                <a:ea typeface="open sans" panose="020B0606030504020204" pitchFamily="34" charset="0"/>
                <a:cs typeface="open sans" panose="020B0606030504020204" pitchFamily="34" charset="0"/>
              </a:rPr>
              <a:t>Primeira linguagem de programação </a:t>
            </a:r>
            <a:r>
              <a:rPr lang="pt-BR" sz="5400" b="0" i="0" dirty="0">
                <a:solidFill>
                  <a:srgbClr val="000000"/>
                </a:solidFill>
                <a:effectLst/>
                <a:latin typeface="Rockwell Condensed (Títulos)"/>
                <a:ea typeface="open sans" panose="020B0606030504020204" pitchFamily="34" charset="0"/>
                <a:cs typeface="open sans" panose="020B0606030504020204" pitchFamily="34" charset="0"/>
              </a:rPr>
              <a:t>Plankalkü</a:t>
            </a:r>
            <a:r>
              <a:rPr lang="pt-BR" sz="6000" b="0" i="0" dirty="0">
                <a:solidFill>
                  <a:srgbClr val="000000"/>
                </a:solidFill>
                <a:effectLst/>
                <a:latin typeface="Rockwell Condensed (Títulos)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endParaRPr lang="pt-BR" dirty="0">
              <a:latin typeface="Rockwell Condensed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381153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EFC29-67A0-4127-BA4E-5E82242D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Década de 50</a:t>
            </a:r>
            <a:br>
              <a:rPr lang="pt-BR" b="0" i="0" dirty="0">
                <a:solidFill>
                  <a:srgbClr val="CC0000"/>
                </a:solidFill>
                <a:effectLst/>
                <a:latin typeface="Nobil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E1ED7-62CE-41EB-833E-A71A0EFC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Códigos binários 0001101010101</a:t>
            </a:r>
          </a:p>
          <a:p>
            <a:pPr marL="0" indent="0">
              <a:buNone/>
            </a:pP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Assembly</a:t>
            </a:r>
          </a:p>
          <a:p>
            <a:pPr marL="0" indent="0">
              <a:buNone/>
            </a:pPr>
            <a:endParaRPr lang="pt-B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Surgimentos das linguagens de alto nível </a:t>
            </a:r>
          </a:p>
          <a:p>
            <a:pPr marL="0" indent="0">
              <a:buNone/>
            </a:pP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FORTRAN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LISP</a:t>
            </a:r>
          </a:p>
          <a:p>
            <a:pPr marL="0" indent="0">
              <a:buNone/>
            </a:pPr>
            <a:endParaRPr lang="pt-BR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Outras linguagens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Regional Assembly Language, Flow Matic. 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71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519DA-8BA3-46B0-B57C-2E392E58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Década de 50</a:t>
            </a:r>
            <a:br>
              <a:rPr lang="pt-BR" b="0" i="0" dirty="0">
                <a:solidFill>
                  <a:srgbClr val="CC0000"/>
                </a:solidFill>
                <a:effectLst/>
                <a:latin typeface="Nobile"/>
              </a:rPr>
            </a:br>
            <a:endParaRPr lang="pt-BR" dirty="0"/>
          </a:p>
        </p:txBody>
      </p:sp>
      <p:pic>
        <p:nvPicPr>
          <p:cNvPr id="4098" name="Picture 2" descr="Grace Hopper">
            <a:extLst>
              <a:ext uri="{FF2B5EF4-FFF2-40B4-BE49-F238E27FC236}">
                <a16:creationId xmlns:a16="http://schemas.microsoft.com/office/drawing/2014/main" id="{76B406C6-723B-4287-A5C1-389AEB63DD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690" y="1982071"/>
            <a:ext cx="3628571" cy="42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8DC0922-4309-481C-A2ED-F5B254AC96FA}"/>
              </a:ext>
            </a:extLst>
          </p:cNvPr>
          <p:cNvSpPr txBox="1"/>
          <p:nvPr/>
        </p:nvSpPr>
        <p:spPr>
          <a:xfrm>
            <a:off x="2830136" y="2630489"/>
            <a:ext cx="145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Cobol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A56411-BB48-4642-822B-27EA48858290}"/>
              </a:ext>
            </a:extLst>
          </p:cNvPr>
          <p:cNvSpPr txBox="1"/>
          <p:nvPr/>
        </p:nvSpPr>
        <p:spPr>
          <a:xfrm>
            <a:off x="8665229" y="1481721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Grace Hopper</a:t>
            </a:r>
            <a:endParaRPr lang="pt-BR" sz="24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7321360-108E-4B5B-A7CC-75B2E661E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7" y="3153709"/>
            <a:ext cx="62865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40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E62D9-2677-407F-B938-4D863DB2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Década de 60 e 70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432EB-712E-4D55-83D3-BD016FEE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Pascal </a:t>
            </a:r>
          </a:p>
          <a:p>
            <a:pPr marL="0" indent="0">
              <a:buNone/>
            </a:pPr>
            <a:r>
              <a:rPr lang="pt-BR" dirty="0"/>
              <a:t>Algol 60</a:t>
            </a:r>
          </a:p>
          <a:p>
            <a:pPr marL="0" indent="0">
              <a:buNone/>
            </a:pPr>
            <a:r>
              <a:rPr lang="pt-BR" dirty="0"/>
              <a:t>Algol 68</a:t>
            </a:r>
          </a:p>
          <a:p>
            <a:pPr marL="0" indent="0">
              <a:buNone/>
            </a:pP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Linguagem C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Outras linguagens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CPL , PL/I, Simula 1,Snobol, Smalltalk ,Prolog ,ML, Scheme Modula, Ada.</a:t>
            </a:r>
            <a:endParaRPr lang="pt-B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421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333</TotalTime>
  <Words>500</Words>
  <Application>Microsoft Office PowerPoint</Application>
  <PresentationFormat>Widescreen</PresentationFormat>
  <Paragraphs>63</Paragraphs>
  <Slides>13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Calibri</vt:lpstr>
      <vt:lpstr>Nobile</vt:lpstr>
      <vt:lpstr>open sans</vt:lpstr>
      <vt:lpstr>Rockwell</vt:lpstr>
      <vt:lpstr>Rockwell (Corpo)</vt:lpstr>
      <vt:lpstr>Rockwell Condensed</vt:lpstr>
      <vt:lpstr>Rockwell Condensed (Títulos)</vt:lpstr>
      <vt:lpstr>Wingdings</vt:lpstr>
      <vt:lpstr>Tipo de Madeira</vt:lpstr>
      <vt:lpstr>Alan Turing e a máquina Colossus</vt:lpstr>
      <vt:lpstr>primeiro computador  eletromecânico Mark I</vt:lpstr>
      <vt:lpstr>ENIAC(Eletronic Numerical  Integrator and Calculator)</vt:lpstr>
      <vt:lpstr> Ada Lovelace A primeira programadora</vt:lpstr>
      <vt:lpstr> Máquina Analítica de Babbage </vt:lpstr>
      <vt:lpstr>Primeira linguagem de programação Plankalkül</vt:lpstr>
      <vt:lpstr>Década de 50 </vt:lpstr>
      <vt:lpstr>Década de 50 </vt:lpstr>
      <vt:lpstr>Década de 60 e 70</vt:lpstr>
      <vt:lpstr>Década de 80</vt:lpstr>
      <vt:lpstr>Década de 90 e anos 2000</vt:lpstr>
      <vt:lpstr>Tradução do Código</vt:lpstr>
      <vt:lpstr>Linguagens de Programação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Soluções Computacionais</dc:title>
  <dc:creator>Danilo de Souza Miguel</dc:creator>
  <cp:lastModifiedBy>Danilo de Souza Miguel</cp:lastModifiedBy>
  <cp:revision>7</cp:revision>
  <dcterms:created xsi:type="dcterms:W3CDTF">2021-09-10T00:28:51Z</dcterms:created>
  <dcterms:modified xsi:type="dcterms:W3CDTF">2021-09-27T19:09:21Z</dcterms:modified>
</cp:coreProperties>
</file>