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3" r:id="rId2"/>
    <p:sldId id="264" r:id="rId3"/>
    <p:sldId id="262" r:id="rId4"/>
    <p:sldId id="265" r:id="rId5"/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D9255-C42E-2278-60CF-BD55DC794651}" v="7" dt="2023-09-19T10:21:17.173"/>
    <p1510:client id="{867768F0-CCC2-CEC4-3E47-53987A087323}" v="13" dt="2023-09-19T13:46:02.419"/>
    <p1510:client id="{8AFEA6C8-41A3-71DF-0FED-291F324B264F}" v="12" dt="2023-09-19T13:26:57.934"/>
    <p1510:client id="{BFCB49D8-8F4F-279A-BCF8-E3D2938C59C0}" v="7" dt="2023-09-19T13:29:30.704"/>
    <p1510:client id="{EA263F0A-D1B8-4561-861E-FC6B425593F3}" v="36" dt="2023-09-17T16:52:31.190"/>
    <p1510:client id="{F2DDC80B-1D12-D452-4846-AB0C1E15D4D4}" v="1" dt="2023-09-19T13:21:57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453E8-0C4E-493F-BC82-F75BAE056EA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2CD0E8-69FE-4187-8008-670E30122CF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Escalabilidad Horizontal:</a:t>
          </a:r>
          <a:r>
            <a:rPr lang="es-ES"/>
            <a:t> </a:t>
          </a:r>
          <a:r>
            <a:rPr lang="es-ES" err="1"/>
            <a:t>Cassandra</a:t>
          </a:r>
          <a:r>
            <a:rPr lang="es-ES"/>
            <a:t> es altamente escalable.</a:t>
          </a:r>
          <a:endParaRPr lang="en-US"/>
        </a:p>
      </dgm:t>
    </dgm:pt>
    <dgm:pt modelId="{2EEC30D4-12EF-4EC3-96EE-481E229FB713}" type="parTrans" cxnId="{F0E61C37-AECC-408F-8EE6-8BC0D0163924}">
      <dgm:prSet/>
      <dgm:spPr/>
      <dgm:t>
        <a:bodyPr/>
        <a:lstStyle/>
        <a:p>
          <a:endParaRPr lang="en-US"/>
        </a:p>
      </dgm:t>
    </dgm:pt>
    <dgm:pt modelId="{7F2FBCFB-43ED-4B24-8125-84DF4BFCBC43}" type="sibTrans" cxnId="{F0E61C37-AECC-408F-8EE6-8BC0D0163924}">
      <dgm:prSet/>
      <dgm:spPr/>
      <dgm:t>
        <a:bodyPr/>
        <a:lstStyle/>
        <a:p>
          <a:endParaRPr lang="en-US"/>
        </a:p>
      </dgm:t>
    </dgm:pt>
    <dgm:pt modelId="{2A680BC1-F692-4B21-8BAC-16345C61598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Distribución de Datos:</a:t>
          </a:r>
          <a:r>
            <a:rPr lang="es-ES"/>
            <a:t> Los datos en </a:t>
          </a:r>
          <a:r>
            <a:rPr lang="es-ES" err="1"/>
            <a:t>Cassandra</a:t>
          </a:r>
          <a:r>
            <a:rPr lang="es-ES"/>
            <a:t> se distribuyen en varios nodos, lo que permite un equilibrio de carga eficiente y una tolerancia a fallos mejorada.</a:t>
          </a:r>
          <a:endParaRPr lang="en-US"/>
        </a:p>
      </dgm:t>
    </dgm:pt>
    <dgm:pt modelId="{3DFAB4E4-DFBE-4BAA-9684-14AF9C8F7F8F}" type="parTrans" cxnId="{0B381354-650A-44C6-91DC-A2053D5056C5}">
      <dgm:prSet/>
      <dgm:spPr/>
      <dgm:t>
        <a:bodyPr/>
        <a:lstStyle/>
        <a:p>
          <a:endParaRPr lang="en-US"/>
        </a:p>
      </dgm:t>
    </dgm:pt>
    <dgm:pt modelId="{7B4E6ADA-65AD-4E98-966D-765BF04860DE}" type="sibTrans" cxnId="{0B381354-650A-44C6-91DC-A2053D5056C5}">
      <dgm:prSet/>
      <dgm:spPr/>
      <dgm:t>
        <a:bodyPr/>
        <a:lstStyle/>
        <a:p>
          <a:endParaRPr lang="en-US"/>
        </a:p>
      </dgm:t>
    </dgm:pt>
    <dgm:pt modelId="{05D5F3E8-A623-42B2-9224-BEA5D82CD84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Alta Disponibilidad:</a:t>
          </a:r>
          <a:r>
            <a:rPr lang="es-ES"/>
            <a:t> </a:t>
          </a:r>
          <a:r>
            <a:rPr lang="es-ES" err="1"/>
            <a:t>Cassandra</a:t>
          </a:r>
          <a:r>
            <a:rPr lang="es-ES"/>
            <a:t> está diseñada para garantizar la alta disponibilidad .</a:t>
          </a:r>
          <a:endParaRPr lang="en-US"/>
        </a:p>
      </dgm:t>
    </dgm:pt>
    <dgm:pt modelId="{5DDA4C38-D4EE-4972-91E4-4E5AFDB541BE}" type="parTrans" cxnId="{221C1B90-7255-4C00-9C26-1FEE1B7D64E9}">
      <dgm:prSet/>
      <dgm:spPr/>
      <dgm:t>
        <a:bodyPr/>
        <a:lstStyle/>
        <a:p>
          <a:endParaRPr lang="en-US"/>
        </a:p>
      </dgm:t>
    </dgm:pt>
    <dgm:pt modelId="{AAB6E773-AC3A-44AA-8A8A-484A4C26E683}" type="sibTrans" cxnId="{221C1B90-7255-4C00-9C26-1FEE1B7D64E9}">
      <dgm:prSet/>
      <dgm:spPr/>
      <dgm:t>
        <a:bodyPr/>
        <a:lstStyle/>
        <a:p>
          <a:endParaRPr lang="en-US"/>
        </a:p>
      </dgm:t>
    </dgm:pt>
    <dgm:pt modelId="{2B338481-D11D-4DAC-A21C-709BBCD5369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Esquema Dinámico:</a:t>
          </a:r>
          <a:r>
            <a:rPr lang="es-ES"/>
            <a:t> No requiere un esquema fijo, lo que facilita la adaptación a cambios en la estructura de datos sin interrupciones.</a:t>
          </a:r>
          <a:endParaRPr lang="en-US"/>
        </a:p>
      </dgm:t>
    </dgm:pt>
    <dgm:pt modelId="{5B43298D-8C4E-48B9-ABD0-BED02EE2EE3E}" type="parTrans" cxnId="{CD54110B-E184-4EBB-978F-C3A1914E6223}">
      <dgm:prSet/>
      <dgm:spPr/>
      <dgm:t>
        <a:bodyPr/>
        <a:lstStyle/>
        <a:p>
          <a:endParaRPr lang="en-US"/>
        </a:p>
      </dgm:t>
    </dgm:pt>
    <dgm:pt modelId="{31C4C1E3-025D-4148-8A13-4045BE66E8A9}" type="sibTrans" cxnId="{CD54110B-E184-4EBB-978F-C3A1914E6223}">
      <dgm:prSet/>
      <dgm:spPr/>
      <dgm:t>
        <a:bodyPr/>
        <a:lstStyle/>
        <a:p>
          <a:endParaRPr lang="en-US"/>
        </a:p>
      </dgm:t>
    </dgm:pt>
    <dgm:pt modelId="{E43B6A05-DE64-42EE-B06C-89E72646568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Modelo de Datos Tipo Columna-Familia:</a:t>
          </a:r>
          <a:r>
            <a:rPr lang="es-ES"/>
            <a:t> </a:t>
          </a:r>
          <a:r>
            <a:rPr lang="es-ES" err="1"/>
            <a:t>Cassandra</a:t>
          </a:r>
          <a:r>
            <a:rPr lang="es-ES"/>
            <a:t> utiliza un modelo de datos basado en columnas que es eficiente para lecturas y escrituras rápidas en grandes conjuntos de datos.</a:t>
          </a:r>
          <a:endParaRPr lang="en-US"/>
        </a:p>
      </dgm:t>
    </dgm:pt>
    <dgm:pt modelId="{E98A2653-D534-4576-BC34-1F2A71D75CA0}" type="parTrans" cxnId="{79EA797F-D0A0-40A6-A2A1-7C01F0F94202}">
      <dgm:prSet/>
      <dgm:spPr/>
      <dgm:t>
        <a:bodyPr/>
        <a:lstStyle/>
        <a:p>
          <a:endParaRPr lang="en-US"/>
        </a:p>
      </dgm:t>
    </dgm:pt>
    <dgm:pt modelId="{E6BF04EE-DC4F-45A5-ABCD-AFDA7CC6D1EB}" type="sibTrans" cxnId="{79EA797F-D0A0-40A6-A2A1-7C01F0F94202}">
      <dgm:prSet/>
      <dgm:spPr/>
      <dgm:t>
        <a:bodyPr/>
        <a:lstStyle/>
        <a:p>
          <a:endParaRPr lang="en-US"/>
        </a:p>
      </dgm:t>
    </dgm:pt>
    <dgm:pt modelId="{1C60ADCD-D1C1-47E7-91D5-749019E8FAA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Lenguaje CQL:</a:t>
          </a:r>
          <a:r>
            <a:rPr lang="es-ES"/>
            <a:t> </a:t>
          </a:r>
          <a:r>
            <a:rPr lang="es-ES" err="1"/>
            <a:t>Cassandra</a:t>
          </a:r>
          <a:r>
            <a:rPr lang="es-ES"/>
            <a:t> utiliza CQL </a:t>
          </a:r>
          <a:r>
            <a:rPr lang="es-ES">
              <a:latin typeface="Century Gothic" panose="020B0502020202020204"/>
            </a:rPr>
            <a:t>.</a:t>
          </a:r>
          <a:endParaRPr lang="en-US"/>
        </a:p>
      </dgm:t>
    </dgm:pt>
    <dgm:pt modelId="{89B670A9-86F4-40F7-8F4C-BA6E2B748287}" type="parTrans" cxnId="{060C16F0-8811-4DC7-B0B6-66C272ECC152}">
      <dgm:prSet/>
      <dgm:spPr/>
      <dgm:t>
        <a:bodyPr/>
        <a:lstStyle/>
        <a:p>
          <a:endParaRPr lang="en-US"/>
        </a:p>
      </dgm:t>
    </dgm:pt>
    <dgm:pt modelId="{ED500822-068C-4487-B8E8-DF397C0F6186}" type="sibTrans" cxnId="{060C16F0-8811-4DC7-B0B6-66C272ECC152}">
      <dgm:prSet/>
      <dgm:spPr/>
      <dgm:t>
        <a:bodyPr/>
        <a:lstStyle/>
        <a:p>
          <a:endParaRPr lang="en-US"/>
        </a:p>
      </dgm:t>
    </dgm:pt>
    <dgm:pt modelId="{3DB6B293-C345-4366-964F-BA6E5B0F9CAB}" type="pres">
      <dgm:prSet presAssocID="{4A3453E8-0C4E-493F-BC82-F75BAE056EA2}" presName="root" presStyleCnt="0">
        <dgm:presLayoutVars>
          <dgm:dir/>
          <dgm:resizeHandles val="exact"/>
        </dgm:presLayoutVars>
      </dgm:prSet>
      <dgm:spPr/>
    </dgm:pt>
    <dgm:pt modelId="{D912242A-7C8E-47A5-8ABF-0449EED4CF9F}" type="pres">
      <dgm:prSet presAssocID="{D82CD0E8-69FE-4187-8008-670E30122CFA}" presName="compNode" presStyleCnt="0"/>
      <dgm:spPr/>
    </dgm:pt>
    <dgm:pt modelId="{F65CCC81-49EA-45E1-A9B8-48B96A72BF59}" type="pres">
      <dgm:prSet presAssocID="{D82CD0E8-69FE-4187-8008-670E30122CF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encia"/>
        </a:ext>
      </dgm:extLst>
    </dgm:pt>
    <dgm:pt modelId="{892845AA-DC7A-43E5-80C9-DFE32459898A}" type="pres">
      <dgm:prSet presAssocID="{D82CD0E8-69FE-4187-8008-670E30122CFA}" presName="spaceRect" presStyleCnt="0"/>
      <dgm:spPr/>
    </dgm:pt>
    <dgm:pt modelId="{F730208D-C830-4BB0-9CDF-3548B852DE99}" type="pres">
      <dgm:prSet presAssocID="{D82CD0E8-69FE-4187-8008-670E30122CFA}" presName="textRect" presStyleLbl="revTx" presStyleIdx="0" presStyleCnt="6">
        <dgm:presLayoutVars>
          <dgm:chMax val="1"/>
          <dgm:chPref val="1"/>
        </dgm:presLayoutVars>
      </dgm:prSet>
      <dgm:spPr/>
    </dgm:pt>
    <dgm:pt modelId="{AD8A8B2D-49AB-4E69-B98D-DC09C2189771}" type="pres">
      <dgm:prSet presAssocID="{7F2FBCFB-43ED-4B24-8125-84DF4BFCBC43}" presName="sibTrans" presStyleCnt="0"/>
      <dgm:spPr/>
    </dgm:pt>
    <dgm:pt modelId="{311E7249-A78F-4407-AB7A-292A8ECB60C3}" type="pres">
      <dgm:prSet presAssocID="{2A680BC1-F692-4B21-8BAC-16345C615980}" presName="compNode" presStyleCnt="0"/>
      <dgm:spPr/>
    </dgm:pt>
    <dgm:pt modelId="{4F0306C9-0F01-4E45-A85C-BB3DF050FCA5}" type="pres">
      <dgm:prSet presAssocID="{2A680BC1-F692-4B21-8BAC-16345C61598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F2C31251-0621-43EA-9414-3C2B6A211974}" type="pres">
      <dgm:prSet presAssocID="{2A680BC1-F692-4B21-8BAC-16345C615980}" presName="spaceRect" presStyleCnt="0"/>
      <dgm:spPr/>
    </dgm:pt>
    <dgm:pt modelId="{9981AB97-E185-46C7-ABC2-D004F69094EA}" type="pres">
      <dgm:prSet presAssocID="{2A680BC1-F692-4B21-8BAC-16345C615980}" presName="textRect" presStyleLbl="revTx" presStyleIdx="1" presStyleCnt="6">
        <dgm:presLayoutVars>
          <dgm:chMax val="1"/>
          <dgm:chPref val="1"/>
        </dgm:presLayoutVars>
      </dgm:prSet>
      <dgm:spPr/>
    </dgm:pt>
    <dgm:pt modelId="{AE2B7930-1A7B-4D04-B733-996333D651AD}" type="pres">
      <dgm:prSet presAssocID="{7B4E6ADA-65AD-4E98-966D-765BF04860DE}" presName="sibTrans" presStyleCnt="0"/>
      <dgm:spPr/>
    </dgm:pt>
    <dgm:pt modelId="{C914DA04-F1A0-4F6B-95E1-A8317C24E4E2}" type="pres">
      <dgm:prSet presAssocID="{05D5F3E8-A623-42B2-9224-BEA5D82CD84D}" presName="compNode" presStyleCnt="0"/>
      <dgm:spPr/>
    </dgm:pt>
    <dgm:pt modelId="{736843CD-E68F-4A7B-B87A-97EDEC5B8E4C}" type="pres">
      <dgm:prSet presAssocID="{05D5F3E8-A623-42B2-9224-BEA5D82CD84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8EB411A5-90E1-46F4-A0A5-11C414F2DC1A}" type="pres">
      <dgm:prSet presAssocID="{05D5F3E8-A623-42B2-9224-BEA5D82CD84D}" presName="spaceRect" presStyleCnt="0"/>
      <dgm:spPr/>
    </dgm:pt>
    <dgm:pt modelId="{62969274-0D72-43EA-854B-F452A0CC4B3E}" type="pres">
      <dgm:prSet presAssocID="{05D5F3E8-A623-42B2-9224-BEA5D82CD84D}" presName="textRect" presStyleLbl="revTx" presStyleIdx="2" presStyleCnt="6">
        <dgm:presLayoutVars>
          <dgm:chMax val="1"/>
          <dgm:chPref val="1"/>
        </dgm:presLayoutVars>
      </dgm:prSet>
      <dgm:spPr/>
    </dgm:pt>
    <dgm:pt modelId="{9A71A42A-704E-4E26-9A43-E58787259126}" type="pres">
      <dgm:prSet presAssocID="{AAB6E773-AC3A-44AA-8A8A-484A4C26E683}" presName="sibTrans" presStyleCnt="0"/>
      <dgm:spPr/>
    </dgm:pt>
    <dgm:pt modelId="{FC44B69D-86F0-4354-B074-42E4D97D1083}" type="pres">
      <dgm:prSet presAssocID="{2B338481-D11D-4DAC-A21C-709BBCD53691}" presName="compNode" presStyleCnt="0"/>
      <dgm:spPr/>
    </dgm:pt>
    <dgm:pt modelId="{FB955DF5-1249-4D54-93FC-4344BB0F1D85}" type="pres">
      <dgm:prSet presAssocID="{2B338481-D11D-4DAC-A21C-709BBCD5369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0A7772E1-1BC6-49EF-B623-2873A78080F2}" type="pres">
      <dgm:prSet presAssocID="{2B338481-D11D-4DAC-A21C-709BBCD53691}" presName="spaceRect" presStyleCnt="0"/>
      <dgm:spPr/>
    </dgm:pt>
    <dgm:pt modelId="{61DFCEE2-A5D4-4518-A59F-B4E8E20A819E}" type="pres">
      <dgm:prSet presAssocID="{2B338481-D11D-4DAC-A21C-709BBCD53691}" presName="textRect" presStyleLbl="revTx" presStyleIdx="3" presStyleCnt="6">
        <dgm:presLayoutVars>
          <dgm:chMax val="1"/>
          <dgm:chPref val="1"/>
        </dgm:presLayoutVars>
      </dgm:prSet>
      <dgm:spPr/>
    </dgm:pt>
    <dgm:pt modelId="{CCF4B202-7EB2-421A-9167-CF00BF5B81E5}" type="pres">
      <dgm:prSet presAssocID="{31C4C1E3-025D-4148-8A13-4045BE66E8A9}" presName="sibTrans" presStyleCnt="0"/>
      <dgm:spPr/>
    </dgm:pt>
    <dgm:pt modelId="{FA9AA796-00CA-4762-B5F9-54F1BB7718AB}" type="pres">
      <dgm:prSet presAssocID="{E43B6A05-DE64-42EE-B06C-89E726465689}" presName="compNode" presStyleCnt="0"/>
      <dgm:spPr/>
    </dgm:pt>
    <dgm:pt modelId="{D7D3485D-76EF-4324-9802-269C5AAE88E3}" type="pres">
      <dgm:prSet presAssocID="{E43B6A05-DE64-42EE-B06C-89E72646568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605C66F1-E908-4774-AACB-FAFA8BF71E76}" type="pres">
      <dgm:prSet presAssocID="{E43B6A05-DE64-42EE-B06C-89E726465689}" presName="spaceRect" presStyleCnt="0"/>
      <dgm:spPr/>
    </dgm:pt>
    <dgm:pt modelId="{AB745C62-B737-4272-A31E-2FE8341A9C51}" type="pres">
      <dgm:prSet presAssocID="{E43B6A05-DE64-42EE-B06C-89E726465689}" presName="textRect" presStyleLbl="revTx" presStyleIdx="4" presStyleCnt="6">
        <dgm:presLayoutVars>
          <dgm:chMax val="1"/>
          <dgm:chPref val="1"/>
        </dgm:presLayoutVars>
      </dgm:prSet>
      <dgm:spPr/>
    </dgm:pt>
    <dgm:pt modelId="{22608F5A-7D0A-4C14-B6B6-1CDBCB9C2D7C}" type="pres">
      <dgm:prSet presAssocID="{E6BF04EE-DC4F-45A5-ABCD-AFDA7CC6D1EB}" presName="sibTrans" presStyleCnt="0"/>
      <dgm:spPr/>
    </dgm:pt>
    <dgm:pt modelId="{687BFF64-0ADF-489B-9DE1-DAA62A39AA4D}" type="pres">
      <dgm:prSet presAssocID="{1C60ADCD-D1C1-47E7-91D5-749019E8FAA1}" presName="compNode" presStyleCnt="0"/>
      <dgm:spPr/>
    </dgm:pt>
    <dgm:pt modelId="{D47EC49F-E664-4E1D-B9C5-032AE33E40B2}" type="pres">
      <dgm:prSet presAssocID="{1C60ADCD-D1C1-47E7-91D5-749019E8FAA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B92BDB2C-71C2-4506-86C9-5E74087592AF}" type="pres">
      <dgm:prSet presAssocID="{1C60ADCD-D1C1-47E7-91D5-749019E8FAA1}" presName="spaceRect" presStyleCnt="0"/>
      <dgm:spPr/>
    </dgm:pt>
    <dgm:pt modelId="{8948B0D3-D697-4C50-B1C3-4415CE1AA1AF}" type="pres">
      <dgm:prSet presAssocID="{1C60ADCD-D1C1-47E7-91D5-749019E8FAA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94ECE02-4B0E-4235-9EF9-7BA409756DAF}" type="presOf" srcId="{D82CD0E8-69FE-4187-8008-670E30122CFA}" destId="{F730208D-C830-4BB0-9CDF-3548B852DE99}" srcOrd="0" destOrd="0" presId="urn:microsoft.com/office/officeart/2018/2/layout/IconLabelList"/>
    <dgm:cxn modelId="{D0A6A209-A41A-4D5F-A32A-702C767DD9CA}" type="presOf" srcId="{E43B6A05-DE64-42EE-B06C-89E726465689}" destId="{AB745C62-B737-4272-A31E-2FE8341A9C51}" srcOrd="0" destOrd="0" presId="urn:microsoft.com/office/officeart/2018/2/layout/IconLabelList"/>
    <dgm:cxn modelId="{CD54110B-E184-4EBB-978F-C3A1914E6223}" srcId="{4A3453E8-0C4E-493F-BC82-F75BAE056EA2}" destId="{2B338481-D11D-4DAC-A21C-709BBCD53691}" srcOrd="3" destOrd="0" parTransId="{5B43298D-8C4E-48B9-ABD0-BED02EE2EE3E}" sibTransId="{31C4C1E3-025D-4148-8A13-4045BE66E8A9}"/>
    <dgm:cxn modelId="{598A6817-27E3-4738-A9B7-080D5379CC79}" type="presOf" srcId="{2B338481-D11D-4DAC-A21C-709BBCD53691}" destId="{61DFCEE2-A5D4-4518-A59F-B4E8E20A819E}" srcOrd="0" destOrd="0" presId="urn:microsoft.com/office/officeart/2018/2/layout/IconLabelList"/>
    <dgm:cxn modelId="{F0E61C37-AECC-408F-8EE6-8BC0D0163924}" srcId="{4A3453E8-0C4E-493F-BC82-F75BAE056EA2}" destId="{D82CD0E8-69FE-4187-8008-670E30122CFA}" srcOrd="0" destOrd="0" parTransId="{2EEC30D4-12EF-4EC3-96EE-481E229FB713}" sibTransId="{7F2FBCFB-43ED-4B24-8125-84DF4BFCBC43}"/>
    <dgm:cxn modelId="{8646A63D-D4E3-48E7-9568-F4490ED60E63}" type="presOf" srcId="{05D5F3E8-A623-42B2-9224-BEA5D82CD84D}" destId="{62969274-0D72-43EA-854B-F452A0CC4B3E}" srcOrd="0" destOrd="0" presId="urn:microsoft.com/office/officeart/2018/2/layout/IconLabelList"/>
    <dgm:cxn modelId="{6D7F1C46-A8C6-49CF-8359-B8295E0EE239}" type="presOf" srcId="{2A680BC1-F692-4B21-8BAC-16345C615980}" destId="{9981AB97-E185-46C7-ABC2-D004F69094EA}" srcOrd="0" destOrd="0" presId="urn:microsoft.com/office/officeart/2018/2/layout/IconLabelList"/>
    <dgm:cxn modelId="{FE466966-E171-4350-99C0-468438357287}" type="presOf" srcId="{4A3453E8-0C4E-493F-BC82-F75BAE056EA2}" destId="{3DB6B293-C345-4366-964F-BA6E5B0F9CAB}" srcOrd="0" destOrd="0" presId="urn:microsoft.com/office/officeart/2018/2/layout/IconLabelList"/>
    <dgm:cxn modelId="{0B381354-650A-44C6-91DC-A2053D5056C5}" srcId="{4A3453E8-0C4E-493F-BC82-F75BAE056EA2}" destId="{2A680BC1-F692-4B21-8BAC-16345C615980}" srcOrd="1" destOrd="0" parTransId="{3DFAB4E4-DFBE-4BAA-9684-14AF9C8F7F8F}" sibTransId="{7B4E6ADA-65AD-4E98-966D-765BF04860DE}"/>
    <dgm:cxn modelId="{A1622477-68DB-4A18-A044-F737BFC17D14}" type="presOf" srcId="{1C60ADCD-D1C1-47E7-91D5-749019E8FAA1}" destId="{8948B0D3-D697-4C50-B1C3-4415CE1AA1AF}" srcOrd="0" destOrd="0" presId="urn:microsoft.com/office/officeart/2018/2/layout/IconLabelList"/>
    <dgm:cxn modelId="{79EA797F-D0A0-40A6-A2A1-7C01F0F94202}" srcId="{4A3453E8-0C4E-493F-BC82-F75BAE056EA2}" destId="{E43B6A05-DE64-42EE-B06C-89E726465689}" srcOrd="4" destOrd="0" parTransId="{E98A2653-D534-4576-BC34-1F2A71D75CA0}" sibTransId="{E6BF04EE-DC4F-45A5-ABCD-AFDA7CC6D1EB}"/>
    <dgm:cxn modelId="{221C1B90-7255-4C00-9C26-1FEE1B7D64E9}" srcId="{4A3453E8-0C4E-493F-BC82-F75BAE056EA2}" destId="{05D5F3E8-A623-42B2-9224-BEA5D82CD84D}" srcOrd="2" destOrd="0" parTransId="{5DDA4C38-D4EE-4972-91E4-4E5AFDB541BE}" sibTransId="{AAB6E773-AC3A-44AA-8A8A-484A4C26E683}"/>
    <dgm:cxn modelId="{060C16F0-8811-4DC7-B0B6-66C272ECC152}" srcId="{4A3453E8-0C4E-493F-BC82-F75BAE056EA2}" destId="{1C60ADCD-D1C1-47E7-91D5-749019E8FAA1}" srcOrd="5" destOrd="0" parTransId="{89B670A9-86F4-40F7-8F4C-BA6E2B748287}" sibTransId="{ED500822-068C-4487-B8E8-DF397C0F6186}"/>
    <dgm:cxn modelId="{E85DEC30-D407-4190-8EE7-9DB3A793694E}" type="presParOf" srcId="{3DB6B293-C345-4366-964F-BA6E5B0F9CAB}" destId="{D912242A-7C8E-47A5-8ABF-0449EED4CF9F}" srcOrd="0" destOrd="0" presId="urn:microsoft.com/office/officeart/2018/2/layout/IconLabelList"/>
    <dgm:cxn modelId="{6674355C-61B6-475C-88BC-EC618CC320FF}" type="presParOf" srcId="{D912242A-7C8E-47A5-8ABF-0449EED4CF9F}" destId="{F65CCC81-49EA-45E1-A9B8-48B96A72BF59}" srcOrd="0" destOrd="0" presId="urn:microsoft.com/office/officeart/2018/2/layout/IconLabelList"/>
    <dgm:cxn modelId="{95965259-1848-4C52-8F3C-736FD86763D1}" type="presParOf" srcId="{D912242A-7C8E-47A5-8ABF-0449EED4CF9F}" destId="{892845AA-DC7A-43E5-80C9-DFE32459898A}" srcOrd="1" destOrd="0" presId="urn:microsoft.com/office/officeart/2018/2/layout/IconLabelList"/>
    <dgm:cxn modelId="{C71DFD81-C147-497D-906F-BB894DEFFC5B}" type="presParOf" srcId="{D912242A-7C8E-47A5-8ABF-0449EED4CF9F}" destId="{F730208D-C830-4BB0-9CDF-3548B852DE99}" srcOrd="2" destOrd="0" presId="urn:microsoft.com/office/officeart/2018/2/layout/IconLabelList"/>
    <dgm:cxn modelId="{61BECB7A-0C17-4550-815E-DA5C9EAFC75D}" type="presParOf" srcId="{3DB6B293-C345-4366-964F-BA6E5B0F9CAB}" destId="{AD8A8B2D-49AB-4E69-B98D-DC09C2189771}" srcOrd="1" destOrd="0" presId="urn:microsoft.com/office/officeart/2018/2/layout/IconLabelList"/>
    <dgm:cxn modelId="{83D3BB78-EAF8-4CF1-8634-BDCE048F7892}" type="presParOf" srcId="{3DB6B293-C345-4366-964F-BA6E5B0F9CAB}" destId="{311E7249-A78F-4407-AB7A-292A8ECB60C3}" srcOrd="2" destOrd="0" presId="urn:microsoft.com/office/officeart/2018/2/layout/IconLabelList"/>
    <dgm:cxn modelId="{68DD3758-4AFC-4D44-B711-D14CE111381B}" type="presParOf" srcId="{311E7249-A78F-4407-AB7A-292A8ECB60C3}" destId="{4F0306C9-0F01-4E45-A85C-BB3DF050FCA5}" srcOrd="0" destOrd="0" presId="urn:microsoft.com/office/officeart/2018/2/layout/IconLabelList"/>
    <dgm:cxn modelId="{00E9BA80-C317-4CE8-94FF-CD1D54800E67}" type="presParOf" srcId="{311E7249-A78F-4407-AB7A-292A8ECB60C3}" destId="{F2C31251-0621-43EA-9414-3C2B6A211974}" srcOrd="1" destOrd="0" presId="urn:microsoft.com/office/officeart/2018/2/layout/IconLabelList"/>
    <dgm:cxn modelId="{ED6C860F-B521-4537-9F66-5828CCD62B58}" type="presParOf" srcId="{311E7249-A78F-4407-AB7A-292A8ECB60C3}" destId="{9981AB97-E185-46C7-ABC2-D004F69094EA}" srcOrd="2" destOrd="0" presId="urn:microsoft.com/office/officeart/2018/2/layout/IconLabelList"/>
    <dgm:cxn modelId="{5EE4FCD6-7229-41D7-8E61-10FD4E0F64CF}" type="presParOf" srcId="{3DB6B293-C345-4366-964F-BA6E5B0F9CAB}" destId="{AE2B7930-1A7B-4D04-B733-996333D651AD}" srcOrd="3" destOrd="0" presId="urn:microsoft.com/office/officeart/2018/2/layout/IconLabelList"/>
    <dgm:cxn modelId="{F2F10BF6-0196-49C2-80C1-1D007BCF92AD}" type="presParOf" srcId="{3DB6B293-C345-4366-964F-BA6E5B0F9CAB}" destId="{C914DA04-F1A0-4F6B-95E1-A8317C24E4E2}" srcOrd="4" destOrd="0" presId="urn:microsoft.com/office/officeart/2018/2/layout/IconLabelList"/>
    <dgm:cxn modelId="{3C01AC56-64FC-4559-9E5B-189CF3950CBC}" type="presParOf" srcId="{C914DA04-F1A0-4F6B-95E1-A8317C24E4E2}" destId="{736843CD-E68F-4A7B-B87A-97EDEC5B8E4C}" srcOrd="0" destOrd="0" presId="urn:microsoft.com/office/officeart/2018/2/layout/IconLabelList"/>
    <dgm:cxn modelId="{A72E7D69-4077-445F-B0A5-0A3837E6C3F0}" type="presParOf" srcId="{C914DA04-F1A0-4F6B-95E1-A8317C24E4E2}" destId="{8EB411A5-90E1-46F4-A0A5-11C414F2DC1A}" srcOrd="1" destOrd="0" presId="urn:microsoft.com/office/officeart/2018/2/layout/IconLabelList"/>
    <dgm:cxn modelId="{51F19788-8407-46F5-A1E3-03031594B991}" type="presParOf" srcId="{C914DA04-F1A0-4F6B-95E1-A8317C24E4E2}" destId="{62969274-0D72-43EA-854B-F452A0CC4B3E}" srcOrd="2" destOrd="0" presId="urn:microsoft.com/office/officeart/2018/2/layout/IconLabelList"/>
    <dgm:cxn modelId="{1F653DE4-E04B-4867-84B1-B06F5CDF02AB}" type="presParOf" srcId="{3DB6B293-C345-4366-964F-BA6E5B0F9CAB}" destId="{9A71A42A-704E-4E26-9A43-E58787259126}" srcOrd="5" destOrd="0" presId="urn:microsoft.com/office/officeart/2018/2/layout/IconLabelList"/>
    <dgm:cxn modelId="{348FBB1A-BB51-4C17-9F5C-A6E06C81FF79}" type="presParOf" srcId="{3DB6B293-C345-4366-964F-BA6E5B0F9CAB}" destId="{FC44B69D-86F0-4354-B074-42E4D97D1083}" srcOrd="6" destOrd="0" presId="urn:microsoft.com/office/officeart/2018/2/layout/IconLabelList"/>
    <dgm:cxn modelId="{6183ED4B-0938-4DB4-931C-592C6CFC833E}" type="presParOf" srcId="{FC44B69D-86F0-4354-B074-42E4D97D1083}" destId="{FB955DF5-1249-4D54-93FC-4344BB0F1D85}" srcOrd="0" destOrd="0" presId="urn:microsoft.com/office/officeart/2018/2/layout/IconLabelList"/>
    <dgm:cxn modelId="{B93030C9-0B47-41BE-BB07-41A2406BE1B0}" type="presParOf" srcId="{FC44B69D-86F0-4354-B074-42E4D97D1083}" destId="{0A7772E1-1BC6-49EF-B623-2873A78080F2}" srcOrd="1" destOrd="0" presId="urn:microsoft.com/office/officeart/2018/2/layout/IconLabelList"/>
    <dgm:cxn modelId="{9848B0C1-A081-44A5-978C-868EA4EF338D}" type="presParOf" srcId="{FC44B69D-86F0-4354-B074-42E4D97D1083}" destId="{61DFCEE2-A5D4-4518-A59F-B4E8E20A819E}" srcOrd="2" destOrd="0" presId="urn:microsoft.com/office/officeart/2018/2/layout/IconLabelList"/>
    <dgm:cxn modelId="{F67A4E7C-A6A7-452F-AC22-EA80D90295E1}" type="presParOf" srcId="{3DB6B293-C345-4366-964F-BA6E5B0F9CAB}" destId="{CCF4B202-7EB2-421A-9167-CF00BF5B81E5}" srcOrd="7" destOrd="0" presId="urn:microsoft.com/office/officeart/2018/2/layout/IconLabelList"/>
    <dgm:cxn modelId="{24BBFA1E-D6B0-42D8-B977-B52682CF04DF}" type="presParOf" srcId="{3DB6B293-C345-4366-964F-BA6E5B0F9CAB}" destId="{FA9AA796-00CA-4762-B5F9-54F1BB7718AB}" srcOrd="8" destOrd="0" presId="urn:microsoft.com/office/officeart/2018/2/layout/IconLabelList"/>
    <dgm:cxn modelId="{CB1F352C-C94F-481F-AD7A-A055CC84B2BF}" type="presParOf" srcId="{FA9AA796-00CA-4762-B5F9-54F1BB7718AB}" destId="{D7D3485D-76EF-4324-9802-269C5AAE88E3}" srcOrd="0" destOrd="0" presId="urn:microsoft.com/office/officeart/2018/2/layout/IconLabelList"/>
    <dgm:cxn modelId="{E47DB075-0B43-45DB-952C-84F5710406B6}" type="presParOf" srcId="{FA9AA796-00CA-4762-B5F9-54F1BB7718AB}" destId="{605C66F1-E908-4774-AACB-FAFA8BF71E76}" srcOrd="1" destOrd="0" presId="urn:microsoft.com/office/officeart/2018/2/layout/IconLabelList"/>
    <dgm:cxn modelId="{ACF4471D-7669-4696-8447-033DA36827DB}" type="presParOf" srcId="{FA9AA796-00CA-4762-B5F9-54F1BB7718AB}" destId="{AB745C62-B737-4272-A31E-2FE8341A9C51}" srcOrd="2" destOrd="0" presId="urn:microsoft.com/office/officeart/2018/2/layout/IconLabelList"/>
    <dgm:cxn modelId="{415BED7D-2C02-4737-AC9B-602AA2D5F89C}" type="presParOf" srcId="{3DB6B293-C345-4366-964F-BA6E5B0F9CAB}" destId="{22608F5A-7D0A-4C14-B6B6-1CDBCB9C2D7C}" srcOrd="9" destOrd="0" presId="urn:microsoft.com/office/officeart/2018/2/layout/IconLabelList"/>
    <dgm:cxn modelId="{5DFF305B-98A8-470E-A2E2-3542E55C7F16}" type="presParOf" srcId="{3DB6B293-C345-4366-964F-BA6E5B0F9CAB}" destId="{687BFF64-0ADF-489B-9DE1-DAA62A39AA4D}" srcOrd="10" destOrd="0" presId="urn:microsoft.com/office/officeart/2018/2/layout/IconLabelList"/>
    <dgm:cxn modelId="{8420552E-C12F-4DF8-8034-A80480420686}" type="presParOf" srcId="{687BFF64-0ADF-489B-9DE1-DAA62A39AA4D}" destId="{D47EC49F-E664-4E1D-B9C5-032AE33E40B2}" srcOrd="0" destOrd="0" presId="urn:microsoft.com/office/officeart/2018/2/layout/IconLabelList"/>
    <dgm:cxn modelId="{1C0148D9-3EE6-4923-9267-03275BF82FE0}" type="presParOf" srcId="{687BFF64-0ADF-489B-9DE1-DAA62A39AA4D}" destId="{B92BDB2C-71C2-4506-86C9-5E74087592AF}" srcOrd="1" destOrd="0" presId="urn:microsoft.com/office/officeart/2018/2/layout/IconLabelList"/>
    <dgm:cxn modelId="{CE56B813-0B4D-4A9C-83B6-BBCF835954BF}" type="presParOf" srcId="{687BFF64-0ADF-489B-9DE1-DAA62A39AA4D}" destId="{8948B0D3-D697-4C50-B1C3-4415CE1AA1A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CCC81-49EA-45E1-A9B8-48B96A72BF59}">
      <dsp:nvSpPr>
        <dsp:cNvPr id="0" name=""/>
        <dsp:cNvSpPr/>
      </dsp:nvSpPr>
      <dsp:spPr>
        <a:xfrm>
          <a:off x="387568" y="1130378"/>
          <a:ext cx="628857" cy="6288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0208D-C830-4BB0-9CDF-3548B852DE99}">
      <dsp:nvSpPr>
        <dsp:cNvPr id="0" name=""/>
        <dsp:cNvSpPr/>
      </dsp:nvSpPr>
      <dsp:spPr>
        <a:xfrm>
          <a:off x="3267" y="2080711"/>
          <a:ext cx="1397460" cy="1192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Escalabilidad Horizontal:</a:t>
          </a:r>
          <a:r>
            <a:rPr lang="es-ES" sz="1100" kern="1200"/>
            <a:t> </a:t>
          </a:r>
          <a:r>
            <a:rPr lang="es-ES" sz="1100" kern="1200" err="1"/>
            <a:t>Cassandra</a:t>
          </a:r>
          <a:r>
            <a:rPr lang="es-ES" sz="1100" kern="1200"/>
            <a:t> es altamente escalable.</a:t>
          </a:r>
          <a:endParaRPr lang="en-US" sz="1100" kern="1200"/>
        </a:p>
      </dsp:txBody>
      <dsp:txXfrm>
        <a:off x="3267" y="2080711"/>
        <a:ext cx="1397460" cy="1192208"/>
      </dsp:txXfrm>
    </dsp:sp>
    <dsp:sp modelId="{4F0306C9-0F01-4E45-A85C-BB3DF050FCA5}">
      <dsp:nvSpPr>
        <dsp:cNvPr id="0" name=""/>
        <dsp:cNvSpPr/>
      </dsp:nvSpPr>
      <dsp:spPr>
        <a:xfrm>
          <a:off x="2029585" y="1130378"/>
          <a:ext cx="628857" cy="6288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1AB97-E185-46C7-ABC2-D004F69094EA}">
      <dsp:nvSpPr>
        <dsp:cNvPr id="0" name=""/>
        <dsp:cNvSpPr/>
      </dsp:nvSpPr>
      <dsp:spPr>
        <a:xfrm>
          <a:off x="1645283" y="2080711"/>
          <a:ext cx="1397460" cy="1192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Distribución de Datos:</a:t>
          </a:r>
          <a:r>
            <a:rPr lang="es-ES" sz="1100" kern="1200"/>
            <a:t> Los datos en </a:t>
          </a:r>
          <a:r>
            <a:rPr lang="es-ES" sz="1100" kern="1200" err="1"/>
            <a:t>Cassandra</a:t>
          </a:r>
          <a:r>
            <a:rPr lang="es-ES" sz="1100" kern="1200"/>
            <a:t> se distribuyen en varios nodos, lo que permite un equilibrio de carga eficiente y una tolerancia a fallos mejorada.</a:t>
          </a:r>
          <a:endParaRPr lang="en-US" sz="1100" kern="1200"/>
        </a:p>
      </dsp:txBody>
      <dsp:txXfrm>
        <a:off x="1645283" y="2080711"/>
        <a:ext cx="1397460" cy="1192208"/>
      </dsp:txXfrm>
    </dsp:sp>
    <dsp:sp modelId="{736843CD-E68F-4A7B-B87A-97EDEC5B8E4C}">
      <dsp:nvSpPr>
        <dsp:cNvPr id="0" name=""/>
        <dsp:cNvSpPr/>
      </dsp:nvSpPr>
      <dsp:spPr>
        <a:xfrm>
          <a:off x="3671601" y="1130378"/>
          <a:ext cx="628857" cy="6288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69274-0D72-43EA-854B-F452A0CC4B3E}">
      <dsp:nvSpPr>
        <dsp:cNvPr id="0" name=""/>
        <dsp:cNvSpPr/>
      </dsp:nvSpPr>
      <dsp:spPr>
        <a:xfrm>
          <a:off x="3287300" y="2080711"/>
          <a:ext cx="1397460" cy="1192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Alta Disponibilidad:</a:t>
          </a:r>
          <a:r>
            <a:rPr lang="es-ES" sz="1100" kern="1200"/>
            <a:t> </a:t>
          </a:r>
          <a:r>
            <a:rPr lang="es-ES" sz="1100" kern="1200" err="1"/>
            <a:t>Cassandra</a:t>
          </a:r>
          <a:r>
            <a:rPr lang="es-ES" sz="1100" kern="1200"/>
            <a:t> está diseñada para garantizar la alta disponibilidad .</a:t>
          </a:r>
          <a:endParaRPr lang="en-US" sz="1100" kern="1200"/>
        </a:p>
      </dsp:txBody>
      <dsp:txXfrm>
        <a:off x="3287300" y="2080711"/>
        <a:ext cx="1397460" cy="1192208"/>
      </dsp:txXfrm>
    </dsp:sp>
    <dsp:sp modelId="{FB955DF5-1249-4D54-93FC-4344BB0F1D85}">
      <dsp:nvSpPr>
        <dsp:cNvPr id="0" name=""/>
        <dsp:cNvSpPr/>
      </dsp:nvSpPr>
      <dsp:spPr>
        <a:xfrm>
          <a:off x="5313618" y="1130378"/>
          <a:ext cx="628857" cy="6288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FCEE2-A5D4-4518-A59F-B4E8E20A819E}">
      <dsp:nvSpPr>
        <dsp:cNvPr id="0" name=""/>
        <dsp:cNvSpPr/>
      </dsp:nvSpPr>
      <dsp:spPr>
        <a:xfrm>
          <a:off x="4929316" y="2080711"/>
          <a:ext cx="1397460" cy="1192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Esquema Dinámico:</a:t>
          </a:r>
          <a:r>
            <a:rPr lang="es-ES" sz="1100" kern="1200"/>
            <a:t> No requiere un esquema fijo, lo que facilita la adaptación a cambios en la estructura de datos sin interrupciones.</a:t>
          </a:r>
          <a:endParaRPr lang="en-US" sz="1100" kern="1200"/>
        </a:p>
      </dsp:txBody>
      <dsp:txXfrm>
        <a:off x="4929316" y="2080711"/>
        <a:ext cx="1397460" cy="1192208"/>
      </dsp:txXfrm>
    </dsp:sp>
    <dsp:sp modelId="{D7D3485D-76EF-4324-9802-269C5AAE88E3}">
      <dsp:nvSpPr>
        <dsp:cNvPr id="0" name=""/>
        <dsp:cNvSpPr/>
      </dsp:nvSpPr>
      <dsp:spPr>
        <a:xfrm>
          <a:off x="6955635" y="1130378"/>
          <a:ext cx="628857" cy="6288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45C62-B737-4272-A31E-2FE8341A9C51}">
      <dsp:nvSpPr>
        <dsp:cNvPr id="0" name=""/>
        <dsp:cNvSpPr/>
      </dsp:nvSpPr>
      <dsp:spPr>
        <a:xfrm>
          <a:off x="6571333" y="2080711"/>
          <a:ext cx="1397460" cy="1192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Modelo de Datos Tipo Columna-Familia:</a:t>
          </a:r>
          <a:r>
            <a:rPr lang="es-ES" sz="1100" kern="1200"/>
            <a:t> </a:t>
          </a:r>
          <a:r>
            <a:rPr lang="es-ES" sz="1100" kern="1200" err="1"/>
            <a:t>Cassandra</a:t>
          </a:r>
          <a:r>
            <a:rPr lang="es-ES" sz="1100" kern="1200"/>
            <a:t> utiliza un modelo de datos basado en columnas que es eficiente para lecturas y escrituras rápidas en grandes conjuntos de datos.</a:t>
          </a:r>
          <a:endParaRPr lang="en-US" sz="1100" kern="1200"/>
        </a:p>
      </dsp:txBody>
      <dsp:txXfrm>
        <a:off x="6571333" y="2080711"/>
        <a:ext cx="1397460" cy="1192208"/>
      </dsp:txXfrm>
    </dsp:sp>
    <dsp:sp modelId="{D47EC49F-E664-4E1D-B9C5-032AE33E40B2}">
      <dsp:nvSpPr>
        <dsp:cNvPr id="0" name=""/>
        <dsp:cNvSpPr/>
      </dsp:nvSpPr>
      <dsp:spPr>
        <a:xfrm>
          <a:off x="8597651" y="1130378"/>
          <a:ext cx="628857" cy="6288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8B0D3-D697-4C50-B1C3-4415CE1AA1AF}">
      <dsp:nvSpPr>
        <dsp:cNvPr id="0" name=""/>
        <dsp:cNvSpPr/>
      </dsp:nvSpPr>
      <dsp:spPr>
        <a:xfrm>
          <a:off x="8213350" y="2080711"/>
          <a:ext cx="1397460" cy="1192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Lenguaje CQL:</a:t>
          </a:r>
          <a:r>
            <a:rPr lang="es-ES" sz="1100" kern="1200"/>
            <a:t> </a:t>
          </a:r>
          <a:r>
            <a:rPr lang="es-ES" sz="1100" kern="1200" err="1"/>
            <a:t>Cassandra</a:t>
          </a:r>
          <a:r>
            <a:rPr lang="es-ES" sz="1100" kern="1200"/>
            <a:t> utiliza CQL </a:t>
          </a:r>
          <a:r>
            <a:rPr lang="es-ES" sz="1100" kern="1200">
              <a:latin typeface="Century Gothic" panose="020B0502020202020204"/>
            </a:rPr>
            <a:t>.</a:t>
          </a:r>
          <a:endParaRPr lang="en-US" sz="1100" kern="1200"/>
        </a:p>
      </dsp:txBody>
      <dsp:txXfrm>
        <a:off x="8213350" y="2080711"/>
        <a:ext cx="1397460" cy="1192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7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6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5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0477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43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4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49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87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3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0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8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0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5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0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84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ck/a?!&amp;&amp;p=26224e2f811a4637JmltdHM9MTY5NTA4MTYwMCZpZ3VpZD0xYjE2YjJkZS00NDdhLTYyMWUtM2JhOS1hMTUyNDUxNTYzZjAmaW5zaWQ9NTg2OQ&amp;ptn=3&amp;hsh=3&amp;fclid=1b16b2de-447a-621e-3ba9-a152451563f0&amp;psq=nosql+definicion&amp;u=a1aHR0cHM6Ly93d3cub3JhY2xlLmNvbS9teC9kYXRhYmFzZS9ub3NxbC93aGF0LWlzLW5vc3FsLw&amp;ntb=1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7795E-1666-C897-759D-AD9859BF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rgbClr val="EBEBEB"/>
                </a:solidFill>
              </a:rPr>
              <a:t>  ¿QUÉ ES SQL?</a:t>
            </a:r>
          </a:p>
        </p:txBody>
      </p:sp>
      <p:pic>
        <p:nvPicPr>
          <p:cNvPr id="5" name="Picture 4" descr="Lupa y signo de interrogación">
            <a:extLst>
              <a:ext uri="{FF2B5EF4-FFF2-40B4-BE49-F238E27FC236}">
                <a16:creationId xmlns:a16="http://schemas.microsoft.com/office/drawing/2014/main" id="{76D28A64-3CAB-1C5B-8C4A-F851524D1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23" r="30215" b="-2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552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835CB-4360-90B6-8FBD-D9D4EEE6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Características Principales de </a:t>
            </a:r>
            <a:r>
              <a:rPr lang="es-ES" err="1">
                <a:solidFill>
                  <a:srgbClr val="EBEBEB"/>
                </a:solidFill>
              </a:rPr>
              <a:t>Cassandra</a:t>
            </a:r>
            <a:r>
              <a:rPr lang="es-ES">
                <a:solidFill>
                  <a:srgbClr val="EBEBEB"/>
                </a:solidFill>
              </a:rPr>
              <a:t>: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1511686-65BA-2E17-091F-CCF20579B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657332"/>
              </p:ext>
            </p:extLst>
          </p:nvPr>
        </p:nvGraphicFramePr>
        <p:xfrm>
          <a:off x="1103312" y="2052918"/>
          <a:ext cx="9614078" cy="4403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909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48CDB12D-0A2B-5805-AB26-C46448AE3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3" r="44324" b="-3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4474CF-CF97-56E4-7C82-D42F1580C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656" y="1223683"/>
            <a:ext cx="4638903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latin typeface="system-ui"/>
              </a:rPr>
              <a:t>SQL, por sus siglas en inglés que significan "</a:t>
            </a:r>
            <a:r>
              <a:rPr lang="es-ES" err="1">
                <a:latin typeface="system-ui"/>
              </a:rPr>
              <a:t>Structured</a:t>
            </a:r>
            <a:r>
              <a:rPr lang="es-ES">
                <a:latin typeface="system-ui"/>
              </a:rPr>
              <a:t> </a:t>
            </a:r>
            <a:r>
              <a:rPr lang="es-ES" err="1">
                <a:latin typeface="system-ui"/>
              </a:rPr>
              <a:t>Query</a:t>
            </a:r>
            <a:r>
              <a:rPr lang="es-ES">
                <a:latin typeface="system-ui"/>
              </a:rPr>
              <a:t> </a:t>
            </a:r>
            <a:r>
              <a:rPr lang="es-ES" err="1">
                <a:latin typeface="system-ui"/>
              </a:rPr>
              <a:t>Language</a:t>
            </a:r>
            <a:r>
              <a:rPr lang="es-ES">
                <a:latin typeface="system-ui"/>
              </a:rPr>
              <a:t>" o "Lenguaje de Consulta Estructurada", es un lenguaje de programación que se emplea para administrar y controlar bases de datos que siguen un formato relacional. Surgió en la década de 1970 y se ha convertido en un estándar ampliamente aceptado para el manejo de datos en sistemas de bases de datos relacionales.</a:t>
            </a:r>
          </a:p>
        </p:txBody>
      </p:sp>
    </p:spTree>
    <p:extLst>
      <p:ext uri="{BB962C8B-B14F-4D97-AF65-F5344CB8AC3E}">
        <p14:creationId xmlns:p14="http://schemas.microsoft.com/office/powerpoint/2010/main" val="234505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10FC0-65BF-F4B7-B28E-26440BED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pPr algn="just"/>
            <a:r>
              <a:rPr lang="es-ES">
                <a:solidFill>
                  <a:srgbClr val="EBEBEB"/>
                </a:solidFill>
              </a:rPr>
              <a:t>¿Qué son los lenguajes de SGBD?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76AE1A-0A9A-E917-0F13-BC2382D4A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s-ES" sz="1500">
                <a:solidFill>
                  <a:srgbClr val="FFFFFF"/>
                </a:solidFill>
                <a:effectLst/>
                <a:latin typeface="system-ui"/>
                <a:ea typeface="system-ui"/>
                <a:cs typeface="system-ui"/>
              </a:rPr>
              <a:t>Los lenguajes de SGBD son los que permiten trabajar con los datos de una base de datos. </a:t>
            </a:r>
          </a:p>
          <a:p>
            <a:pPr algn="just">
              <a:lnSpc>
                <a:spcPct val="90000"/>
              </a:lnSpc>
            </a:pPr>
            <a:r>
              <a:rPr lang="es-ES" sz="1500">
                <a:solidFill>
                  <a:srgbClr val="FFFFFF"/>
                </a:solidFill>
                <a:latin typeface="system-ui"/>
                <a:ea typeface="system-ui"/>
                <a:cs typeface="system-ui"/>
              </a:rPr>
              <a:t>Se comportan como bibliotecas digitales que te ayudan a buscar y organizar información de manera eficiente </a:t>
            </a:r>
          </a:p>
          <a:p>
            <a:pPr algn="just">
              <a:lnSpc>
                <a:spcPct val="90000"/>
              </a:lnSpc>
            </a:pPr>
            <a:r>
              <a:rPr lang="es-ES" sz="1500">
                <a:solidFill>
                  <a:srgbClr val="FFFFFF"/>
                </a:solidFill>
                <a:effectLst/>
                <a:latin typeface="system-ui"/>
                <a:ea typeface="system-ui"/>
                <a:cs typeface="system-ui"/>
              </a:rPr>
              <a:t>Sus funciones principales son:</a:t>
            </a:r>
          </a:p>
          <a:p>
            <a:pPr lvl="2" algn="just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s-ES" sz="1500" b="1">
                <a:solidFill>
                  <a:srgbClr val="FFFFFF"/>
                </a:solidFill>
                <a:effectLst/>
                <a:latin typeface="system-ui"/>
                <a:ea typeface="system-ui"/>
                <a:cs typeface="system-ui"/>
              </a:rPr>
              <a:t>Almacenamiento: </a:t>
            </a:r>
            <a:r>
              <a:rPr lang="es-ES" sz="1500">
                <a:solidFill>
                  <a:srgbClr val="FFFFFF"/>
                </a:solidFill>
                <a:latin typeface="system-ui"/>
                <a:ea typeface="system-ui"/>
                <a:cs typeface="system-ui"/>
              </a:rPr>
              <a:t>Guardan los datos de forma estructurada.</a:t>
            </a:r>
            <a:endParaRPr lang="es-ES" sz="1500">
              <a:solidFill>
                <a:srgbClr val="FFFFFF"/>
              </a:solidFill>
              <a:effectLst/>
              <a:latin typeface="system-ui"/>
              <a:ea typeface="system-ui"/>
              <a:cs typeface="system-ui"/>
            </a:endParaRPr>
          </a:p>
          <a:p>
            <a:pPr lvl="2" algn="just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s-ES" sz="1500" b="1">
                <a:solidFill>
                  <a:srgbClr val="FFFFFF"/>
                </a:solidFill>
                <a:latin typeface="system-ui"/>
                <a:ea typeface="system-ui"/>
                <a:cs typeface="system-ui"/>
              </a:rPr>
              <a:t>Recuperación: </a:t>
            </a:r>
            <a:r>
              <a:rPr lang="es-ES" sz="1500">
                <a:solidFill>
                  <a:srgbClr val="FFFFFF"/>
                </a:solidFill>
                <a:latin typeface="system-ui"/>
                <a:ea typeface="system-ui"/>
                <a:cs typeface="system-ui"/>
              </a:rPr>
              <a:t>Te permiten buscar datos fácilmente.</a:t>
            </a:r>
            <a:endParaRPr lang="es-ES" sz="1500" b="1">
              <a:solidFill>
                <a:srgbClr val="FFFFFF"/>
              </a:solidFill>
              <a:latin typeface="system-ui"/>
              <a:ea typeface="system-ui"/>
              <a:cs typeface="system-ui"/>
            </a:endParaRPr>
          </a:p>
          <a:p>
            <a:pPr lvl="2" algn="just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s-ES" sz="1500" b="1">
                <a:solidFill>
                  <a:srgbClr val="FFFFFF"/>
                </a:solidFill>
                <a:effectLst/>
                <a:latin typeface="system-ui"/>
                <a:ea typeface="system-ui"/>
                <a:cs typeface="system-ui"/>
              </a:rPr>
              <a:t>Seguridad: </a:t>
            </a:r>
            <a:r>
              <a:rPr lang="es-ES" sz="1500">
                <a:solidFill>
                  <a:srgbClr val="FFFFFF"/>
                </a:solidFill>
                <a:effectLst/>
                <a:latin typeface="system-ui"/>
                <a:ea typeface="system-ui"/>
                <a:cs typeface="system-ui"/>
              </a:rPr>
              <a:t>Protegen tus datos de accesos no autorizados.</a:t>
            </a:r>
          </a:p>
          <a:p>
            <a:pPr lvl="2" algn="just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s-ES" sz="1500" b="1">
                <a:solidFill>
                  <a:srgbClr val="FFFFFF"/>
                </a:solidFill>
                <a:latin typeface="system-ui"/>
                <a:ea typeface="system-ui"/>
                <a:cs typeface="system-ui"/>
              </a:rPr>
              <a:t>Integridad : </a:t>
            </a:r>
            <a:r>
              <a:rPr lang="es-ES" sz="1500">
                <a:solidFill>
                  <a:srgbClr val="FFFFFF"/>
                </a:solidFill>
                <a:latin typeface="system-ui"/>
                <a:ea typeface="system-ui"/>
                <a:cs typeface="system-ui"/>
              </a:rPr>
              <a:t>Mantiene la calidad de los datos.</a:t>
            </a:r>
            <a:endParaRPr lang="es-ES" sz="1500" b="1">
              <a:solidFill>
                <a:srgbClr val="FFFFFF"/>
              </a:solidFill>
              <a:latin typeface="system-ui"/>
              <a:ea typeface="system-ui"/>
              <a:cs typeface="system-ui"/>
            </a:endParaRPr>
          </a:p>
          <a:p>
            <a:pPr lvl="2" algn="just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s-ES" sz="1500" b="1">
                <a:solidFill>
                  <a:srgbClr val="FFFFFF"/>
                </a:solidFill>
                <a:effectLst/>
                <a:latin typeface="system-ui"/>
                <a:ea typeface="system-ui"/>
                <a:cs typeface="system-ui"/>
              </a:rPr>
              <a:t>Consistencia: </a:t>
            </a:r>
            <a:r>
              <a:rPr lang="es-ES" sz="1500">
                <a:solidFill>
                  <a:srgbClr val="FFFFFF"/>
                </a:solidFill>
                <a:latin typeface="system-ui"/>
                <a:ea typeface="system-ui"/>
                <a:cs typeface="system-ui"/>
              </a:rPr>
              <a:t>Hace que los datos cumplan unas reglas específicas.</a:t>
            </a:r>
            <a:endParaRPr lang="es-ES" sz="1500" b="1">
              <a:solidFill>
                <a:srgbClr val="FFFFFF"/>
              </a:solidFill>
              <a:effectLst/>
              <a:latin typeface="system-ui"/>
              <a:ea typeface="system-ui"/>
              <a:cs typeface="system-ui"/>
            </a:endParaRPr>
          </a:p>
          <a:p>
            <a:pPr lvl="2" algn="just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s-ES" sz="1500" b="1">
                <a:solidFill>
                  <a:srgbClr val="FFFFFF"/>
                </a:solidFill>
                <a:latin typeface="system-ui"/>
                <a:ea typeface="system-ui"/>
                <a:cs typeface="system-ui"/>
              </a:rPr>
              <a:t>Concurrencia: </a:t>
            </a:r>
            <a:r>
              <a:rPr lang="es-ES" sz="1500">
                <a:solidFill>
                  <a:srgbClr val="FFFFFF"/>
                </a:solidFill>
                <a:latin typeface="system-ui"/>
                <a:ea typeface="system-ui"/>
                <a:cs typeface="system-ui"/>
              </a:rPr>
              <a:t>Permite que se utilicen los datos por múltiples usuarios.</a:t>
            </a:r>
            <a:r>
              <a:rPr lang="es-ES" sz="1500" b="1">
                <a:solidFill>
                  <a:srgbClr val="FFFFFF"/>
                </a:solidFill>
                <a:latin typeface="system-ui"/>
                <a:ea typeface="system-ui"/>
                <a:cs typeface="system-ui"/>
              </a:rPr>
              <a:t> </a:t>
            </a:r>
            <a:endParaRPr lang="es-ES" sz="1500" b="1">
              <a:solidFill>
                <a:srgbClr val="FFFFFF"/>
              </a:solidFill>
              <a:effectLst/>
              <a:latin typeface="system-ui"/>
              <a:ea typeface="system-ui"/>
              <a:cs typeface="system-ui"/>
            </a:endParaRPr>
          </a:p>
          <a:p>
            <a:pPr>
              <a:lnSpc>
                <a:spcPct val="90000"/>
              </a:lnSpc>
            </a:pPr>
            <a:endParaRPr lang="es-ES" sz="1500">
              <a:solidFill>
                <a:srgbClr val="FFFFFF"/>
              </a:solidFill>
              <a:latin typeface="system-ui"/>
            </a:endParaRPr>
          </a:p>
          <a:p>
            <a:pPr marL="0" indent="0">
              <a:lnSpc>
                <a:spcPct val="90000"/>
              </a:lnSpc>
              <a:buNone/>
            </a:pPr>
            <a:endParaRPr lang="es-ES" sz="1500">
              <a:solidFill>
                <a:srgbClr val="FFFFFF"/>
              </a:solidFill>
            </a:endParaRPr>
          </a:p>
        </p:txBody>
      </p:sp>
      <p:pic>
        <p:nvPicPr>
          <p:cNvPr id="1026" name="Picture 2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D4724757-986E-2683-4D86-0992C85A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4" r="36904" b="1"/>
          <a:stretch/>
        </p:blipFill>
        <p:spPr bwMode="auto"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74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35E49-7115-FB79-E682-291D5D42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Lenguajes principales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6E9FEF-4F35-6CB4-2F4C-560104925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535560"/>
            <a:ext cx="2940050" cy="576262"/>
          </a:xfrm>
        </p:spPr>
        <p:txBody>
          <a:bodyPr/>
          <a:lstStyle/>
          <a:p>
            <a:r>
              <a:rPr lang="es-ES"/>
              <a:t>DDL</a:t>
            </a:r>
          </a:p>
        </p:txBody>
      </p:sp>
      <p:pic>
        <p:nvPicPr>
          <p:cNvPr id="15" name="Marcador de posición de imagen 14" descr="Dibujo de ingeniería&#10;&#10;Descripción generada automáticamente">
            <a:extLst>
              <a:ext uri="{FF2B5EF4-FFF2-40B4-BE49-F238E27FC236}">
                <a16:creationId xmlns:a16="http://schemas.microsoft.com/office/drawing/2014/main" id="{3650B02F-E1F5-D2D2-CB5E-5EF2E4817B4B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7" r="14727"/>
          <a:stretch>
            <a:fillRect/>
          </a:stretch>
        </p:blipFill>
        <p:spPr>
          <a:xfrm>
            <a:off x="7199568" y="3631919"/>
            <a:ext cx="2940050" cy="2773363"/>
          </a:xfrm>
          <a:prstGeom prst="roundRect">
            <a:avLst>
              <a:gd name="adj" fmla="val 0"/>
            </a:avLst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158685-3A68-68DE-003F-045308CA6683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681918" y="2277456"/>
            <a:ext cx="2940050" cy="1057210"/>
          </a:xfrm>
        </p:spPr>
        <p:txBody>
          <a:bodyPr>
            <a:normAutofit/>
          </a:bodyPr>
          <a:lstStyle/>
          <a:p>
            <a:r>
              <a:rPr lang="es-ES"/>
              <a:t>Se utiliza para crear y modificar las estructuras de la base de datos.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F87C80F-6B9F-87CB-8785-19ED4C95D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99693" y="1575121"/>
            <a:ext cx="2930525" cy="576262"/>
          </a:xfrm>
        </p:spPr>
        <p:txBody>
          <a:bodyPr/>
          <a:lstStyle/>
          <a:p>
            <a:r>
              <a:rPr lang="es-ES"/>
              <a:t>DML</a:t>
            </a:r>
          </a:p>
        </p:txBody>
      </p:sp>
      <p:pic>
        <p:nvPicPr>
          <p:cNvPr id="13" name="Marcador de posición de imagen 12">
            <a:extLst>
              <a:ext uri="{FF2B5EF4-FFF2-40B4-BE49-F238E27FC236}">
                <a16:creationId xmlns:a16="http://schemas.microsoft.com/office/drawing/2014/main" id="{22BD5F1A-EBD2-B127-CE64-A2F7B2DFFCBA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0" r="17880"/>
          <a:stretch>
            <a:fillRect/>
          </a:stretch>
        </p:blipFill>
        <p:spPr>
          <a:xfrm>
            <a:off x="3881438" y="3632200"/>
            <a:ext cx="2930525" cy="2851150"/>
          </a:xfrm>
          <a:prstGeom prst="roundRect">
            <a:avLst>
              <a:gd name="adj" fmla="val 0"/>
            </a:avLst>
          </a:prstGeo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28C652E-9CCF-9B46-7DE8-3AB91738DCB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3881269" y="2251137"/>
            <a:ext cx="2934406" cy="1083530"/>
          </a:xfrm>
        </p:spPr>
        <p:txBody>
          <a:bodyPr>
            <a:normAutofit/>
          </a:bodyPr>
          <a:lstStyle/>
          <a:p>
            <a:r>
              <a:rPr lang="es-ES"/>
              <a:t>Para insertar, modificar, consultar y eliminar los datos de la base de datos.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59F7501-5843-ACF1-223E-C4D3F96A66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3750" y="1535560"/>
            <a:ext cx="2932113" cy="576262"/>
          </a:xfrm>
        </p:spPr>
        <p:txBody>
          <a:bodyPr/>
          <a:lstStyle/>
          <a:p>
            <a:r>
              <a:rPr lang="es-ES"/>
              <a:t>DCL</a:t>
            </a:r>
          </a:p>
        </p:txBody>
      </p:sp>
      <p:pic>
        <p:nvPicPr>
          <p:cNvPr id="17" name="Marcador de posición de imagen 16" descr="Una pantalla de un video juego&#10;&#10;Descripción generada automáticamente">
            <a:extLst>
              <a:ext uri="{FF2B5EF4-FFF2-40B4-BE49-F238E27FC236}">
                <a16:creationId xmlns:a16="http://schemas.microsoft.com/office/drawing/2014/main" id="{2856D693-05DB-A06B-97BC-E8B6E9F85A44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0" r="23320"/>
          <a:stretch>
            <a:fillRect/>
          </a:stretch>
        </p:blipFill>
        <p:spPr>
          <a:xfrm>
            <a:off x="561721" y="3632200"/>
            <a:ext cx="2932112" cy="2851150"/>
          </a:xfrm>
          <a:prstGeom prst="roundRect">
            <a:avLst>
              <a:gd name="adj" fmla="val 0"/>
            </a:avLst>
          </a:prstGeom>
        </p:spPr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DAA4972C-F56D-0CC8-88FB-44D2EE27E77F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141807" y="2251136"/>
            <a:ext cx="2935997" cy="1083530"/>
          </a:xfrm>
        </p:spPr>
        <p:txBody>
          <a:bodyPr>
            <a:normAutofit/>
          </a:bodyPr>
          <a:lstStyle/>
          <a:p>
            <a:r>
              <a:rPr lang="es-ES"/>
              <a:t>Para otorgar y revocar privilegios de acceso a los usuarios de la base de datos </a:t>
            </a:r>
          </a:p>
        </p:txBody>
      </p:sp>
    </p:spTree>
    <p:extLst>
      <p:ext uri="{BB962C8B-B14F-4D97-AF65-F5344CB8AC3E}">
        <p14:creationId xmlns:p14="http://schemas.microsoft.com/office/powerpoint/2010/main" val="122953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D41447-D5A6-B212-3147-46B7EFC6E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241" r="-2" b="7219"/>
          <a:stretch/>
        </p:blipFill>
        <p:spPr>
          <a:xfrm>
            <a:off x="2837" y="-47553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4625" y="763159"/>
            <a:ext cx="7315200" cy="84894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z="4000">
                <a:solidFill>
                  <a:schemeClr val="accent5">
                    <a:lumMod val="60000"/>
                    <a:lumOff val="40000"/>
                  </a:schemeClr>
                </a:solidFill>
              </a:rPr>
              <a:t>¿ Qué es el Diccionario de</a:t>
            </a:r>
            <a:r>
              <a:rPr lang="es-ES" sz="4000">
                <a:solidFill>
                  <a:schemeClr val="accent5">
                    <a:lumMod val="60000"/>
                    <a:lumOff val="40000"/>
                  </a:schemeClr>
                </a:solidFill>
                <a:latin typeface="Corbel"/>
                <a:cs typeface="Calibri"/>
              </a:rPr>
              <a:t> Datos ?</a:t>
            </a:r>
            <a:endParaRPr lang="es-ES" sz="4000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6" name="Imagen 5" descr="DICCIONARIO DE DATOS | Tproduccionmultimedia's Blog">
            <a:extLst>
              <a:ext uri="{FF2B5EF4-FFF2-40B4-BE49-F238E27FC236}">
                <a16:creationId xmlns:a16="http://schemas.microsoft.com/office/drawing/2014/main" id="{5A0493BB-89F5-996F-3081-9684D6DEB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879" y="2362042"/>
            <a:ext cx="2743200" cy="21717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847F761-19CD-7A85-4F98-86E7C69F467A}"/>
              </a:ext>
            </a:extLst>
          </p:cNvPr>
          <p:cNvSpPr txBox="1"/>
          <p:nvPr/>
        </p:nvSpPr>
        <p:spPr>
          <a:xfrm>
            <a:off x="845127" y="2539161"/>
            <a:ext cx="679880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>
                <a:latin typeface="system-ui"/>
              </a:rPr>
              <a:t>Un </a:t>
            </a:r>
            <a:r>
              <a:rPr lang="en-US" sz="2400" b="1" err="1">
                <a:latin typeface="system-ui"/>
              </a:rPr>
              <a:t>Diccionario</a:t>
            </a:r>
            <a:r>
              <a:rPr lang="en-US" sz="2400" b="1">
                <a:latin typeface="system-ui"/>
              </a:rPr>
              <a:t> de Datos, </a:t>
            </a:r>
            <a:r>
              <a:rPr lang="en-US" sz="2400" b="1" err="1">
                <a:latin typeface="system-ui"/>
              </a:rPr>
              <a:t>también</a:t>
            </a:r>
            <a:r>
              <a:rPr lang="en-US" sz="2400" b="1">
                <a:latin typeface="system-ui"/>
              </a:rPr>
              <a:t> </a:t>
            </a:r>
            <a:r>
              <a:rPr lang="en-US" sz="2400" b="1" err="1">
                <a:latin typeface="system-ui"/>
              </a:rPr>
              <a:t>conocido</a:t>
            </a:r>
            <a:r>
              <a:rPr lang="en-US" sz="2400" b="1">
                <a:latin typeface="system-ui"/>
              </a:rPr>
              <a:t> </a:t>
            </a:r>
            <a:r>
              <a:rPr lang="en-US" sz="2400" b="1" err="1">
                <a:latin typeface="system-ui"/>
              </a:rPr>
              <a:t>como</a:t>
            </a:r>
            <a:r>
              <a:rPr lang="en-US" sz="2400" b="1">
                <a:latin typeface="system-ui"/>
              </a:rPr>
              <a:t> </a:t>
            </a:r>
            <a:r>
              <a:rPr lang="en-US" sz="2400" b="1" err="1">
                <a:latin typeface="system-ui"/>
              </a:rPr>
              <a:t>Catálogo</a:t>
            </a:r>
            <a:r>
              <a:rPr lang="en-US" sz="2400" b="1">
                <a:latin typeface="system-ui"/>
              </a:rPr>
              <a:t> de Datos, es </a:t>
            </a:r>
            <a:r>
              <a:rPr lang="en-US" sz="2400" b="1" err="1">
                <a:latin typeface="system-ui"/>
              </a:rPr>
              <a:t>una</a:t>
            </a:r>
            <a:r>
              <a:rPr lang="en-US" sz="2400" b="1">
                <a:latin typeface="system-ui"/>
              </a:rPr>
              <a:t> </a:t>
            </a:r>
            <a:r>
              <a:rPr lang="en-US" sz="2400" b="1" err="1">
                <a:latin typeface="system-ui"/>
              </a:rPr>
              <a:t>herramienta</a:t>
            </a:r>
            <a:r>
              <a:rPr lang="en-US" sz="2400" b="1">
                <a:latin typeface="system-ui"/>
              </a:rPr>
              <a:t> o </a:t>
            </a:r>
            <a:r>
              <a:rPr lang="en-US" sz="2400" b="1" err="1">
                <a:latin typeface="system-ui"/>
              </a:rPr>
              <a:t>sistema</a:t>
            </a:r>
            <a:r>
              <a:rPr lang="en-US" sz="2400" b="1">
                <a:latin typeface="system-ui"/>
              </a:rPr>
              <a:t> </a:t>
            </a:r>
            <a:r>
              <a:rPr lang="en-US" sz="2400" b="1" err="1">
                <a:latin typeface="system-ui"/>
              </a:rPr>
              <a:t>utilizado</a:t>
            </a:r>
            <a:r>
              <a:rPr lang="en-US" sz="2400" b="1">
                <a:latin typeface="system-ui"/>
              </a:rPr>
              <a:t> </a:t>
            </a:r>
            <a:r>
              <a:rPr lang="en-US" sz="2400" b="1" err="1">
                <a:latin typeface="system-ui"/>
              </a:rPr>
              <a:t>en</a:t>
            </a:r>
            <a:r>
              <a:rPr lang="en-US" sz="2400" b="1">
                <a:latin typeface="system-ui"/>
              </a:rPr>
              <a:t> la </a:t>
            </a:r>
            <a:r>
              <a:rPr lang="en-US" sz="2400" b="1" err="1">
                <a:latin typeface="system-ui"/>
              </a:rPr>
              <a:t>gestión</a:t>
            </a:r>
            <a:r>
              <a:rPr lang="en-US" sz="2400" b="1">
                <a:latin typeface="system-ui"/>
              </a:rPr>
              <a:t> de </a:t>
            </a:r>
            <a:r>
              <a:rPr lang="en-US" sz="2400" b="1" err="1">
                <a:latin typeface="system-ui"/>
              </a:rPr>
              <a:t>datos</a:t>
            </a:r>
            <a:r>
              <a:rPr lang="en-US" sz="2400" b="1">
                <a:latin typeface="system-ui"/>
              </a:rPr>
              <a:t> y la </a:t>
            </a:r>
            <a:r>
              <a:rPr lang="en-US" sz="2400" b="1" err="1">
                <a:latin typeface="system-ui"/>
              </a:rPr>
              <a:t>administración</a:t>
            </a:r>
            <a:r>
              <a:rPr lang="en-US" sz="2400" b="1">
                <a:latin typeface="system-ui"/>
              </a:rPr>
              <a:t> de bases de </a:t>
            </a:r>
            <a:r>
              <a:rPr lang="en-US" sz="2400" b="1" err="1">
                <a:latin typeface="system-ui"/>
              </a:rPr>
              <a:t>datos</a:t>
            </a:r>
            <a:r>
              <a:rPr lang="en-US" sz="2400" b="1">
                <a:latin typeface="system-ui"/>
              </a:rPr>
              <a:t>. </a:t>
            </a:r>
            <a:endParaRPr lang="en-US" sz="2000" b="1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1A8A7-8D18-E1FA-371B-89E78877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530" y="629266"/>
            <a:ext cx="5159214" cy="1641986"/>
          </a:xfrm>
        </p:spPr>
        <p:txBody>
          <a:bodyPr>
            <a:normAutofit/>
          </a:bodyPr>
          <a:lstStyle/>
          <a:p>
            <a:r>
              <a:rPr lang="es-ES" sz="4800">
                <a:latin typeface="Söhne"/>
                <a:ea typeface="Söhne"/>
                <a:cs typeface="Söhne"/>
              </a:rPr>
              <a:t>Características y Funciones:</a:t>
            </a:r>
            <a:endParaRPr lang="es-ES" sz="480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D6600A86-5560-4C73-49D1-00A886C5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018" y="2438400"/>
            <a:ext cx="6091247" cy="3809999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just"/>
            <a:r>
              <a:rPr lang="en-US" b="1" err="1">
                <a:ea typeface="+mj-lt"/>
                <a:cs typeface="+mj-lt"/>
              </a:rPr>
              <a:t>Descripción</a:t>
            </a:r>
            <a:r>
              <a:rPr lang="en-US" b="1">
                <a:ea typeface="+mj-lt"/>
                <a:cs typeface="+mj-lt"/>
              </a:rPr>
              <a:t> de </a:t>
            </a:r>
            <a:r>
              <a:rPr lang="en-US" b="1" err="1">
                <a:ea typeface="+mj-lt"/>
                <a:cs typeface="+mj-lt"/>
              </a:rPr>
              <a:t>Datos</a:t>
            </a:r>
            <a:r>
              <a:rPr lang="en-US">
                <a:ea typeface="+mj-lt"/>
                <a:cs typeface="+mj-lt"/>
              </a:rPr>
              <a:t>: El </a:t>
            </a:r>
            <a:r>
              <a:rPr lang="en-US" err="1">
                <a:ea typeface="+mj-lt"/>
                <a:cs typeface="+mj-lt"/>
              </a:rPr>
              <a:t>Diccionario</a:t>
            </a:r>
            <a:r>
              <a:rPr lang="en-US">
                <a:ea typeface="+mj-lt"/>
                <a:cs typeface="+mj-lt"/>
              </a:rPr>
              <a:t> de </a:t>
            </a:r>
            <a:r>
              <a:rPr lang="en-US" err="1">
                <a:ea typeface="+mj-lt"/>
                <a:cs typeface="+mj-lt"/>
              </a:rPr>
              <a:t>Datos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contiene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información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sobre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cada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elemento</a:t>
            </a:r>
            <a:r>
              <a:rPr lang="en-US">
                <a:ea typeface="+mj-lt"/>
                <a:cs typeface="+mj-lt"/>
              </a:rPr>
              <a:t> de </a:t>
            </a:r>
            <a:r>
              <a:rPr lang="en-US" err="1">
                <a:ea typeface="+mj-lt"/>
                <a:cs typeface="+mj-lt"/>
              </a:rPr>
              <a:t>datos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utilizado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en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una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organización</a:t>
            </a:r>
            <a:r>
              <a:rPr lang="en-US">
                <a:ea typeface="+mj-lt"/>
                <a:cs typeface="+mj-lt"/>
              </a:rPr>
              <a:t>, </a:t>
            </a:r>
            <a:r>
              <a:rPr lang="en-US" err="1">
                <a:ea typeface="+mj-lt"/>
                <a:cs typeface="+mj-lt"/>
              </a:rPr>
              <a:t>como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nombres</a:t>
            </a:r>
            <a:r>
              <a:rPr lang="en-US">
                <a:ea typeface="+mj-lt"/>
                <a:cs typeface="+mj-lt"/>
              </a:rPr>
              <a:t> de campos, </a:t>
            </a:r>
            <a:r>
              <a:rPr lang="en-US" err="1">
                <a:ea typeface="+mj-lt"/>
                <a:cs typeface="+mj-lt"/>
              </a:rPr>
              <a:t>tablas</a:t>
            </a:r>
            <a:r>
              <a:rPr lang="en-US">
                <a:ea typeface="+mj-lt"/>
                <a:cs typeface="+mj-lt"/>
              </a:rPr>
              <a:t>, </a:t>
            </a:r>
            <a:r>
              <a:rPr lang="en-US" err="1">
                <a:ea typeface="+mj-lt"/>
                <a:cs typeface="+mj-lt"/>
              </a:rPr>
              <a:t>archivos</a:t>
            </a:r>
            <a:r>
              <a:rPr lang="en-US">
                <a:ea typeface="+mj-lt"/>
                <a:cs typeface="+mj-lt"/>
              </a:rPr>
              <a:t> y </a:t>
            </a:r>
            <a:r>
              <a:rPr lang="en-US" err="1">
                <a:ea typeface="+mj-lt"/>
                <a:cs typeface="+mj-lt"/>
              </a:rPr>
              <a:t>otros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objetos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relacionados</a:t>
            </a:r>
            <a:r>
              <a:rPr lang="en-US">
                <a:ea typeface="+mj-lt"/>
                <a:cs typeface="+mj-lt"/>
              </a:rPr>
              <a:t> con la </a:t>
            </a:r>
            <a:r>
              <a:rPr lang="en-US" err="1">
                <a:ea typeface="+mj-lt"/>
                <a:cs typeface="+mj-lt"/>
              </a:rPr>
              <a:t>información</a:t>
            </a:r>
            <a:r>
              <a:rPr lang="en-US">
                <a:ea typeface="+mj-lt"/>
                <a:cs typeface="+mj-lt"/>
              </a:rPr>
              <a:t>.</a:t>
            </a:r>
            <a:endParaRPr lang="en-US"/>
          </a:p>
          <a:p>
            <a:pPr algn="just">
              <a:buClr>
                <a:srgbClr val="8AD0D6"/>
              </a:buClr>
            </a:pPr>
            <a:r>
              <a:rPr lang="en-US" b="1" err="1">
                <a:ea typeface="+mj-lt"/>
                <a:cs typeface="+mj-lt"/>
              </a:rPr>
              <a:t>Definiciones</a:t>
            </a:r>
            <a:r>
              <a:rPr lang="en-US">
                <a:ea typeface="+mj-lt"/>
                <a:cs typeface="+mj-lt"/>
              </a:rPr>
              <a:t>: </a:t>
            </a:r>
            <a:r>
              <a:rPr lang="en-US" err="1">
                <a:ea typeface="+mj-lt"/>
                <a:cs typeface="+mj-lt"/>
              </a:rPr>
              <a:t>Proporciona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definiciones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claras</a:t>
            </a:r>
            <a:r>
              <a:rPr lang="en-US">
                <a:ea typeface="+mj-lt"/>
                <a:cs typeface="+mj-lt"/>
              </a:rPr>
              <a:t> y </a:t>
            </a:r>
            <a:r>
              <a:rPr lang="en-US" err="1">
                <a:ea typeface="+mj-lt"/>
                <a:cs typeface="+mj-lt"/>
              </a:rPr>
              <a:t>precisas</a:t>
            </a:r>
            <a:r>
              <a:rPr lang="en-US">
                <a:ea typeface="+mj-lt"/>
                <a:cs typeface="+mj-lt"/>
              </a:rPr>
              <a:t> para </a:t>
            </a:r>
            <a:r>
              <a:rPr lang="en-US" err="1">
                <a:ea typeface="+mj-lt"/>
                <a:cs typeface="+mj-lt"/>
              </a:rPr>
              <a:t>cada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elemento</a:t>
            </a:r>
            <a:r>
              <a:rPr lang="en-US">
                <a:ea typeface="+mj-lt"/>
                <a:cs typeface="+mj-lt"/>
              </a:rPr>
              <a:t> de </a:t>
            </a:r>
            <a:r>
              <a:rPr lang="en-US" err="1">
                <a:ea typeface="+mj-lt"/>
                <a:cs typeface="+mj-lt"/>
              </a:rPr>
              <a:t>datos</a:t>
            </a:r>
            <a:r>
              <a:rPr lang="en-US">
                <a:ea typeface="+mj-lt"/>
                <a:cs typeface="+mj-lt"/>
              </a:rPr>
              <a:t>.</a:t>
            </a:r>
            <a:endParaRPr lang="en-US"/>
          </a:p>
          <a:p>
            <a:pPr algn="just">
              <a:buClr>
                <a:srgbClr val="8AD0D6"/>
              </a:buClr>
            </a:pPr>
            <a:r>
              <a:rPr lang="en-US" b="1" err="1">
                <a:ea typeface="+mj-lt"/>
                <a:cs typeface="+mj-lt"/>
              </a:rPr>
              <a:t>Formato</a:t>
            </a:r>
            <a:r>
              <a:rPr lang="en-US" b="1">
                <a:ea typeface="+mj-lt"/>
                <a:cs typeface="+mj-lt"/>
              </a:rPr>
              <a:t> y </a:t>
            </a:r>
            <a:r>
              <a:rPr lang="en-US" b="1" err="1">
                <a:ea typeface="+mj-lt"/>
                <a:cs typeface="+mj-lt"/>
              </a:rPr>
              <a:t>Estructura</a:t>
            </a:r>
            <a:r>
              <a:rPr lang="en-US">
                <a:ea typeface="+mj-lt"/>
                <a:cs typeface="+mj-lt"/>
              </a:rPr>
              <a:t>: </a:t>
            </a:r>
            <a:r>
              <a:rPr lang="en-US" err="1">
                <a:ea typeface="+mj-lt"/>
                <a:cs typeface="+mj-lt"/>
              </a:rPr>
              <a:t>Detalla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el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formato</a:t>
            </a:r>
            <a:r>
              <a:rPr lang="en-US">
                <a:ea typeface="+mj-lt"/>
                <a:cs typeface="+mj-lt"/>
              </a:rPr>
              <a:t> y la </a:t>
            </a:r>
            <a:r>
              <a:rPr lang="en-US" err="1">
                <a:ea typeface="+mj-lt"/>
                <a:cs typeface="+mj-lt"/>
              </a:rPr>
              <a:t>estructura</a:t>
            </a:r>
            <a:r>
              <a:rPr lang="en-US">
                <a:ea typeface="+mj-lt"/>
                <a:cs typeface="+mj-lt"/>
              </a:rPr>
              <a:t> de </a:t>
            </a:r>
            <a:r>
              <a:rPr lang="en-US" err="1">
                <a:ea typeface="+mj-lt"/>
                <a:cs typeface="+mj-lt"/>
              </a:rPr>
              <a:t>los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datos</a:t>
            </a:r>
            <a:r>
              <a:rPr lang="en-US">
                <a:ea typeface="+mj-lt"/>
                <a:cs typeface="+mj-lt"/>
              </a:rPr>
              <a:t>.</a:t>
            </a:r>
            <a:endParaRPr lang="en-US"/>
          </a:p>
          <a:p>
            <a:pPr algn="just">
              <a:buClr>
                <a:srgbClr val="8AD0D6"/>
              </a:buClr>
            </a:pPr>
            <a:r>
              <a:rPr lang="en-US" b="1" err="1">
                <a:ea typeface="+mj-lt"/>
                <a:cs typeface="+mj-lt"/>
              </a:rPr>
              <a:t>Relaciones</a:t>
            </a:r>
            <a:r>
              <a:rPr lang="en-US">
                <a:ea typeface="+mj-lt"/>
                <a:cs typeface="+mj-lt"/>
              </a:rPr>
              <a:t>: </a:t>
            </a:r>
            <a:r>
              <a:rPr lang="en-US" err="1">
                <a:ea typeface="+mj-lt"/>
                <a:cs typeface="+mj-lt"/>
              </a:rPr>
              <a:t>Muestra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cómo</a:t>
            </a:r>
            <a:r>
              <a:rPr lang="en-US">
                <a:ea typeface="+mj-lt"/>
                <a:cs typeface="+mj-lt"/>
              </a:rPr>
              <a:t> se </a:t>
            </a:r>
            <a:r>
              <a:rPr lang="en-US" err="1">
                <a:ea typeface="+mj-lt"/>
                <a:cs typeface="+mj-lt"/>
              </a:rPr>
              <a:t>relacionan</a:t>
            </a:r>
            <a:r>
              <a:rPr lang="en-US">
                <a:ea typeface="+mj-lt"/>
                <a:cs typeface="+mj-lt"/>
              </a:rPr>
              <a:t> entre </a:t>
            </a:r>
            <a:r>
              <a:rPr lang="en-US" err="1">
                <a:ea typeface="+mj-lt"/>
                <a:cs typeface="+mj-lt"/>
              </a:rPr>
              <a:t>sí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los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diferentes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elementos</a:t>
            </a:r>
            <a:r>
              <a:rPr lang="en-US">
                <a:ea typeface="+mj-lt"/>
                <a:cs typeface="+mj-lt"/>
              </a:rPr>
              <a:t> de </a:t>
            </a:r>
            <a:r>
              <a:rPr lang="en-US" err="1">
                <a:ea typeface="+mj-lt"/>
                <a:cs typeface="+mj-lt"/>
              </a:rPr>
              <a:t>datos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en</a:t>
            </a:r>
            <a:r>
              <a:rPr lang="en-US">
                <a:ea typeface="+mj-lt"/>
                <a:cs typeface="+mj-lt"/>
              </a:rPr>
              <a:t> la </a:t>
            </a:r>
            <a:r>
              <a:rPr lang="en-US" err="1">
                <a:ea typeface="+mj-lt"/>
                <a:cs typeface="+mj-lt"/>
              </a:rPr>
              <a:t>organización</a:t>
            </a:r>
            <a:r>
              <a:rPr lang="en-US">
                <a:ea typeface="+mj-lt"/>
                <a:cs typeface="+mj-lt"/>
              </a:rPr>
              <a:t>. </a:t>
            </a:r>
            <a:endParaRPr lang="en-US"/>
          </a:p>
          <a:p>
            <a:pPr algn="just">
              <a:buClr>
                <a:srgbClr val="8AD0D6"/>
              </a:buClr>
            </a:pPr>
            <a:r>
              <a:rPr lang="en-US" b="1" err="1">
                <a:ea typeface="+mj-lt"/>
                <a:cs typeface="+mj-lt"/>
              </a:rPr>
              <a:t>Estándares</a:t>
            </a:r>
            <a:r>
              <a:rPr lang="en-US" b="1">
                <a:ea typeface="+mj-lt"/>
                <a:cs typeface="+mj-lt"/>
              </a:rPr>
              <a:t> y </a:t>
            </a:r>
            <a:r>
              <a:rPr lang="en-US" b="1" err="1">
                <a:ea typeface="+mj-lt"/>
                <a:cs typeface="+mj-lt"/>
              </a:rPr>
              <a:t>Convenciones</a:t>
            </a:r>
            <a:r>
              <a:rPr lang="en-US">
                <a:ea typeface="+mj-lt"/>
                <a:cs typeface="+mj-lt"/>
              </a:rPr>
              <a:t>: </a:t>
            </a:r>
            <a:r>
              <a:rPr lang="en-US" err="1">
                <a:ea typeface="+mj-lt"/>
                <a:cs typeface="+mj-lt"/>
              </a:rPr>
              <a:t>Establece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estándares</a:t>
            </a:r>
            <a:r>
              <a:rPr lang="en-US">
                <a:ea typeface="+mj-lt"/>
                <a:cs typeface="+mj-lt"/>
              </a:rPr>
              <a:t> y </a:t>
            </a:r>
            <a:r>
              <a:rPr lang="en-US" err="1">
                <a:ea typeface="+mj-lt"/>
                <a:cs typeface="+mj-lt"/>
              </a:rPr>
              <a:t>convenciones</a:t>
            </a:r>
            <a:r>
              <a:rPr lang="en-US">
                <a:ea typeface="+mj-lt"/>
                <a:cs typeface="+mj-lt"/>
              </a:rPr>
              <a:t> para </a:t>
            </a:r>
            <a:r>
              <a:rPr lang="en-US" err="1">
                <a:ea typeface="+mj-lt"/>
                <a:cs typeface="+mj-lt"/>
              </a:rPr>
              <a:t>el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uso</a:t>
            </a:r>
            <a:r>
              <a:rPr lang="en-US">
                <a:ea typeface="+mj-lt"/>
                <a:cs typeface="+mj-lt"/>
              </a:rPr>
              <a:t> de </a:t>
            </a:r>
            <a:r>
              <a:rPr lang="en-US" err="1">
                <a:ea typeface="+mj-lt"/>
                <a:cs typeface="+mj-lt"/>
              </a:rPr>
              <a:t>datos</a:t>
            </a:r>
            <a:r>
              <a:rPr lang="en-US">
                <a:ea typeface="+mj-lt"/>
                <a:cs typeface="+mj-lt"/>
              </a:rPr>
              <a:t>.</a:t>
            </a:r>
            <a:endParaRPr lang="en-US"/>
          </a:p>
          <a:p>
            <a:pPr>
              <a:buClr>
                <a:srgbClr val="8AD0D6"/>
              </a:buClr>
            </a:pPr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8E9386F-3A3F-6143-8482-A036D2C8D4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57" r="13353" b="-2"/>
          <a:stretch/>
        </p:blipFill>
        <p:spPr>
          <a:xfrm>
            <a:off x="-31490" y="10"/>
            <a:ext cx="532611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2336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0D144F-50F9-CD03-B66A-B6136750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b="0" i="0" kern="120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son </a:t>
            </a:r>
            <a:r>
              <a:rPr lang="en-US" b="0" i="0" kern="120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los</a:t>
            </a: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i="0" kern="120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Metadatos</a:t>
            </a: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1" name="Freeform: Shape 13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s-ES"/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30387A87-AEDB-C360-58FB-29BA4C1CB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3742" y="2677886"/>
            <a:ext cx="3980139" cy="1397885"/>
          </a:xfrm>
          <a:prstGeom prst="rect">
            <a:avLst/>
          </a:prstGeom>
          <a:effectLst/>
        </p:spPr>
      </p:pic>
      <p:sp>
        <p:nvSpPr>
          <p:cNvPr id="13" name="Rectangle 15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C8090C7-3E91-DECA-B1AA-E8F7776276A8}"/>
              </a:ext>
            </a:extLst>
          </p:cNvPr>
          <p:cNvSpPr txBox="1"/>
          <p:nvPr/>
        </p:nvSpPr>
        <p:spPr>
          <a:xfrm>
            <a:off x="648931" y="2438400"/>
            <a:ext cx="5616216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metadatos son “datos que hablan acerca de los datos”, en el sentido de que describen el contenido de los archivos o la información que estos traen en su interior. En otras palabras, son datos que describen, explican, identifican o proporcionan contexto sobre otros datos. Los metadatos son esenciales para comprender y gestionar la información de manera eficiente.</a:t>
            </a:r>
          </a:p>
        </p:txBody>
      </p:sp>
    </p:spTree>
    <p:extLst>
      <p:ext uri="{BB962C8B-B14F-4D97-AF65-F5344CB8AC3E}">
        <p14:creationId xmlns:p14="http://schemas.microsoft.com/office/powerpoint/2010/main" val="4008100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093C4-A9AC-B2EA-D002-F56CF81E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¿Y para que se utilizan los metadatos?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2152ED-2112-3516-93B6-C0A41C00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es-ES">
                <a:solidFill>
                  <a:srgbClr val="FFFFFF"/>
                </a:solidFill>
                <a:latin typeface="Söhne"/>
                <a:ea typeface="Söhne"/>
                <a:cs typeface="Söhne"/>
              </a:rPr>
              <a:t>Describir y organizar datos.</a:t>
            </a:r>
          </a:p>
          <a:p>
            <a:pPr>
              <a:buAutoNum type="arabicPeriod"/>
            </a:pPr>
            <a:r>
              <a:rPr lang="es-ES">
                <a:solidFill>
                  <a:srgbClr val="FFFFFF"/>
                </a:solidFill>
                <a:latin typeface="Söhne"/>
                <a:ea typeface="Söhne"/>
                <a:cs typeface="Söhne"/>
              </a:rPr>
              <a:t>Gestionar y controlar datos.</a:t>
            </a:r>
          </a:p>
          <a:p>
            <a:pPr>
              <a:buAutoNum type="arabicPeriod"/>
            </a:pPr>
            <a:r>
              <a:rPr lang="es-ES">
                <a:solidFill>
                  <a:srgbClr val="FFFFFF"/>
                </a:solidFill>
                <a:latin typeface="Söhne"/>
                <a:ea typeface="Söhne"/>
                <a:cs typeface="Söhne"/>
              </a:rPr>
              <a:t>Facilitar la interoperabilidad entre sistemas.</a:t>
            </a:r>
          </a:p>
          <a:p>
            <a:pPr>
              <a:buAutoNum type="arabicPeriod"/>
            </a:pPr>
            <a:r>
              <a:rPr lang="es-ES">
                <a:solidFill>
                  <a:srgbClr val="FFFFFF"/>
                </a:solidFill>
                <a:latin typeface="Söhne"/>
                <a:ea typeface="Söhne"/>
                <a:cs typeface="Söhne"/>
              </a:rPr>
              <a:t>Reforzar la seguridad de los datos.</a:t>
            </a:r>
          </a:p>
          <a:p>
            <a:pPr>
              <a:buAutoNum type="arabicPeriod"/>
            </a:pPr>
            <a:r>
              <a:rPr lang="es-ES">
                <a:solidFill>
                  <a:srgbClr val="FFFFFF"/>
                </a:solidFill>
                <a:latin typeface="Söhne"/>
                <a:ea typeface="Söhne"/>
                <a:cs typeface="Söhne"/>
              </a:rPr>
              <a:t>Realizar auditorías y cumplir normativas.</a:t>
            </a:r>
          </a:p>
          <a:p>
            <a:pPr>
              <a:buAutoNum type="arabicPeriod"/>
            </a:pPr>
            <a:r>
              <a:rPr lang="es-ES">
                <a:solidFill>
                  <a:srgbClr val="FFFFFF"/>
                </a:solidFill>
                <a:latin typeface="Söhne"/>
                <a:ea typeface="Söhne"/>
                <a:cs typeface="Söhne"/>
              </a:rPr>
              <a:t>Optimizar recursos y rendimiento de sistemas.</a:t>
            </a:r>
            <a:endParaRPr lang="es-ES">
              <a:solidFill>
                <a:srgbClr val="FFFFFF"/>
              </a:solidFill>
            </a:endParaRPr>
          </a:p>
        </p:txBody>
      </p:sp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850B33C3-BD87-244D-FB8C-20A0A68E82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51" r="23911" b="-4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108963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4A2F755-5219-4C4E-9378-2C80BB08D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A042B41-CFBF-4E11-965F-B1906826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D9FFD70-7E69-43F7-BAFF-08A75B3AE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4C2EBC-8A5A-3528-2F41-C84C7623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  ¿Qué es Cassandra?</a:t>
            </a:r>
          </a:p>
        </p:txBody>
      </p:sp>
      <p:sp useBgFill="1">
        <p:nvSpPr>
          <p:cNvPr id="10" name="Freeform: Shape 14">
            <a:extLst>
              <a:ext uri="{FF2B5EF4-FFF2-40B4-BE49-F238E27FC236}">
                <a16:creationId xmlns:a16="http://schemas.microsoft.com/office/drawing/2014/main" id="{9A87AD7E-457F-4836-8DDE-FFE0F0093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53847-8E87-D049-C88B-2A73BEC35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237" y="3005481"/>
            <a:ext cx="7154279" cy="36586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err="1">
                <a:ea typeface="+mj-lt"/>
                <a:cs typeface="+mj-lt"/>
              </a:rPr>
              <a:t>Cassandra</a:t>
            </a:r>
            <a:r>
              <a:rPr lang="es-ES">
                <a:ea typeface="+mj-lt"/>
                <a:cs typeface="+mj-lt"/>
              </a:rPr>
              <a:t> es una base de datos NoSQL popular y ampliamente utilizada en aplicaciones que requieren escalabilidad masiva, alta disponibilidad y un manejo eficiente de grandes volúmenes de datos distribuidos. Su capacidad para tolerar fallos y su modelo de datos flexible la convierten en una elección sólida para muchas aplicaciones modernas. </a:t>
            </a:r>
          </a:p>
          <a:p>
            <a:pPr>
              <a:buClr>
                <a:srgbClr val="F7F7F7"/>
              </a:buClr>
            </a:pPr>
            <a:endParaRPr lang="es-ES"/>
          </a:p>
        </p:txBody>
      </p:sp>
      <p:pic>
        <p:nvPicPr>
          <p:cNvPr id="5" name="Imagen 4" descr="Interfaz de usuario gráfica, Texto">
            <a:extLst>
              <a:ext uri="{FF2B5EF4-FFF2-40B4-BE49-F238E27FC236}">
                <a16:creationId xmlns:a16="http://schemas.microsoft.com/office/drawing/2014/main" id="{DE874555-596D-7ADF-02B7-A470A72E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32" y="2457054"/>
            <a:ext cx="4367463" cy="36383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5CAC687-C324-D345-DBE8-B0D6C6FA5991}"/>
              </a:ext>
            </a:extLst>
          </p:cNvPr>
          <p:cNvSpPr txBox="1"/>
          <p:nvPr/>
        </p:nvSpPr>
        <p:spPr>
          <a:xfrm>
            <a:off x="7989626" y="612727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200" u="sng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NoSQL es un término que se usa para describir tipos de bases de datos no relacionales</a:t>
            </a:r>
            <a:endParaRPr lang="es-ES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042655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675</Words>
  <Application>Microsoft Office PowerPoint</Application>
  <PresentationFormat>Panorámica</PresentationFormat>
  <Paragraphs>46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Calibri</vt:lpstr>
      <vt:lpstr>Century Gothic</vt:lpstr>
      <vt:lpstr>Corbel</vt:lpstr>
      <vt:lpstr>Courier New</vt:lpstr>
      <vt:lpstr>Söhne</vt:lpstr>
      <vt:lpstr>system-ui</vt:lpstr>
      <vt:lpstr>Wingdings 3</vt:lpstr>
      <vt:lpstr>Ion</vt:lpstr>
      <vt:lpstr>  ¿QUÉ ES SQL?</vt:lpstr>
      <vt:lpstr>Presentación de PowerPoint</vt:lpstr>
      <vt:lpstr>¿Qué son los lenguajes de SGBD?</vt:lpstr>
      <vt:lpstr>Lenguajes principales</vt:lpstr>
      <vt:lpstr>¿ Qué es el Diccionario de Datos ?</vt:lpstr>
      <vt:lpstr>Características y Funciones:</vt:lpstr>
      <vt:lpstr>¿Qué son los Metadatos?</vt:lpstr>
      <vt:lpstr>¿Y para que se utilizan los metadatos?</vt:lpstr>
      <vt:lpstr>  ¿Qué es Cassandra?</vt:lpstr>
      <vt:lpstr>Características Principales de Cassandra: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Andreu</dc:creator>
  <cp:lastModifiedBy>ORENGA RAMON, ANDREU</cp:lastModifiedBy>
  <cp:revision>1</cp:revision>
  <dcterms:created xsi:type="dcterms:W3CDTF">2023-09-13T18:47:38Z</dcterms:created>
  <dcterms:modified xsi:type="dcterms:W3CDTF">2023-09-19T14:22:51Z</dcterms:modified>
</cp:coreProperties>
</file>