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ENGA RAMON, ANDREU" userId="ec6c9c30-40bd-4612-abac-2d49154920e2" providerId="ADAL" clId="{BBAF2787-2A09-47DA-A128-7ACC2525FA5E}"/>
    <pc:docChg chg="custSel modSld">
      <pc:chgData name="ORENGA RAMON, ANDREU" userId="ec6c9c30-40bd-4612-abac-2d49154920e2" providerId="ADAL" clId="{BBAF2787-2A09-47DA-A128-7ACC2525FA5E}" dt="2024-05-19T15:48:47.572" v="75" actId="115"/>
      <pc:docMkLst>
        <pc:docMk/>
      </pc:docMkLst>
      <pc:sldChg chg="modSp mod">
        <pc:chgData name="ORENGA RAMON, ANDREU" userId="ec6c9c30-40bd-4612-abac-2d49154920e2" providerId="ADAL" clId="{BBAF2787-2A09-47DA-A128-7ACC2525FA5E}" dt="2024-05-19T15:48:47.572" v="75" actId="115"/>
        <pc:sldMkLst>
          <pc:docMk/>
          <pc:sldMk cId="4167884232" sldId="278"/>
        </pc:sldMkLst>
        <pc:spChg chg="mod">
          <ac:chgData name="ORENGA RAMON, ANDREU" userId="ec6c9c30-40bd-4612-abac-2d49154920e2" providerId="ADAL" clId="{BBAF2787-2A09-47DA-A128-7ACC2525FA5E}" dt="2024-05-19T15:47:07.252" v="36" actId="14100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ORENGA RAMON, ANDREU" userId="ec6c9c30-40bd-4612-abac-2d49154920e2" providerId="ADAL" clId="{BBAF2787-2A09-47DA-A128-7ACC2525FA5E}" dt="2024-05-19T15:48:47.572" v="75" actId="115"/>
          <ac:spMkLst>
            <pc:docMk/>
            <pc:sldMk cId="4167884232" sldId="278"/>
            <ac:spMk id="3" creationId="{DB93FB3F-A8D4-46D3-A1C6-C79C64563729}"/>
          </ac:spMkLst>
        </pc:spChg>
        <pc:picChg chg="mod">
          <ac:chgData name="ORENGA RAMON, ANDREU" userId="ec6c9c30-40bd-4612-abac-2d49154920e2" providerId="ADAL" clId="{BBAF2787-2A09-47DA-A128-7ACC2525FA5E}" dt="2024-05-19T15:47:16.511" v="38" actId="1076"/>
          <ac:picMkLst>
            <pc:docMk/>
            <pc:sldMk cId="4167884232" sldId="278"/>
            <ac:picMk id="5" creationId="{F8A1C807-B9AD-4C9B-BF9F-60F03428998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19/05/2024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19/05/2024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59" y="7196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22512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Patrón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446081"/>
            <a:ext cx="3485072" cy="1026544"/>
          </a:xfrm>
        </p:spPr>
        <p:txBody>
          <a:bodyPr rtlCol="0">
            <a:normAutofit fontScale="47500" lnSpcReduction="20000"/>
          </a:bodyPr>
          <a:lstStyle/>
          <a:p>
            <a:pPr algn="l" rtl="0"/>
            <a:r>
              <a:rPr lang="es-ES" sz="5100" u="sng" dirty="0" err="1"/>
              <a:t>Builder</a:t>
            </a:r>
            <a:endParaRPr lang="es-ES" sz="5100" u="sng" dirty="0"/>
          </a:p>
          <a:p>
            <a:pPr algn="l" rtl="0"/>
            <a:r>
              <a:rPr lang="es-ES" sz="2300" dirty="0"/>
              <a:t>Andreu Orenga Ramon</a:t>
            </a:r>
          </a:p>
          <a:p>
            <a:pPr algn="l" rtl="0"/>
            <a:r>
              <a:rPr lang="es-ES" sz="2300" dirty="0"/>
              <a:t>Ximo Mingarro Sales</a:t>
            </a:r>
          </a:p>
          <a:p>
            <a:pPr algn="l" rtl="0"/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9E65B-B8E5-5C96-44ED-AF7F4D34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32099-651B-D791-67FC-B583935C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11151"/>
            <a:ext cx="10353762" cy="2880048"/>
          </a:xfrm>
        </p:spPr>
        <p:txBody>
          <a:bodyPr/>
          <a:lstStyle/>
          <a:p>
            <a:r>
              <a:rPr lang="es-ES" dirty="0"/>
              <a:t>En este programa, utilizamos el </a:t>
            </a:r>
            <a:r>
              <a:rPr lang="es-ES" dirty="0" err="1"/>
              <a:t>CompteBancariBuilder</a:t>
            </a:r>
            <a:r>
              <a:rPr lang="es-ES" dirty="0"/>
              <a:t> para construir un objeto </a:t>
            </a:r>
            <a:r>
              <a:rPr lang="es-ES" dirty="0" err="1"/>
              <a:t>CompteBancari</a:t>
            </a:r>
            <a:r>
              <a:rPr lang="es-ES" dirty="0"/>
              <a:t> de manera clara y legible. Cada método del </a:t>
            </a:r>
            <a:r>
              <a:rPr lang="es-ES" dirty="0" err="1"/>
              <a:t>CompteBancariBuilder</a:t>
            </a:r>
            <a:r>
              <a:rPr lang="es-ES" dirty="0"/>
              <a:t> nos permite establecer un atributo del </a:t>
            </a:r>
            <a:r>
              <a:rPr lang="es-ES" dirty="0" err="1"/>
              <a:t>CompteBancari</a:t>
            </a:r>
            <a:r>
              <a:rPr lang="es-ES" dirty="0"/>
              <a:t>, y finalmente llamamos al método </a:t>
            </a:r>
            <a:r>
              <a:rPr lang="es-ES" dirty="0" err="1"/>
              <a:t>build</a:t>
            </a:r>
            <a:r>
              <a:rPr lang="es-ES" dirty="0"/>
              <a:t> para obtener el objeto </a:t>
            </a:r>
            <a:r>
              <a:rPr lang="es-ES" dirty="0" err="1"/>
              <a:t>CompteBancari</a:t>
            </a:r>
            <a:r>
              <a:rPr lang="es-ES" dirty="0"/>
              <a:t> completo. Esto nos permite crear objetos </a:t>
            </a:r>
            <a:r>
              <a:rPr lang="es-ES" dirty="0" err="1"/>
              <a:t>CompteBancari</a:t>
            </a:r>
            <a:r>
              <a:rPr lang="es-ES" dirty="0"/>
              <a:t> con diferentes configuraciones de una manera muy intuitiva.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5794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Explicación: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es-ES" sz="2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El patrón </a:t>
            </a:r>
            <a:r>
              <a:rPr lang="es-ES" sz="2000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Builder</a:t>
            </a:r>
            <a:r>
              <a:rPr lang="es-ES" sz="2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es un patrón de diseño creacional que se utiliza para construir objetos complejos paso a paso. Separando la construcción de un objeto de su representación, permite crear diferentes representaciones del mismo objeto utilizando el mismo proceso de construcción.</a:t>
            </a:r>
            <a:endParaRPr lang="es-ES" sz="24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8245B4A-2D80-80BF-ED40-161D436F5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573" y="1580050"/>
            <a:ext cx="4565609" cy="37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15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3FF23-E0B7-5707-712D-7F2A7CCB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 del Patrón </a:t>
            </a:r>
            <a:r>
              <a:rPr lang="es-ES" dirty="0" err="1"/>
              <a:t>Builder</a:t>
            </a:r>
            <a:r>
              <a:rPr lang="es-ES" dirty="0"/>
              <a:t> en “</a:t>
            </a:r>
            <a:r>
              <a:rPr lang="es-ES" dirty="0" err="1"/>
              <a:t>Gestió</a:t>
            </a:r>
            <a:r>
              <a:rPr lang="es-ES" dirty="0"/>
              <a:t> </a:t>
            </a:r>
            <a:r>
              <a:rPr lang="es-ES" dirty="0" err="1"/>
              <a:t>compte</a:t>
            </a:r>
            <a:r>
              <a:rPr lang="es-ES" dirty="0"/>
              <a:t> </a:t>
            </a:r>
            <a:r>
              <a:rPr lang="es-ES" dirty="0" err="1"/>
              <a:t>Bancari</a:t>
            </a:r>
            <a:r>
              <a:rPr lang="es-ES" dirty="0"/>
              <a:t>”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016ED-045B-79AB-29C0-BD0096A0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endParaRPr lang="es-ES" dirty="0"/>
          </a:p>
          <a:p>
            <a:r>
              <a:rPr lang="es-ES" dirty="0"/>
              <a:t>En el ejemplo </a:t>
            </a:r>
            <a:r>
              <a:rPr lang="es-ES" dirty="0" err="1"/>
              <a:t>Gestio</a:t>
            </a:r>
            <a:r>
              <a:rPr lang="es-ES" dirty="0"/>
              <a:t> </a:t>
            </a:r>
            <a:r>
              <a:rPr lang="es-ES" dirty="0" err="1"/>
              <a:t>compte</a:t>
            </a:r>
            <a:r>
              <a:rPr lang="es-ES" dirty="0"/>
              <a:t> </a:t>
            </a:r>
            <a:r>
              <a:rPr lang="es-ES" dirty="0" err="1"/>
              <a:t>Bancari</a:t>
            </a:r>
            <a:r>
              <a:rPr lang="es-ES" dirty="0"/>
              <a:t>, utilizamos el patrón </a:t>
            </a:r>
            <a:r>
              <a:rPr lang="es-ES" dirty="0" err="1"/>
              <a:t>Builder</a:t>
            </a:r>
            <a:r>
              <a:rPr lang="es-ES" dirty="0"/>
              <a:t> para crear instancias de la clase </a:t>
            </a:r>
            <a:r>
              <a:rPr lang="es-ES" dirty="0" err="1"/>
              <a:t>CompteBancari</a:t>
            </a:r>
            <a:r>
              <a:rPr lang="es-ES" dirty="0"/>
              <a:t>. La clase </a:t>
            </a:r>
            <a:r>
              <a:rPr lang="es-ES" dirty="0" err="1"/>
              <a:t>CompteBancariBuilder</a:t>
            </a:r>
            <a:r>
              <a:rPr lang="es-ES" dirty="0"/>
              <a:t> proporciona métodos para establecer los atributos opcionales del </a:t>
            </a:r>
            <a:r>
              <a:rPr lang="es-ES" dirty="0" err="1"/>
              <a:t>CompteBancari</a:t>
            </a:r>
            <a:r>
              <a:rPr lang="es-ES" dirty="0"/>
              <a:t>, como el IBAN y el titular, y finalmente construir y devolver una instancia de </a:t>
            </a:r>
            <a:r>
              <a:rPr lang="es-ES" dirty="0" err="1"/>
              <a:t>CompteBancari</a:t>
            </a:r>
            <a:r>
              <a:rPr lang="es-ES" dirty="0"/>
              <a:t> con la configuración deseada.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0764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C21B6-D30F-4584-91A8-804985F9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7828"/>
            <a:ext cx="10353762" cy="1016950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 del Patrón </a:t>
            </a:r>
            <a:r>
              <a:rPr lang="es-ES" dirty="0" err="1"/>
              <a:t>Builder</a:t>
            </a:r>
            <a:r>
              <a:rPr lang="es-ES" dirty="0"/>
              <a:t> en “</a:t>
            </a:r>
            <a:r>
              <a:rPr lang="es-ES" dirty="0" err="1"/>
              <a:t>Gestió</a:t>
            </a:r>
            <a:r>
              <a:rPr lang="es-ES" dirty="0"/>
              <a:t> </a:t>
            </a:r>
            <a:r>
              <a:rPr lang="es-ES" dirty="0" err="1"/>
              <a:t>compte</a:t>
            </a:r>
            <a:r>
              <a:rPr lang="es-ES" dirty="0"/>
              <a:t> </a:t>
            </a:r>
            <a:r>
              <a:rPr lang="es-ES" dirty="0" err="1"/>
              <a:t>Bancari</a:t>
            </a:r>
            <a:r>
              <a:rPr lang="es-ES" dirty="0"/>
              <a:t>”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15FB2-DE56-28D7-802E-CE7BFBA1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089" y="1623702"/>
            <a:ext cx="4439467" cy="4862556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Este diagrama de clases muestra que la clase </a:t>
            </a:r>
            <a:r>
              <a:rPr lang="es-ES" dirty="0" err="1"/>
              <a:t>CompteBancari</a:t>
            </a:r>
            <a:r>
              <a:rPr lang="es-ES" dirty="0"/>
              <a:t> tiene un constructor privado y utiliza un </a:t>
            </a:r>
            <a:r>
              <a:rPr lang="es-ES" dirty="0" err="1"/>
              <a:t>CompteBancariBuilder</a:t>
            </a:r>
            <a:r>
              <a:rPr lang="es-ES" dirty="0"/>
              <a:t> interno para construir objetos </a:t>
            </a:r>
            <a:r>
              <a:rPr lang="es-ES" dirty="0" err="1"/>
              <a:t>CompteBancari</a:t>
            </a:r>
            <a:r>
              <a:rPr lang="es-ES" dirty="0"/>
              <a:t>. El </a:t>
            </a:r>
            <a:r>
              <a:rPr lang="es-ES" dirty="0" err="1"/>
              <a:t>CompteBancariBuilder</a:t>
            </a:r>
            <a:r>
              <a:rPr lang="es-ES" dirty="0"/>
              <a:t> tiene métodos para establecer los atributos del </a:t>
            </a:r>
            <a:r>
              <a:rPr lang="es-ES" dirty="0" err="1"/>
              <a:t>CompteBancari</a:t>
            </a:r>
            <a:r>
              <a:rPr lang="es-ES" dirty="0"/>
              <a:t>, como el IBAN, el titular y el saldo, y finalmente tiene un método </a:t>
            </a:r>
            <a:r>
              <a:rPr lang="es-ES" dirty="0" err="1"/>
              <a:t>build</a:t>
            </a:r>
            <a:r>
              <a:rPr lang="es-ES" dirty="0"/>
              <a:t>() que devuelve el objeto </a:t>
            </a:r>
            <a:r>
              <a:rPr lang="es-ES" dirty="0" err="1"/>
              <a:t>CompteBancari</a:t>
            </a:r>
            <a:r>
              <a:rPr lang="es-ES" dirty="0"/>
              <a:t> construido con los valores establecidos.</a:t>
            </a:r>
          </a:p>
          <a:p>
            <a:endParaRPr lang="es-ES" dirty="0"/>
          </a:p>
          <a:p>
            <a:r>
              <a:rPr lang="es-ES" dirty="0"/>
              <a:t>Este diseño permite una construcción más flexible de objetos </a:t>
            </a:r>
            <a:r>
              <a:rPr lang="es-ES" dirty="0" err="1"/>
              <a:t>CompteBancari</a:t>
            </a:r>
            <a:r>
              <a:rPr lang="es-ES" dirty="0"/>
              <a:t>, ya que los clientes pueden utilizar el </a:t>
            </a:r>
            <a:r>
              <a:rPr lang="es-ES" dirty="0" err="1"/>
              <a:t>CompteBancariBuilder</a:t>
            </a:r>
            <a:r>
              <a:rPr lang="es-ES" dirty="0"/>
              <a:t> para construir objetos proporcionando solo los atributos necesarios y omitiendo los opcionales si es necesario.</a:t>
            </a:r>
            <a:endParaRPr lang="ca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0DFF42D-FDEF-ACB6-6035-E8D304C9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12" y="1335592"/>
            <a:ext cx="37277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DCC54-0FE1-9C78-2B31-9AB9F76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4604"/>
            <a:ext cx="10353762" cy="1147665"/>
          </a:xfrm>
        </p:spPr>
        <p:txBody>
          <a:bodyPr/>
          <a:lstStyle/>
          <a:p>
            <a:r>
              <a:rPr lang="ca-ES" dirty="0" err="1"/>
              <a:t>Código</a:t>
            </a:r>
            <a:r>
              <a:rPr lang="ca-ES" dirty="0"/>
              <a:t> 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A9B34-1A07-21D5-45FE-0D3623683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440" y="1614196"/>
            <a:ext cx="3635117" cy="491723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 continuación se muestra el código fuente de las clases </a:t>
            </a:r>
            <a:r>
              <a:rPr lang="es-ES" dirty="0" err="1"/>
              <a:t>CompteBancari</a:t>
            </a:r>
            <a:r>
              <a:rPr lang="es-ES" dirty="0"/>
              <a:t> y </a:t>
            </a:r>
            <a:r>
              <a:rPr lang="es-ES" dirty="0" err="1"/>
              <a:t>Main</a:t>
            </a:r>
            <a:r>
              <a:rPr lang="es-ES" dirty="0"/>
              <a:t> con el uso del </a:t>
            </a:r>
            <a:r>
              <a:rPr lang="es-ES" dirty="0" err="1"/>
              <a:t>Builder</a:t>
            </a:r>
            <a:r>
              <a:rPr lang="es-ES" dirty="0"/>
              <a:t>. La clase </a:t>
            </a:r>
            <a:r>
              <a:rPr lang="es-ES" dirty="0" err="1"/>
              <a:t>CompteBancari</a:t>
            </a:r>
            <a:r>
              <a:rPr lang="es-ES" dirty="0"/>
              <a:t> define el objeto que queremos construir, mientras que </a:t>
            </a:r>
            <a:r>
              <a:rPr lang="es-ES" dirty="0" err="1"/>
              <a:t>CompteBancariBuilder</a:t>
            </a:r>
            <a:r>
              <a:rPr lang="es-ES" dirty="0"/>
              <a:t> proporciona métodos para configurar y construir instancias de </a:t>
            </a:r>
            <a:r>
              <a:rPr lang="es-ES" dirty="0" err="1"/>
              <a:t>CompteBancari</a:t>
            </a:r>
            <a:r>
              <a:rPr lang="es-ES" dirty="0"/>
              <a:t>.</a:t>
            </a:r>
            <a:endParaRPr lang="ca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08E1B70-1D3C-419A-F395-5D7A8F01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97" y="2185928"/>
            <a:ext cx="6692043" cy="37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5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790E-F69D-56B0-706C-4792AA05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3935"/>
            <a:ext cx="6867936" cy="1091681"/>
          </a:xfrm>
        </p:spPr>
        <p:txBody>
          <a:bodyPr/>
          <a:lstStyle/>
          <a:p>
            <a:r>
              <a:rPr lang="ca-ES" dirty="0" err="1"/>
              <a:t>Demostración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39EBF-0EC4-50C3-52E3-E46AEE2D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623" y="1315616"/>
            <a:ext cx="3121933" cy="516209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Aquí mostramos una demostración del código en ejecución, con capturas de pantalla que ilustran la creación y las operaciones en una instancia de </a:t>
            </a:r>
            <a:r>
              <a:rPr lang="es-ES" dirty="0" err="1"/>
              <a:t>CompteBancari</a:t>
            </a:r>
            <a:r>
              <a:rPr lang="es-ES" dirty="0"/>
              <a:t> utilizando el </a:t>
            </a:r>
            <a:r>
              <a:rPr lang="es-ES" dirty="0" err="1"/>
              <a:t>Builder</a:t>
            </a:r>
            <a:r>
              <a:rPr lang="es-ES" dirty="0"/>
              <a:t>.</a:t>
            </a:r>
          </a:p>
          <a:p>
            <a:r>
              <a:rPr lang="es-ES" dirty="0"/>
              <a:t>Paso 1: Define la clase </a:t>
            </a:r>
            <a:r>
              <a:rPr lang="es-ES" dirty="0" err="1"/>
              <a:t>CompteBancari</a:t>
            </a:r>
            <a:r>
              <a:rPr lang="es-ES" dirty="0"/>
              <a:t> con sus atributos y el constructor privado:</a:t>
            </a:r>
            <a:endParaRPr lang="ca-ES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EDB79BEA-3578-47CE-253D-D6D7FF12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57182"/>
            <a:ext cx="686793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4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25B75-4005-9116-DF49-DDD557A0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5274"/>
            <a:ext cx="7325136" cy="861528"/>
          </a:xfrm>
        </p:spPr>
        <p:txBody>
          <a:bodyPr>
            <a:normAutofit/>
          </a:bodyPr>
          <a:lstStyle/>
          <a:p>
            <a:r>
              <a:rPr lang="es-ES" dirty="0"/>
              <a:t>Demostración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65113-826E-5C88-1EE5-623CEF80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229" y="2061971"/>
            <a:ext cx="2907328" cy="3729228"/>
          </a:xfrm>
        </p:spPr>
        <p:txBody>
          <a:bodyPr/>
          <a:lstStyle/>
          <a:p>
            <a:r>
              <a:rPr lang="es-ES" dirty="0"/>
              <a:t>Paso 2: Define la clase interna </a:t>
            </a:r>
            <a:r>
              <a:rPr lang="es-ES" dirty="0" err="1"/>
              <a:t>CompteBancariBuilder</a:t>
            </a:r>
            <a:r>
              <a:rPr lang="es-ES" dirty="0"/>
              <a:t> dentro de la clase </a:t>
            </a:r>
            <a:r>
              <a:rPr lang="es-ES" dirty="0" err="1"/>
              <a:t>CompteBancari</a:t>
            </a:r>
            <a:endParaRPr lang="ca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6B156B7-BC1A-26E2-C8EF-3878F286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061971"/>
            <a:ext cx="7078063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FB0E2-3BD4-0977-BA39-AE994942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1258"/>
            <a:ext cx="7241160" cy="970384"/>
          </a:xfrm>
        </p:spPr>
        <p:txBody>
          <a:bodyPr/>
          <a:lstStyle/>
          <a:p>
            <a:r>
              <a:rPr lang="es-ES" dirty="0"/>
              <a:t>Demostración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1CC8E-843E-698F-9406-69A5128C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979" y="1231642"/>
            <a:ext cx="3321699" cy="5178489"/>
          </a:xfrm>
        </p:spPr>
        <p:txBody>
          <a:bodyPr/>
          <a:lstStyle/>
          <a:p>
            <a:r>
              <a:rPr lang="es-ES" dirty="0"/>
              <a:t>Paso 3: Implementa los métodos </a:t>
            </a:r>
            <a:r>
              <a:rPr lang="es-ES" dirty="0" err="1"/>
              <a:t>withIBAN</a:t>
            </a:r>
            <a:r>
              <a:rPr lang="es-ES" dirty="0"/>
              <a:t>, </a:t>
            </a:r>
            <a:r>
              <a:rPr lang="es-ES" dirty="0" err="1"/>
              <a:t>withTitular</a:t>
            </a:r>
            <a:r>
              <a:rPr lang="es-ES" dirty="0"/>
              <a:t>, </a:t>
            </a:r>
            <a:r>
              <a:rPr lang="es-ES" dirty="0" err="1"/>
              <a:t>withSaldo</a:t>
            </a:r>
            <a:r>
              <a:rPr lang="es-ES" dirty="0"/>
              <a:t> y </a:t>
            </a:r>
            <a:r>
              <a:rPr lang="es-ES" dirty="0" err="1"/>
              <a:t>build</a:t>
            </a:r>
            <a:r>
              <a:rPr lang="es-ES" dirty="0"/>
              <a:t> en la clase </a:t>
            </a:r>
            <a:r>
              <a:rPr lang="es-ES" dirty="0" err="1"/>
              <a:t>CompteBancariBuilder</a:t>
            </a:r>
            <a:endParaRPr lang="ca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F7F89AA-ED2D-1EB5-7241-CA1E5BD1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31" y="1231642"/>
            <a:ext cx="5151688" cy="51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70112-304D-1F8E-6FC5-8DC0C64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5902"/>
            <a:ext cx="8080915" cy="821094"/>
          </a:xfrm>
        </p:spPr>
        <p:txBody>
          <a:bodyPr>
            <a:normAutofit/>
          </a:bodyPr>
          <a:lstStyle/>
          <a:p>
            <a:r>
              <a:rPr lang="es-ES" dirty="0"/>
              <a:t>Demostración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A6D87-1030-3E49-8445-0AE5E1AD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493" y="1722940"/>
            <a:ext cx="3247053" cy="4799158"/>
          </a:xfrm>
        </p:spPr>
        <p:txBody>
          <a:bodyPr/>
          <a:lstStyle/>
          <a:p>
            <a:r>
              <a:rPr lang="ca-ES" dirty="0" err="1"/>
              <a:t>Utiliza</a:t>
            </a:r>
            <a:r>
              <a:rPr lang="ca-ES" dirty="0"/>
              <a:t> el </a:t>
            </a:r>
            <a:r>
              <a:rPr lang="ca-ES" dirty="0" err="1"/>
              <a:t>CompteBancariBuilder</a:t>
            </a:r>
            <a:r>
              <a:rPr lang="ca-ES" dirty="0"/>
              <a:t> para construir </a:t>
            </a:r>
            <a:r>
              <a:rPr lang="ca-ES" dirty="0" err="1"/>
              <a:t>objetos</a:t>
            </a:r>
            <a:r>
              <a:rPr lang="ca-ES" dirty="0"/>
              <a:t> </a:t>
            </a:r>
            <a:r>
              <a:rPr lang="ca-ES" dirty="0" err="1"/>
              <a:t>CompteBancari</a:t>
            </a:r>
            <a:r>
              <a:rPr lang="ca-ES" dirty="0"/>
              <a:t> de manera flexible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45F280-0C5D-7D58-81E7-A6DCEAE4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1" y="1722940"/>
            <a:ext cx="671804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7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{8BDB069A-C6F5-4B03-ADF3-ACC336B02F7F}tf55705232_win32</Template>
  <TotalTime>174</TotalTime>
  <Words>418</Words>
  <Application>Microsoft Office PowerPoint</Application>
  <PresentationFormat>Panorámica</PresentationFormat>
  <Paragraphs>29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Goudy Old Style</vt:lpstr>
      <vt:lpstr>Söhne</vt:lpstr>
      <vt:lpstr>Wingdings 2</vt:lpstr>
      <vt:lpstr>SlateVTI</vt:lpstr>
      <vt:lpstr>Patrón JAVA</vt:lpstr>
      <vt:lpstr>Explicación:</vt:lpstr>
      <vt:lpstr>Implementación del Patrón Builder en “Gestió compte Bancari”</vt:lpstr>
      <vt:lpstr>Implementación del Patrón Builder en “Gestió compte Bancari”</vt:lpstr>
      <vt:lpstr>Código Fuente</vt:lpstr>
      <vt:lpstr>Demostración</vt:lpstr>
      <vt:lpstr>Demostración</vt:lpstr>
      <vt:lpstr>Demostración</vt:lpstr>
      <vt:lpstr>Demostración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JAVA</dc:title>
  <dc:creator>Ximo Mingarro</dc:creator>
  <cp:lastModifiedBy>Andreu orenga ramon</cp:lastModifiedBy>
  <cp:revision>1</cp:revision>
  <dcterms:created xsi:type="dcterms:W3CDTF">2024-05-18T17:15:10Z</dcterms:created>
  <dcterms:modified xsi:type="dcterms:W3CDTF">2024-05-19T15:49:05Z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