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Nunit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Nunito-italic.fntdata"/><Relationship Id="rId10" Type="http://schemas.openxmlformats.org/officeDocument/2006/relationships/font" Target="fonts/Nunito-bold.fntdata"/><Relationship Id="rId12" Type="http://schemas.openxmlformats.org/officeDocument/2006/relationships/font" Target="fonts/Nunito-boldItalic.fntdata"/><Relationship Id="rId9"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fa636eb3b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fa636eb3b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109e1f48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109e1f48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Worker Social Security benefits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367975" y="294175"/>
            <a:ext cx="8294700" cy="436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Social security benefits are thought to economically help to prevent, mitigate or suppress the economic difficulties caused by some situations, those benefits can be always received, but depending on your working condition, you have to accomplish some requirements.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GB" sz="1800"/>
              <a:t>Subsidies: it's a temporal economic support  for people with:</a:t>
            </a:r>
            <a:endParaRPr sz="1800"/>
          </a:p>
          <a:p>
            <a:pPr indent="-342900" lvl="1" marL="914400" rtl="0" algn="l">
              <a:spcBef>
                <a:spcPts val="0"/>
              </a:spcBef>
              <a:spcAft>
                <a:spcPts val="0"/>
              </a:spcAft>
              <a:buSzPts val="1800"/>
              <a:buAutoNum type="alphaLcPeriod"/>
            </a:pPr>
            <a:r>
              <a:rPr lang="en-GB" sz="1800"/>
              <a:t>Incapacity for work</a:t>
            </a:r>
            <a:endParaRPr sz="1800"/>
          </a:p>
          <a:p>
            <a:pPr indent="-342900" lvl="1" marL="914400" rtl="0" algn="l">
              <a:spcBef>
                <a:spcPts val="0"/>
              </a:spcBef>
              <a:spcAft>
                <a:spcPts val="0"/>
              </a:spcAft>
              <a:buSzPts val="1800"/>
              <a:buAutoNum type="alphaLcPeriod"/>
            </a:pPr>
            <a:r>
              <a:rPr lang="en-GB" sz="1800"/>
              <a:t>Risk during pregnancy</a:t>
            </a:r>
            <a:endParaRPr sz="1800"/>
          </a:p>
          <a:p>
            <a:pPr indent="-342900" lvl="1" marL="914400" rtl="0" algn="l">
              <a:spcBef>
                <a:spcPts val="0"/>
              </a:spcBef>
              <a:spcAft>
                <a:spcPts val="0"/>
              </a:spcAft>
              <a:buSzPts val="1800"/>
              <a:buAutoNum type="alphaLcPeriod"/>
            </a:pPr>
            <a:r>
              <a:rPr lang="en-GB" sz="1800"/>
              <a:t>Risk during breastfeeding</a:t>
            </a:r>
            <a:endParaRPr sz="1800"/>
          </a:p>
          <a:p>
            <a:pPr indent="-342900" lvl="1" marL="914400" rtl="0" algn="l">
              <a:spcBef>
                <a:spcPts val="0"/>
              </a:spcBef>
              <a:spcAft>
                <a:spcPts val="0"/>
              </a:spcAft>
              <a:buSzPts val="1800"/>
              <a:buAutoNum type="alphaLcPeriod"/>
            </a:pPr>
            <a:r>
              <a:rPr lang="en-GB" sz="1800"/>
              <a:t>Maternity and paternity</a:t>
            </a:r>
            <a:endParaRPr sz="1800"/>
          </a:p>
          <a:p>
            <a:pPr indent="-342900" lvl="1" marL="914400" rtl="0" algn="l">
              <a:spcBef>
                <a:spcPts val="0"/>
              </a:spcBef>
              <a:spcAft>
                <a:spcPts val="0"/>
              </a:spcAft>
              <a:buSzPts val="1800"/>
              <a:buAutoNum type="alphaLcPeriod"/>
            </a:pPr>
            <a:r>
              <a:rPr lang="en-GB" sz="1800"/>
              <a:t>Looking after minors affected by cancer or other serious diseases</a:t>
            </a:r>
            <a:endParaRPr sz="1800"/>
          </a:p>
          <a:p>
            <a:pPr indent="-342900" lvl="1" marL="914400" rtl="0" algn="l">
              <a:spcBef>
                <a:spcPts val="0"/>
              </a:spcBef>
              <a:spcAft>
                <a:spcPts val="0"/>
              </a:spcAft>
              <a:buSzPts val="1800"/>
              <a:buAutoNum type="alphaLcPeriod"/>
            </a:pPr>
            <a:r>
              <a:rPr lang="en-GB" sz="1800"/>
              <a:t>Temporary, for family members</a:t>
            </a:r>
            <a:endParaRPr sz="1800"/>
          </a:p>
          <a:p>
            <a:pPr indent="0" lvl="0" marL="914400" rtl="0" algn="l">
              <a:spcBef>
                <a:spcPts val="0"/>
              </a:spcBef>
              <a:spcAft>
                <a:spcPts val="0"/>
              </a:spcAft>
              <a:buNone/>
            </a:pPr>
            <a:r>
              <a:rPr lang="en-GB" sz="1800"/>
              <a:t> </a:t>
            </a:r>
            <a:endParaRPr sz="1800"/>
          </a:p>
          <a:p>
            <a:pPr indent="0" lvl="0" marL="914400" rtl="0" algn="l">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5"/>
          <p:cNvSpPr txBox="1"/>
          <p:nvPr>
            <p:ph type="title"/>
          </p:nvPr>
        </p:nvSpPr>
        <p:spPr>
          <a:xfrm>
            <a:off x="367975" y="495375"/>
            <a:ext cx="8294700" cy="449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800"/>
              <a:t>2.	</a:t>
            </a:r>
            <a:r>
              <a:rPr lang="en-GB" sz="1800"/>
              <a:t>Indemnities: </a:t>
            </a:r>
            <a:r>
              <a:rPr lang="en-GB" sz="1800"/>
              <a:t>protection against possible damage or loss</a:t>
            </a:r>
            <a:r>
              <a:rPr lang="en-GB" sz="1800"/>
              <a:t>:</a:t>
            </a:r>
            <a:endParaRPr sz="1800"/>
          </a:p>
          <a:p>
            <a:pPr indent="-331469" lvl="0" marL="914400" rtl="0" algn="l">
              <a:spcBef>
                <a:spcPts val="0"/>
              </a:spcBef>
              <a:spcAft>
                <a:spcPts val="0"/>
              </a:spcAft>
              <a:buSzPct val="100000"/>
              <a:buChar char="●"/>
            </a:pPr>
            <a:r>
              <a:rPr lang="en-GB" sz="1800"/>
              <a:t>For permanent injuries </a:t>
            </a:r>
            <a:endParaRPr sz="1800"/>
          </a:p>
          <a:p>
            <a:pPr indent="-331469" lvl="0" marL="914400" rtl="0" algn="l">
              <a:spcBef>
                <a:spcPts val="0"/>
              </a:spcBef>
              <a:spcAft>
                <a:spcPts val="0"/>
              </a:spcAft>
              <a:buSzPct val="100000"/>
              <a:buChar char="●"/>
            </a:pPr>
            <a:r>
              <a:rPr lang="en-GB" sz="1800"/>
              <a:t>For permanent partial disability </a:t>
            </a:r>
            <a:endParaRPr sz="1800"/>
          </a:p>
          <a:p>
            <a:pPr indent="-331469" lvl="0" marL="914400" rtl="0" algn="l">
              <a:spcBef>
                <a:spcPts val="0"/>
              </a:spcBef>
              <a:spcAft>
                <a:spcPts val="0"/>
              </a:spcAft>
              <a:buSzPct val="100000"/>
              <a:buChar char="●"/>
            </a:pPr>
            <a:r>
              <a:rPr lang="en-GB" sz="1800"/>
              <a:t>Fordeath (work accident or disease)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3.	Pensions: a regular income usually paid because of age or health:</a:t>
            </a:r>
            <a:endParaRPr sz="1800"/>
          </a:p>
          <a:p>
            <a:pPr indent="-331469" lvl="0" marL="914400" rtl="0" algn="l">
              <a:spcBef>
                <a:spcPts val="0"/>
              </a:spcBef>
              <a:spcAft>
                <a:spcPts val="0"/>
              </a:spcAft>
              <a:buSzPct val="100000"/>
              <a:buChar char="●"/>
            </a:pPr>
            <a:r>
              <a:rPr lang="en-GB" sz="1800"/>
              <a:t>Retirement</a:t>
            </a:r>
            <a:endParaRPr sz="1800"/>
          </a:p>
          <a:p>
            <a:pPr indent="-331469" lvl="0" marL="914400" rtl="0" algn="l">
              <a:spcBef>
                <a:spcPts val="0"/>
              </a:spcBef>
              <a:spcAft>
                <a:spcPts val="0"/>
              </a:spcAft>
              <a:buSzPct val="100000"/>
              <a:buChar char="●"/>
            </a:pPr>
            <a:r>
              <a:rPr lang="en-GB" sz="1800"/>
              <a:t>Permanent disability </a:t>
            </a:r>
            <a:endParaRPr sz="1800"/>
          </a:p>
          <a:p>
            <a:pPr indent="-331469" lvl="0" marL="914400" rtl="0" algn="l">
              <a:spcBef>
                <a:spcPts val="0"/>
              </a:spcBef>
              <a:spcAft>
                <a:spcPts val="0"/>
              </a:spcAft>
              <a:buSzPct val="100000"/>
              <a:buChar char="●"/>
            </a:pPr>
            <a:r>
              <a:rPr lang="en-GB" sz="1800"/>
              <a:t>Fordeath and survival </a:t>
            </a:r>
            <a:endParaRPr sz="1800"/>
          </a:p>
          <a:p>
            <a:pPr indent="-331469" lvl="0" marL="914400" rtl="0" algn="l">
              <a:spcBef>
                <a:spcPts val="0"/>
              </a:spcBef>
              <a:spcAft>
                <a:spcPts val="0"/>
              </a:spcAft>
              <a:buSzPct val="100000"/>
              <a:buChar char="●"/>
            </a:pPr>
            <a:r>
              <a:rPr lang="en-GB" sz="1800"/>
              <a:t>Extraordinary, for terrorism</a:t>
            </a:r>
            <a:endParaRPr sz="1800"/>
          </a:p>
          <a:p>
            <a:pPr indent="457200" lvl="0" marL="0" rtl="0" algn="l">
              <a:spcBef>
                <a:spcPts val="0"/>
              </a:spcBef>
              <a:spcAft>
                <a:spcPts val="0"/>
              </a:spcAft>
              <a:buNone/>
            </a:pPr>
            <a:r>
              <a:t/>
            </a:r>
            <a:endParaRPr sz="1800"/>
          </a:p>
          <a:p>
            <a:pPr indent="0" lvl="0" marL="0" rtl="0" algn="l">
              <a:spcBef>
                <a:spcPts val="0"/>
              </a:spcBef>
              <a:spcAft>
                <a:spcPts val="0"/>
              </a:spcAft>
              <a:buNone/>
            </a:pPr>
            <a:r>
              <a:rPr lang="en-GB" sz="1800"/>
              <a:t>4.	Other</a:t>
            </a:r>
            <a:endParaRPr sz="1800"/>
          </a:p>
          <a:p>
            <a:pPr indent="-331469" lvl="0" marL="914400" rtl="0" algn="l">
              <a:spcBef>
                <a:spcPts val="0"/>
              </a:spcBef>
              <a:spcAft>
                <a:spcPts val="0"/>
              </a:spcAft>
              <a:buSzPct val="100000"/>
              <a:buChar char="●"/>
            </a:pPr>
            <a:r>
              <a:rPr lang="en-GB" sz="1800"/>
              <a:t>Family protection </a:t>
            </a:r>
            <a:endParaRPr sz="1800"/>
          </a:p>
          <a:p>
            <a:pPr indent="-331469" lvl="0" marL="914400" rtl="0" algn="l">
              <a:spcBef>
                <a:spcPts val="0"/>
              </a:spcBef>
              <a:spcAft>
                <a:spcPts val="0"/>
              </a:spcAft>
              <a:buSzPct val="100000"/>
              <a:buChar char="●"/>
            </a:pPr>
            <a:r>
              <a:rPr lang="en-GB" sz="1800"/>
              <a:t>Unemployment </a:t>
            </a:r>
            <a:endParaRPr sz="1800"/>
          </a:p>
          <a:p>
            <a:pPr indent="-331469" lvl="0" marL="914400" rtl="0" algn="l">
              <a:spcBef>
                <a:spcPts val="0"/>
              </a:spcBef>
              <a:spcAft>
                <a:spcPts val="0"/>
              </a:spcAft>
              <a:buSzPct val="100000"/>
              <a:buChar char="●"/>
            </a:pPr>
            <a:r>
              <a:rPr lang="en-GB" sz="1800"/>
              <a:t>Cease of activity </a:t>
            </a:r>
            <a:endParaRPr sz="1800"/>
          </a:p>
          <a:p>
            <a:pPr indent="-331469" lvl="0" marL="914400" rtl="0" algn="l">
              <a:spcBef>
                <a:spcPts val="0"/>
              </a:spcBef>
              <a:spcAft>
                <a:spcPts val="0"/>
              </a:spcAft>
              <a:buSzPct val="100000"/>
              <a:buChar char="●"/>
            </a:pPr>
            <a:r>
              <a:rPr lang="en-GB" sz="1800"/>
              <a:t>Aid for decease </a:t>
            </a:r>
            <a:endParaRPr sz="1800"/>
          </a:p>
          <a:p>
            <a:pPr indent="-331469" lvl="0" marL="914400" rtl="0" algn="l">
              <a:spcBef>
                <a:spcPts val="0"/>
              </a:spcBef>
              <a:spcAft>
                <a:spcPts val="0"/>
              </a:spcAft>
              <a:buSzPct val="100000"/>
              <a:buChar char="●"/>
            </a:pPr>
            <a:r>
              <a:rPr lang="en-GB" sz="1800"/>
              <a:t>Temporary benefit for widow(er)s</a:t>
            </a:r>
            <a:endParaRPr sz="1800"/>
          </a:p>
          <a:p>
            <a:pPr indent="457200" lvl="0" marL="0" rtl="0" algn="l">
              <a:spcBef>
                <a:spcPts val="0"/>
              </a:spcBef>
              <a:spcAft>
                <a:spcPts val="0"/>
              </a:spcAft>
              <a:buNone/>
            </a:pPr>
            <a:r>
              <a:rPr lang="en-GB"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914400" rtl="0" algn="l">
              <a:spcBef>
                <a:spcPts val="0"/>
              </a:spcBef>
              <a:spcAft>
                <a:spcPts val="0"/>
              </a:spcAft>
              <a:buNone/>
            </a:pPr>
            <a:r>
              <a:rPr lang="en-GB" sz="1800"/>
              <a:t> </a:t>
            </a:r>
            <a:endParaRPr sz="1800"/>
          </a:p>
          <a:p>
            <a:pPr indent="0" lvl="0" marL="91440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