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2f367d1a2_1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2f367d1a2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2f367d1a2_1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2f367d1a2_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2f367d1a2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2f367d1a2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oecd.org/unemp/unemployment-rate.htm" TargetMode="External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sepe.es/HomeSepe" TargetMode="External"/><Relationship Id="rId10" Type="http://schemas.openxmlformats.org/officeDocument/2006/relationships/image" Target="../media/image4.png"/><Relationship Id="rId13" Type="http://schemas.openxmlformats.org/officeDocument/2006/relationships/hyperlink" Target="https://serveiocupacio.gencat.cat/ca/inici" TargetMode="External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inkedin.com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infojobs.net/" TargetMode="External"/><Relationship Id="rId15" Type="http://schemas.openxmlformats.org/officeDocument/2006/relationships/hyperlink" Target="https://www.peopleperhour.com/" TargetMode="External"/><Relationship Id="rId14" Type="http://schemas.openxmlformats.org/officeDocument/2006/relationships/image" Target="../media/image5.png"/><Relationship Id="rId17" Type="http://schemas.openxmlformats.org/officeDocument/2006/relationships/hyperlink" Target="https://www.craigslist.org/about/sites#US" TargetMode="External"/><Relationship Id="rId16" Type="http://schemas.openxmlformats.org/officeDocument/2006/relationships/hyperlink" Target="https://upwork.pxf.io/c/2104074/1118816/13634?u=https%3A%2F%2Fwww.upwork.com%2Ffreelance-jobs%2F&amp;subid1=2072051&amp;subid2=n47e3dc0407c04e9b9aea7da94197ca1c13" TargetMode="External"/><Relationship Id="rId5" Type="http://schemas.openxmlformats.org/officeDocument/2006/relationships/hyperlink" Target="http://indeed.com" TargetMode="External"/><Relationship Id="rId19" Type="http://schemas.openxmlformats.org/officeDocument/2006/relationships/hyperlink" Target="https://flexjobsrocks.go2cloud.org/aff_c?offer_id=1&amp;aff_id=1967" TargetMode="External"/><Relationship Id="rId6" Type="http://schemas.openxmlformats.org/officeDocument/2006/relationships/image" Target="../media/image1.png"/><Relationship Id="rId18" Type="http://schemas.openxmlformats.org/officeDocument/2006/relationships/hyperlink" Target="https://go.fiverr.com/visit/?bta=277058&amp;brand=fiverrhybrid" TargetMode="External"/><Relationship Id="rId7" Type="http://schemas.openxmlformats.org/officeDocument/2006/relationships/hyperlink" Target="http://jobtoday.com" TargetMode="External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614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/>
              <a:t>What is the job market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1297500" y="1307850"/>
            <a:ext cx="35295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700">
                <a:latin typeface="Georgia"/>
                <a:ea typeface="Georgia"/>
                <a:cs typeface="Georgia"/>
                <a:sym typeface="Georgia"/>
              </a:rPr>
              <a:t>It is</a:t>
            </a:r>
            <a:r>
              <a:rPr lang="ca" sz="1700">
                <a:latin typeface="Georgia"/>
                <a:ea typeface="Georgia"/>
                <a:cs typeface="Georgia"/>
                <a:sym typeface="Georgia"/>
              </a:rPr>
              <a:t> the place where the </a:t>
            </a:r>
            <a:r>
              <a:rPr b="1" lang="ca" sz="1700">
                <a:highlight>
                  <a:srgbClr val="1155CC"/>
                </a:highlight>
                <a:latin typeface="Georgia"/>
                <a:ea typeface="Georgia"/>
                <a:cs typeface="Georgia"/>
                <a:sym typeface="Georgia"/>
              </a:rPr>
              <a:t>offer</a:t>
            </a:r>
            <a:r>
              <a:rPr lang="ca" sz="1700">
                <a:latin typeface="Georgia"/>
                <a:ea typeface="Georgia"/>
                <a:cs typeface="Georgia"/>
                <a:sym typeface="Georgia"/>
              </a:rPr>
              <a:t> of jobs and the </a:t>
            </a:r>
            <a:r>
              <a:rPr b="1" lang="ca" sz="1700">
                <a:highlight>
                  <a:srgbClr val="1155CC"/>
                </a:highlight>
                <a:latin typeface="Georgia"/>
                <a:ea typeface="Georgia"/>
                <a:cs typeface="Georgia"/>
                <a:sym typeface="Georgia"/>
              </a:rPr>
              <a:t>demand</a:t>
            </a:r>
            <a:r>
              <a:rPr lang="ca" sz="1700">
                <a:latin typeface="Georgia"/>
                <a:ea typeface="Georgia"/>
                <a:cs typeface="Georgia"/>
                <a:sym typeface="Georgia"/>
              </a:rPr>
              <a:t> of </a:t>
            </a:r>
            <a:r>
              <a:rPr lang="ca" sz="1700">
                <a:latin typeface="Georgia"/>
                <a:ea typeface="Georgia"/>
                <a:cs typeface="Georgia"/>
                <a:sym typeface="Georgia"/>
              </a:rPr>
              <a:t>them</a:t>
            </a:r>
            <a:r>
              <a:rPr lang="ca" sz="17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ca" sz="1700">
                <a:highlight>
                  <a:srgbClr val="1155CC"/>
                </a:highlight>
                <a:latin typeface="Georgia"/>
                <a:ea typeface="Georgia"/>
                <a:cs typeface="Georgia"/>
                <a:sym typeface="Georgia"/>
              </a:rPr>
              <a:t>meet together</a:t>
            </a:r>
            <a:r>
              <a:rPr lang="ca" sz="1700">
                <a:latin typeface="Georgia"/>
                <a:ea typeface="Georgia"/>
                <a:cs typeface="Georgia"/>
                <a:sym typeface="Georgia"/>
              </a:rPr>
              <a:t>,</a:t>
            </a:r>
            <a:r>
              <a:rPr lang="ca" sz="1700">
                <a:latin typeface="Georgia"/>
                <a:ea typeface="Georgia"/>
                <a:cs typeface="Georgia"/>
                <a:sym typeface="Georgia"/>
              </a:rPr>
              <a:t> so people who want to work can find one and corporations and </a:t>
            </a:r>
            <a:r>
              <a:rPr lang="ca" sz="1700">
                <a:latin typeface="Georgia"/>
                <a:ea typeface="Georgia"/>
                <a:cs typeface="Georgia"/>
                <a:sym typeface="Georgia"/>
              </a:rPr>
              <a:t>business</a:t>
            </a:r>
            <a:r>
              <a:rPr lang="ca" sz="1700">
                <a:latin typeface="Georgia"/>
                <a:ea typeface="Georgia"/>
                <a:cs typeface="Georgia"/>
                <a:sym typeface="Georgia"/>
              </a:rPr>
              <a:t> can find </a:t>
            </a:r>
            <a:r>
              <a:rPr lang="ca" sz="1700">
                <a:latin typeface="Georgia"/>
                <a:ea typeface="Georgia"/>
                <a:cs typeface="Georgia"/>
                <a:sym typeface="Georgia"/>
              </a:rPr>
              <a:t>employees.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7869" l="16121" r="7867" t="7869"/>
          <a:stretch/>
        </p:blipFill>
        <p:spPr>
          <a:xfrm>
            <a:off x="5091100" y="1528600"/>
            <a:ext cx="3337144" cy="246970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13"/>
          <p:cNvSpPr txBox="1"/>
          <p:nvPr/>
        </p:nvSpPr>
        <p:spPr>
          <a:xfrm>
            <a:off x="5648000" y="3998300"/>
            <a:ext cx="587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Unsplash stock photo from Cytonn Photography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614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/>
              <a:t>What is the unemployment rate</a:t>
            </a:r>
            <a:endParaRPr sz="30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46500" y="1420125"/>
            <a:ext cx="30603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latin typeface="Georgia"/>
                <a:ea typeface="Georgia"/>
                <a:cs typeface="Georgia"/>
                <a:sym typeface="Georgia"/>
              </a:rPr>
              <a:t>It’s the </a:t>
            </a:r>
            <a:r>
              <a:rPr b="1" lang="ca" sz="1700">
                <a:highlight>
                  <a:srgbClr val="1155CC"/>
                </a:highlight>
                <a:latin typeface="Georgia"/>
                <a:ea typeface="Georgia"/>
                <a:cs typeface="Georgia"/>
                <a:sym typeface="Georgia"/>
              </a:rPr>
              <a:t>numeric indicator</a:t>
            </a:r>
            <a:r>
              <a:rPr lang="ca" sz="1700">
                <a:latin typeface="Georgia"/>
                <a:ea typeface="Georgia"/>
                <a:cs typeface="Georgia"/>
                <a:sym typeface="Georgia"/>
              </a:rPr>
              <a:t> of the </a:t>
            </a:r>
            <a:r>
              <a:rPr b="1" lang="ca" sz="1700">
                <a:highlight>
                  <a:srgbClr val="1155CC"/>
                </a:highlight>
                <a:latin typeface="Georgia"/>
                <a:ea typeface="Georgia"/>
                <a:cs typeface="Georgia"/>
                <a:sym typeface="Georgia"/>
              </a:rPr>
              <a:t>percentage</a:t>
            </a:r>
            <a:r>
              <a:rPr lang="ca" sz="1700">
                <a:latin typeface="Georgia"/>
                <a:ea typeface="Georgia"/>
                <a:cs typeface="Georgia"/>
                <a:sym typeface="Georgia"/>
              </a:rPr>
              <a:t> of </a:t>
            </a:r>
            <a:r>
              <a:rPr b="1" lang="ca" sz="1700">
                <a:highlight>
                  <a:srgbClr val="1155CC"/>
                </a:highlight>
                <a:latin typeface="Georgia"/>
                <a:ea typeface="Georgia"/>
                <a:cs typeface="Georgia"/>
                <a:sym typeface="Georgia"/>
              </a:rPr>
              <a:t>unemployed</a:t>
            </a:r>
            <a:r>
              <a:rPr lang="ca" sz="1700">
                <a:latin typeface="Georgia"/>
                <a:ea typeface="Georgia"/>
                <a:cs typeface="Georgia"/>
                <a:sym typeface="Georgia"/>
              </a:rPr>
              <a:t> people seen as a part of the total labor force (people in age to work).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1700">
                <a:latin typeface="Georgia"/>
                <a:ea typeface="Georgia"/>
                <a:cs typeface="Georgia"/>
                <a:sym typeface="Georgia"/>
              </a:rPr>
              <a:t>It can be consulted with many detail, parameters and extended explanation  </a:t>
            </a:r>
            <a:r>
              <a:rPr lang="ca" sz="17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here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4">
            <a:alphaModFix/>
          </a:blip>
          <a:srcRect b="7813" l="26280" r="0" t="7813"/>
          <a:stretch/>
        </p:blipFill>
        <p:spPr>
          <a:xfrm>
            <a:off x="4918999" y="1571975"/>
            <a:ext cx="3417397" cy="26074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14"/>
          <p:cNvSpPr txBox="1"/>
          <p:nvPr/>
        </p:nvSpPr>
        <p:spPr>
          <a:xfrm>
            <a:off x="5821475" y="4136100"/>
            <a:ext cx="587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Unsplash stock photo from Jonathan Rados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614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/>
              <a:t>How and where to find a job</a:t>
            </a:r>
            <a:endParaRPr sz="3000"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56675" y="1583375"/>
            <a:ext cx="35295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700">
                <a:latin typeface="Georgia"/>
                <a:ea typeface="Georgia"/>
                <a:cs typeface="Georgia"/>
                <a:sym typeface="Georgia"/>
              </a:rPr>
              <a:t>Before starting to search “job” in google, first you need to </a:t>
            </a:r>
            <a:r>
              <a:rPr b="1" lang="ca" sz="1700">
                <a:highlight>
                  <a:srgbClr val="1155CC"/>
                </a:highlight>
                <a:latin typeface="Georgia"/>
                <a:ea typeface="Georgia"/>
                <a:cs typeface="Georgia"/>
                <a:sym typeface="Georgia"/>
              </a:rPr>
              <a:t>know yourself</a:t>
            </a:r>
            <a:r>
              <a:rPr lang="ca" sz="1700">
                <a:latin typeface="Georgia"/>
                <a:ea typeface="Georgia"/>
                <a:cs typeface="Georgia"/>
                <a:sym typeface="Georgia"/>
              </a:rPr>
              <a:t>, know what you can do and what you can’t and preferably search for a job related to your abilities. Then you have to make a </a:t>
            </a:r>
            <a:r>
              <a:rPr b="1" lang="ca" sz="1700">
                <a:highlight>
                  <a:srgbClr val="1155CC"/>
                </a:highlight>
                <a:latin typeface="Georgia"/>
                <a:ea typeface="Georgia"/>
                <a:cs typeface="Georgia"/>
                <a:sym typeface="Georgia"/>
              </a:rPr>
              <a:t>good resume</a:t>
            </a:r>
            <a:r>
              <a:rPr lang="ca" sz="1700">
                <a:latin typeface="Georgia"/>
                <a:ea typeface="Georgia"/>
                <a:cs typeface="Georgia"/>
                <a:sym typeface="Georgia"/>
              </a:rPr>
              <a:t> of what you did in your life, studies, work, and what you're good at. And finally, you need to know </a:t>
            </a:r>
            <a:r>
              <a:rPr b="1" lang="ca" sz="1700">
                <a:highlight>
                  <a:srgbClr val="1155CC"/>
                </a:highlight>
                <a:latin typeface="Georgia"/>
                <a:ea typeface="Georgia"/>
                <a:cs typeface="Georgia"/>
                <a:sym typeface="Georgia"/>
              </a:rPr>
              <a:t>where to search</a:t>
            </a:r>
            <a:r>
              <a:rPr b="1" lang="ca" sz="1700">
                <a:latin typeface="Georgia"/>
                <a:ea typeface="Georgia"/>
                <a:cs typeface="Georgia"/>
                <a:sym typeface="Georgia"/>
              </a:rPr>
              <a:t>.</a:t>
            </a:r>
            <a:endParaRPr b="1" sz="1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0" l="0" r="0" t="25711"/>
          <a:stretch/>
        </p:blipFill>
        <p:spPr>
          <a:xfrm>
            <a:off x="5723850" y="1583374"/>
            <a:ext cx="2612550" cy="291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15"/>
          <p:cNvSpPr txBox="1"/>
          <p:nvPr/>
        </p:nvSpPr>
        <p:spPr>
          <a:xfrm>
            <a:off x="5974550" y="4494575"/>
            <a:ext cx="587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Unsplash stock photo from Andrew Neel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25" y="335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/>
              <a:t>How and where to find a job</a:t>
            </a:r>
            <a:endParaRPr sz="3000"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25" y="872400"/>
            <a:ext cx="7479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ca" sz="1350"/>
              <a:t>The place to find job is so different depending on the profile you have, here you have some options (all linked pressing logo)</a:t>
            </a:r>
            <a:endParaRPr sz="1350"/>
          </a:p>
        </p:txBody>
      </p:sp>
      <p:pic>
        <p:nvPicPr>
          <p:cNvPr id="160" name="Google Shape;160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33105" l="0" r="0" t="28877"/>
          <a:stretch/>
        </p:blipFill>
        <p:spPr>
          <a:xfrm>
            <a:off x="378025" y="2778075"/>
            <a:ext cx="2776489" cy="65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31735" l="0" r="0" t="15749"/>
          <a:stretch/>
        </p:blipFill>
        <p:spPr>
          <a:xfrm>
            <a:off x="357125" y="3745768"/>
            <a:ext cx="2776499" cy="8201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ienes somos | Portal de empleo | JOB TODAY" id="162" name="Google Shape;162;p16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82600" y="3918577"/>
            <a:ext cx="1468724" cy="1095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foJobs Brand" id="163" name="Google Shape;163;p16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22586" l="8348" r="8828" t="24912"/>
          <a:stretch/>
        </p:blipFill>
        <p:spPr>
          <a:xfrm>
            <a:off x="3345688" y="2843800"/>
            <a:ext cx="259498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 txBox="1"/>
          <p:nvPr>
            <p:ph type="title"/>
          </p:nvPr>
        </p:nvSpPr>
        <p:spPr>
          <a:xfrm>
            <a:off x="357925" y="1435800"/>
            <a:ext cx="83250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200"/>
              <a:t>Official sites (1.España,  2.Catalunya)</a:t>
            </a:r>
            <a:endParaRPr sz="2200"/>
          </a:p>
        </p:txBody>
      </p:sp>
      <p:pic>
        <p:nvPicPr>
          <p:cNvPr id="165" name="Google Shape;165;p16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8025" y="1972713"/>
            <a:ext cx="3182577" cy="659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c" id="166" name="Google Shape;166;p16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14383" t="0"/>
          <a:stretch/>
        </p:blipFill>
        <p:spPr>
          <a:xfrm>
            <a:off x="3732925" y="1972725"/>
            <a:ext cx="5141525" cy="6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272100" y="3259825"/>
            <a:ext cx="2583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ca" sz="1150"/>
              <a:t>Professional relations (networking)</a:t>
            </a:r>
            <a:endParaRPr sz="1150"/>
          </a:p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357125" y="4450625"/>
            <a:ext cx="2583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ca" sz="1150"/>
              <a:t>Higher education, international, telecommuting</a:t>
            </a:r>
            <a:endParaRPr sz="1150"/>
          </a:p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3525463" y="3355175"/>
            <a:ext cx="2583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ca" sz="1150"/>
              <a:t>All kind of profile </a:t>
            </a:r>
            <a:r>
              <a:rPr lang="ca" sz="2350"/>
              <a:t>⬍</a:t>
            </a:r>
            <a:endParaRPr sz="2350"/>
          </a:p>
        </p:txBody>
      </p:sp>
      <p:sp>
        <p:nvSpPr>
          <p:cNvPr id="170" name="Google Shape;170;p16"/>
          <p:cNvSpPr txBox="1"/>
          <p:nvPr>
            <p:ph type="title"/>
          </p:nvPr>
        </p:nvSpPr>
        <p:spPr>
          <a:xfrm>
            <a:off x="6016500" y="2632428"/>
            <a:ext cx="3814200" cy="23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466"/>
              <a:t>Freelance related:</a:t>
            </a:r>
            <a:endParaRPr sz="2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6766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 sz="2433" u="sng">
                <a:solidFill>
                  <a:schemeClr val="hlink"/>
                </a:solidFill>
                <a:hlinkClick r:id="rId15"/>
              </a:rPr>
              <a:t>People per hour</a:t>
            </a:r>
            <a:endParaRPr sz="2433"/>
          </a:p>
          <a:p>
            <a:pPr indent="-36766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 sz="2433" u="sng">
                <a:solidFill>
                  <a:schemeClr val="hlink"/>
                </a:solidFill>
                <a:hlinkClick r:id="rId16"/>
              </a:rPr>
              <a:t>Upwork</a:t>
            </a:r>
            <a:r>
              <a:rPr lang="ca" sz="2433"/>
              <a:t> </a:t>
            </a:r>
            <a:r>
              <a:rPr lang="ca" sz="2000"/>
              <a:t>(everyone)</a:t>
            </a:r>
            <a:endParaRPr sz="2000"/>
          </a:p>
          <a:p>
            <a:pPr indent="-36766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 sz="2433" u="sng">
                <a:solidFill>
                  <a:schemeClr val="hlink"/>
                </a:solidFill>
                <a:hlinkClick r:id="rId17"/>
              </a:rPr>
              <a:t>Craiglist</a:t>
            </a:r>
            <a:r>
              <a:rPr lang="ca" sz="2433"/>
              <a:t> </a:t>
            </a:r>
            <a:r>
              <a:rPr lang="ca" sz="2100"/>
              <a:t>(Low fee)</a:t>
            </a:r>
            <a:endParaRPr sz="2100"/>
          </a:p>
          <a:p>
            <a:pPr indent="-36766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 sz="2433" u="sng">
                <a:solidFill>
                  <a:schemeClr val="hlink"/>
                </a:solidFill>
                <a:hlinkClick r:id="rId18"/>
              </a:rPr>
              <a:t>Fiverr</a:t>
            </a:r>
            <a:r>
              <a:rPr lang="ca" sz="2433"/>
              <a:t> </a:t>
            </a:r>
            <a:r>
              <a:rPr lang="ca" sz="2211"/>
              <a:t>(Begginers)</a:t>
            </a:r>
            <a:endParaRPr sz="2211"/>
          </a:p>
          <a:p>
            <a:pPr indent="-36766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 sz="2433" u="sng">
                <a:solidFill>
                  <a:schemeClr val="hlink"/>
                </a:solidFill>
                <a:hlinkClick r:id="rId19"/>
              </a:rPr>
              <a:t>Flexjobs</a:t>
            </a:r>
            <a:r>
              <a:rPr lang="ca" sz="2433"/>
              <a:t> (IT)</a:t>
            </a:r>
            <a:endParaRPr sz="2433"/>
          </a:p>
        </p:txBody>
      </p:sp>
      <p:cxnSp>
        <p:nvCxnSpPr>
          <p:cNvPr id="171" name="Google Shape;171;p16"/>
          <p:cNvCxnSpPr/>
          <p:nvPr/>
        </p:nvCxnSpPr>
        <p:spPr>
          <a:xfrm flipH="1">
            <a:off x="5940675" y="2707625"/>
            <a:ext cx="11400" cy="230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