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iriam Libre"/>
      <p:regular r:id="rId19"/>
      <p:bold r:id="rId20"/>
    </p:embeddedFont>
    <p:embeddedFont>
      <p:font typeface="Work Sans"/>
      <p:regular r:id="rId21"/>
      <p:bold r:id="rId22"/>
      <p:italic r:id="rId23"/>
      <p:boldItalic r:id="rId24"/>
    </p:embeddedFont>
    <p:embeddedFont>
      <p:font typeface="Barlow Light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iriamLibre-bold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iriamLibr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d5999aa69_0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d5999aa6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d5999aa69_0_2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d5999aa6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d5999aa69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d5999aa6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d5999aa69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d5999aa6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d5999aa69_0_3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d5999aa6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d5999aa69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d5999aa6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d5999aa69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d5999aa6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5999aa69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5999aa6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d5999aa69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d5999aa6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d5999aa69_0_2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d5999aa6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d5999aa69_0_2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d5999aa6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d5999aa69_0_2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d5999aa6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d5999aa69_0_2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d5999aa6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buurtzorg.com/" TargetMode="External"/><Relationship Id="rId4" Type="http://schemas.openxmlformats.org/officeDocument/2006/relationships/hyperlink" Target="https://www.youtube.com/watch?v=61TT2_Vo32Y" TargetMode="External"/><Relationship Id="rId9" Type="http://schemas.openxmlformats.org/officeDocument/2006/relationships/hyperlink" Target="https://www.iberdrola.com/talent/teal-organisations" TargetMode="External"/><Relationship Id="rId5" Type="http://schemas.openxmlformats.org/officeDocument/2006/relationships/hyperlink" Target="https://isocial.cat/innovacio/buurtzorg-equips-autonoms-datencio-domiciliaria/" TargetMode="External"/><Relationship Id="rId6" Type="http://schemas.openxmlformats.org/officeDocument/2006/relationships/hyperlink" Target="https://en.wikipedia.org/wiki/Buurtzorg_Nederland" TargetMode="External"/><Relationship Id="rId7" Type="http://schemas.openxmlformats.org/officeDocument/2006/relationships/hyperlink" Target="https://www.strategy-business.com/article/00344" TargetMode="External"/><Relationship Id="rId8" Type="http://schemas.openxmlformats.org/officeDocument/2006/relationships/hyperlink" Target="https://en.wikipedia.org/wiki/Teal_organis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Teal </a:t>
            </a:r>
            <a:r>
              <a:rPr lang="en-GB"/>
              <a:t>Organization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Entrevista a Iris Lumillo sobre el Model de Buurtzorg Netherland -  Associació d&amp;#39;Infermeria Familiar i Comunitària de Catalunya :: AIFiCC" id="306" name="Google Shape;3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75" y="853100"/>
            <a:ext cx="5985375" cy="3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3"/>
          <p:cNvSpPr txBox="1"/>
          <p:nvPr>
            <p:ph idx="4294967295" type="title"/>
          </p:nvPr>
        </p:nvSpPr>
        <p:spPr>
          <a:xfrm>
            <a:off x="4728325" y="510775"/>
            <a:ext cx="3915300" cy="15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The client stays in the center and self-managed teams work to satisfy its necessities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title"/>
          </p:nvPr>
        </p:nvSpPr>
        <p:spPr>
          <a:xfrm>
            <a:off x="457200" y="586975"/>
            <a:ext cx="3482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Organization</a:t>
            </a:r>
            <a:r>
              <a:rPr lang="en-GB"/>
              <a:t> of the </a:t>
            </a:r>
            <a:r>
              <a:rPr lang="en-GB"/>
              <a:t>organization</a:t>
            </a:r>
            <a:endParaRPr/>
          </a:p>
        </p:txBody>
      </p:sp>
      <p:sp>
        <p:nvSpPr>
          <p:cNvPr id="313" name="Google Shape;313;p24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latin typeface="Barlow"/>
                <a:ea typeface="Barlow"/>
                <a:cs typeface="Barlow"/>
                <a:sym typeface="Barlow"/>
              </a:rPr>
              <a:t>Support team: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network that big needs a group of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people to organize it</a:t>
            </a:r>
            <a:r>
              <a:rPr lang="en-GB"/>
              <a:t>, but it only represents the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0.4% of the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workforce</a:t>
            </a:r>
            <a:r>
              <a:rPr lang="en-GB"/>
              <a:t>.</a:t>
            </a:r>
            <a:endParaRPr/>
          </a:p>
        </p:txBody>
      </p:sp>
      <p:sp>
        <p:nvSpPr>
          <p:cNvPr id="314" name="Google Shape;314;p24"/>
          <p:cNvSpPr txBox="1"/>
          <p:nvPr>
            <p:ph idx="2" type="body"/>
          </p:nvPr>
        </p:nvSpPr>
        <p:spPr>
          <a:xfrm>
            <a:off x="2113500" y="1661575"/>
            <a:ext cx="17412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latin typeface="Barlow"/>
                <a:ea typeface="Barlow"/>
                <a:cs typeface="Barlow"/>
                <a:sym typeface="Barlow"/>
              </a:rPr>
              <a:t>Coaches: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When a team encounters a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problem</a:t>
            </a:r>
            <a:r>
              <a:rPr lang="en-GB"/>
              <a:t> that can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not be resolved by itself</a:t>
            </a:r>
            <a:r>
              <a:rPr lang="en-GB"/>
              <a:t>, they go to a group of 20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coaches</a:t>
            </a:r>
            <a:r>
              <a:rPr lang="en-GB"/>
              <a:t> to obtain the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needed help</a:t>
            </a:r>
            <a:r>
              <a:rPr lang="en-GB"/>
              <a:t> to solve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Those coaches also have two directors.</a:t>
            </a:r>
            <a:endParaRPr/>
          </a:p>
        </p:txBody>
      </p:sp>
      <p:sp>
        <p:nvSpPr>
          <p:cNvPr id="315" name="Google Shape;315;p24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latin typeface="Barlow"/>
                <a:ea typeface="Barlow"/>
                <a:cs typeface="Barlow"/>
                <a:sym typeface="Barlow"/>
              </a:rPr>
              <a:t>Buurtzorg web: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It’s the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intranet</a:t>
            </a:r>
            <a:r>
              <a:rPr lang="en-GB"/>
              <a:t> used by all the organization members to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share knowledge compare performance</a:t>
            </a:r>
            <a:r>
              <a:rPr lang="en-GB"/>
              <a:t>, create alignment and o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btain advice</a:t>
            </a:r>
            <a:r>
              <a:rPr lang="en-GB"/>
              <a:t> from experienced members if needed.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Also lets the CEO to send global messages.</a:t>
            </a:r>
            <a:endParaRPr/>
          </a:p>
        </p:txBody>
      </p:sp>
      <p:sp>
        <p:nvSpPr>
          <p:cNvPr id="316" name="Google Shape;316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idx="4294967295" type="body"/>
          </p:nvPr>
        </p:nvSpPr>
        <p:spPr>
          <a:xfrm>
            <a:off x="4968588" y="250800"/>
            <a:ext cx="3839400" cy="4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Compared to the other health care methods/companies, buurtzorg has: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700">
                <a:latin typeface="Barlow"/>
                <a:ea typeface="Barlow"/>
                <a:cs typeface="Barlow"/>
                <a:sym typeface="Barlow"/>
              </a:rPr>
              <a:t>+30% Client Satisfaction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700">
                <a:latin typeface="Barlow"/>
                <a:ea typeface="Barlow"/>
                <a:cs typeface="Barlow"/>
                <a:sym typeface="Barlow"/>
              </a:rPr>
              <a:t>-33% Staff absentism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700">
                <a:latin typeface="Barlow"/>
                <a:ea typeface="Barlow"/>
                <a:cs typeface="Barlow"/>
                <a:sym typeface="Barlow"/>
              </a:rPr>
              <a:t>-50% Staff turnover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700">
                <a:latin typeface="Barlow"/>
                <a:ea typeface="Barlow"/>
                <a:cs typeface="Barlow"/>
                <a:sym typeface="Barlow"/>
              </a:rPr>
              <a:t>-67% Overhead costs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700">
                <a:latin typeface="Barlow"/>
                <a:ea typeface="Barlow"/>
                <a:cs typeface="Barlow"/>
                <a:sym typeface="Barlow"/>
              </a:rPr>
              <a:t>Also the patients are healed faster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2" name="Google Shape;322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Senior Man Sitting In Chair And Talking With Nurse In Retirement Home |  Peer2Peer Finance News"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18836" r="18830" t="0"/>
          <a:stretch/>
        </p:blipFill>
        <p:spPr>
          <a:xfrm>
            <a:off x="0" y="25"/>
            <a:ext cx="480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9" name="Google Shape;329;p26"/>
          <p:cNvSpPr txBox="1"/>
          <p:nvPr>
            <p:ph type="title"/>
          </p:nvPr>
        </p:nvSpPr>
        <p:spPr>
          <a:xfrm>
            <a:off x="457200" y="4012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bibliography</a:t>
            </a:r>
            <a:endParaRPr/>
          </a:p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275550" y="1444375"/>
            <a:ext cx="54291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https://www.buurtzorg.com/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https://www.youtube.com/watch?v=61TT2_Vo32Y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https://isocial.cat/innovacio/buurtzorg-equips-autonoms-datencio-domiciliaria/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6"/>
              </a:rPr>
              <a:t>https://en.wikipedia.org/wiki/Buurtzorg_Nederland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7"/>
              </a:rPr>
              <a:t>https://www.strategy-business.com/article/00344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8"/>
              </a:rPr>
              <a:t>https://en.wikipedia.org/wiki/Teal_organisation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9"/>
              </a:rPr>
              <a:t>https://www.iberdrola.com/talent/teal-organisations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0" name="Google Shape;2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9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/>
          <p:nvPr>
            <p:ph idx="4294967295" type="body"/>
          </p:nvPr>
        </p:nvSpPr>
        <p:spPr>
          <a:xfrm>
            <a:off x="153075" y="1998600"/>
            <a:ext cx="27045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Nowadays</a:t>
            </a:r>
            <a:r>
              <a:rPr lang="en-GB" sz="1800"/>
              <a:t>, teal is the last step in what organization management refers.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type="title"/>
          </p:nvPr>
        </p:nvSpPr>
        <p:spPr>
          <a:xfrm>
            <a:off x="258925" y="6008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has three basic principles</a:t>
            </a:r>
            <a:endParaRPr/>
          </a:p>
        </p:txBody>
      </p:sp>
      <p:sp>
        <p:nvSpPr>
          <p:cNvPr id="257" name="Google Shape;257;p16"/>
          <p:cNvSpPr txBox="1"/>
          <p:nvPr>
            <p:ph idx="1" type="body"/>
          </p:nvPr>
        </p:nvSpPr>
        <p:spPr>
          <a:xfrm>
            <a:off x="210050" y="1554025"/>
            <a:ext cx="19134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980000"/>
                </a:solidFill>
                <a:latin typeface="Barlow"/>
                <a:ea typeface="Barlow"/>
                <a:cs typeface="Barlow"/>
                <a:sym typeface="Barlow"/>
              </a:rPr>
              <a:t>Self-management</a:t>
            </a:r>
            <a:endParaRPr b="1" u="sng">
              <a:solidFill>
                <a:srgbClr val="98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Instead of a pyramid made of a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top</a:t>
            </a:r>
            <a:r>
              <a:rPr lang="en-GB"/>
              <a:t> with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all the power</a:t>
            </a:r>
            <a:r>
              <a:rPr lang="en-GB"/>
              <a:t> and a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bottom</a:t>
            </a:r>
            <a:r>
              <a:rPr lang="en-GB"/>
              <a:t> with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none</a:t>
            </a:r>
            <a:r>
              <a:rPr lang="en-GB"/>
              <a:t> at all.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latin typeface="Barlow"/>
                <a:ea typeface="Barlow"/>
                <a:cs typeface="Barlow"/>
                <a:sym typeface="Barlow"/>
              </a:rPr>
              <a:t>Teal</a:t>
            </a:r>
            <a:r>
              <a:rPr lang="en-GB"/>
              <a:t> works by giving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all</a:t>
            </a:r>
            <a:r>
              <a:rPr lang="en-GB"/>
              <a:t> the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 same power</a:t>
            </a:r>
            <a:r>
              <a:rPr lang="en-GB"/>
              <a:t> by implementing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self-management teams</a:t>
            </a:r>
            <a:r>
              <a:rPr lang="en-GB"/>
              <a:t>, those teams work as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mini organizations</a:t>
            </a:r>
            <a:r>
              <a:rPr lang="en-GB"/>
              <a:t> with all its corresponding roles, and they manage themselves with the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objective</a:t>
            </a:r>
            <a:r>
              <a:rPr lang="en-GB"/>
              <a:t> to make the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hole organization better</a:t>
            </a:r>
            <a:r>
              <a:rPr lang="en-GB"/>
              <a:t>.</a:t>
            </a:r>
            <a:endParaRPr/>
          </a:p>
        </p:txBody>
      </p:sp>
      <p:sp>
        <p:nvSpPr>
          <p:cNvPr id="258" name="Google Shape;258;p16"/>
          <p:cNvSpPr txBox="1"/>
          <p:nvPr>
            <p:ph idx="2" type="body"/>
          </p:nvPr>
        </p:nvSpPr>
        <p:spPr>
          <a:xfrm>
            <a:off x="2084225" y="1554025"/>
            <a:ext cx="19935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980000"/>
                </a:solidFill>
                <a:latin typeface="Barlow"/>
                <a:ea typeface="Barlow"/>
                <a:cs typeface="Barlow"/>
                <a:sym typeface="Barlow"/>
              </a:rPr>
              <a:t>Wholeness</a:t>
            </a:r>
            <a:endParaRPr b="1" u="sng">
              <a:solidFill>
                <a:srgbClr val="98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teal people put all they have to do what they have to do, they're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not behind</a:t>
            </a:r>
            <a:r>
              <a:rPr lang="en-GB"/>
              <a:t>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a professional mask</a:t>
            </a:r>
            <a:r>
              <a:rPr lang="en-GB"/>
              <a:t> or a rule made by the highest level of the organization.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They can put their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feelings, knowledge, vulnerabilities, personality,</a:t>
            </a:r>
            <a:r>
              <a:rPr lang="en-GB"/>
              <a:t> to 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unlock their true potential</a:t>
            </a:r>
            <a:r>
              <a:rPr lang="en-GB"/>
              <a:t> to make the best of what they're doing. But for that, a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safe</a:t>
            </a:r>
            <a:r>
              <a:rPr lang="en-GB"/>
              <a:t> and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open environment is needed</a:t>
            </a:r>
            <a:r>
              <a:rPr lang="en-GB"/>
              <a:t>.</a:t>
            </a:r>
            <a:endParaRPr/>
          </a:p>
        </p:txBody>
      </p:sp>
      <p:sp>
        <p:nvSpPr>
          <p:cNvPr id="259" name="Google Shape;259;p16"/>
          <p:cNvSpPr txBox="1"/>
          <p:nvPr>
            <p:ph idx="3" type="body"/>
          </p:nvPr>
        </p:nvSpPr>
        <p:spPr>
          <a:xfrm>
            <a:off x="4077725" y="1554025"/>
            <a:ext cx="19935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980000"/>
                </a:solidFill>
                <a:latin typeface="Barlow"/>
                <a:ea typeface="Barlow"/>
                <a:cs typeface="Barlow"/>
                <a:sym typeface="Barlow"/>
              </a:rPr>
              <a:t>Evolutionary purpose</a:t>
            </a:r>
            <a:endParaRPr b="1" u="sng">
              <a:solidFill>
                <a:srgbClr val="98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latin typeface="Barlow"/>
                <a:ea typeface="Barlow"/>
                <a:cs typeface="Barlow"/>
                <a:sym typeface="Barlow"/>
              </a:rPr>
              <a:t>Profits</a:t>
            </a:r>
            <a:r>
              <a:rPr lang="en-GB"/>
              <a:t> are seen as the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result</a:t>
            </a:r>
            <a:r>
              <a:rPr lang="en-GB"/>
              <a:t> of doing a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great job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So instead of focusing on market share, competition, times or maximizing the money obtained, teal focuses on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accomplishing the objective</a:t>
            </a:r>
            <a:r>
              <a:rPr lang="en-GB"/>
              <a:t>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of the organization</a:t>
            </a:r>
            <a:r>
              <a:rPr lang="en-GB"/>
              <a:t>, whatever that one may be.  </a:t>
            </a:r>
            <a:endParaRPr/>
          </a:p>
        </p:txBody>
      </p:sp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idx="1" type="subTitle"/>
          </p:nvPr>
        </p:nvSpPr>
        <p:spPr>
          <a:xfrm>
            <a:off x="2626350" y="2578579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teal organization</a:t>
            </a:r>
            <a:endParaRPr/>
          </a:p>
        </p:txBody>
      </p:sp>
      <p:pic>
        <p:nvPicPr>
          <p:cNvPr descr="Buurtzorg Nederland" id="266" name="Google Shape;2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435575"/>
            <a:ext cx="4000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2848475" y="980275"/>
            <a:ext cx="3447000" cy="38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“We started working with different countries and discovered that the problems are the same. The message every time is to start again from the patient perspective and simplify the systems.”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Jos de Blok, Buurtzorg founder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Buurtzorg is a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health care organitzation</a:t>
            </a:r>
            <a:r>
              <a:rPr lang="en-GB"/>
              <a:t> that reavolutionized the health care by using a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holistic model </a:t>
            </a:r>
            <a:r>
              <a:rPr lang="en-GB"/>
              <a:t>applied by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self-managed teams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The base relies on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empowering nurses</a:t>
            </a:r>
            <a:r>
              <a:rPr lang="en-GB"/>
              <a:t> to deliver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all</a:t>
            </a:r>
            <a:r>
              <a:rPr lang="en-GB"/>
              <a:t> the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care</a:t>
            </a:r>
            <a:r>
              <a:rPr lang="en-GB"/>
              <a:t> the patients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needs</a:t>
            </a:r>
            <a:r>
              <a:rPr lang="en-GB"/>
              <a:t>.</a:t>
            </a:r>
            <a:endParaRPr/>
          </a:p>
        </p:txBody>
      </p:sp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op employer in Münsterland | Buurtzorg in Münster" id="279" name="Google Shape;2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25" y="190300"/>
            <a:ext cx="4762926" cy="4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5" name="Google Shape;285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Buurtzorg started?</a:t>
            </a:r>
            <a:endParaRPr/>
          </a:p>
        </p:txBody>
      </p:sp>
      <p:sp>
        <p:nvSpPr>
          <p:cNvPr id="286" name="Google Shape;286;p20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Four nurses seen that the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traditional command and control method</a:t>
            </a:r>
            <a:r>
              <a:rPr lang="en-GB"/>
              <a:t>, where nurses work for its superiors,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wasn’t effective</a:t>
            </a:r>
            <a:r>
              <a:rPr lang="en-GB"/>
              <a:t>. They set up a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new method</a:t>
            </a:r>
            <a:r>
              <a:rPr lang="en-GB"/>
              <a:t> based on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freedom trust and autonomy</a:t>
            </a:r>
            <a:r>
              <a:rPr lang="en-GB"/>
              <a:t>, that will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benefit everyone</a:t>
            </a:r>
            <a:r>
              <a:rPr lang="en-GB"/>
              <a:t> inside the health care process.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idx="1" type="body"/>
          </p:nvPr>
        </p:nvSpPr>
        <p:spPr>
          <a:xfrm>
            <a:off x="6390750" y="439500"/>
            <a:ext cx="22227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In the start the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groups</a:t>
            </a:r>
            <a:r>
              <a:rPr lang="en-GB"/>
              <a:t> are made from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six people,</a:t>
            </a:r>
            <a:r>
              <a:rPr lang="en-GB"/>
              <a:t> and each group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takes care of a</a:t>
            </a:r>
            <a:r>
              <a:rPr lang="en-GB"/>
              <a:t> group of patients, normally a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neighborhood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While they're working they make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more nurses join the group</a:t>
            </a:r>
            <a:r>
              <a:rPr lang="en-GB"/>
              <a:t>, when the group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grows to twelve it splits into two groups</a:t>
            </a:r>
            <a:r>
              <a:rPr lang="en-GB"/>
              <a:t> and distribute or obtain more patients.</a:t>
            </a:r>
            <a:endParaRPr/>
          </a:p>
        </p:txBody>
      </p:sp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Visit from Japan - Buurtzorg International" id="293" name="Google Shape;293;p21"/>
          <p:cNvPicPr preferRelativeResize="0"/>
          <p:nvPr/>
        </p:nvPicPr>
        <p:blipFill rotWithShape="1">
          <a:blip r:embed="rId3">
            <a:alphaModFix/>
          </a:blip>
          <a:srcRect b="0" l="8773" r="22846" t="0"/>
          <a:stretch/>
        </p:blipFill>
        <p:spPr>
          <a:xfrm>
            <a:off x="265300" y="292513"/>
            <a:ext cx="5541250" cy="45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6245675" y="439500"/>
            <a:ext cx="24903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SELF-MANAGEMENT?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That means that each group takes care of: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Nursing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Personal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Recruitment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Hiring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Firing</a:t>
            </a:r>
            <a:endParaRPr/>
          </a:p>
        </p:txBody>
      </p:sp>
      <p:sp>
        <p:nvSpPr>
          <p:cNvPr id="299" name="Google Shape;299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kalpleje Danmark launches health and homecare service, and partners with  Buurtzorg – Lokalpleje Danmark" id="300" name="Google Shape;300;p22"/>
          <p:cNvPicPr preferRelativeResize="0"/>
          <p:nvPr/>
        </p:nvPicPr>
        <p:blipFill rotWithShape="1">
          <a:blip r:embed="rId3">
            <a:alphaModFix/>
          </a:blip>
          <a:srcRect b="0" l="14070" r="8786" t="0"/>
          <a:stretch/>
        </p:blipFill>
        <p:spPr>
          <a:xfrm>
            <a:off x="336775" y="236150"/>
            <a:ext cx="5404899" cy="46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