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25201563" cy="35999738"/>
  <p:notesSz cx="6715125" cy="9239250"/>
  <p:defaultTextStyle>
    <a:defPPr>
      <a:defRPr lang="en-US"/>
    </a:defPPr>
    <a:lvl1pPr algn="ctr" rtl="0" fontAlgn="base">
      <a:spcBef>
        <a:spcPct val="0"/>
      </a:spcBef>
      <a:spcAft>
        <a:spcPct val="0"/>
      </a:spcAft>
      <a:defRPr sz="6900" kern="1200">
        <a:solidFill>
          <a:schemeClr val="tx1"/>
        </a:solidFill>
        <a:latin typeface="Arial" charset="0"/>
        <a:ea typeface="+mn-ea"/>
        <a:cs typeface="+mn-cs"/>
      </a:defRPr>
    </a:lvl1pPr>
    <a:lvl2pPr marL="457200" algn="ctr" rtl="0" fontAlgn="base">
      <a:spcBef>
        <a:spcPct val="0"/>
      </a:spcBef>
      <a:spcAft>
        <a:spcPct val="0"/>
      </a:spcAft>
      <a:defRPr sz="6900" kern="1200">
        <a:solidFill>
          <a:schemeClr val="tx1"/>
        </a:solidFill>
        <a:latin typeface="Arial" charset="0"/>
        <a:ea typeface="+mn-ea"/>
        <a:cs typeface="+mn-cs"/>
      </a:defRPr>
    </a:lvl2pPr>
    <a:lvl3pPr marL="914400" algn="ctr" rtl="0" fontAlgn="base">
      <a:spcBef>
        <a:spcPct val="0"/>
      </a:spcBef>
      <a:spcAft>
        <a:spcPct val="0"/>
      </a:spcAft>
      <a:defRPr sz="6900" kern="1200">
        <a:solidFill>
          <a:schemeClr val="tx1"/>
        </a:solidFill>
        <a:latin typeface="Arial" charset="0"/>
        <a:ea typeface="+mn-ea"/>
        <a:cs typeface="+mn-cs"/>
      </a:defRPr>
    </a:lvl3pPr>
    <a:lvl4pPr marL="1371600" algn="ctr" rtl="0" fontAlgn="base">
      <a:spcBef>
        <a:spcPct val="0"/>
      </a:spcBef>
      <a:spcAft>
        <a:spcPct val="0"/>
      </a:spcAft>
      <a:defRPr sz="6900" kern="1200">
        <a:solidFill>
          <a:schemeClr val="tx1"/>
        </a:solidFill>
        <a:latin typeface="Arial" charset="0"/>
        <a:ea typeface="+mn-ea"/>
        <a:cs typeface="+mn-cs"/>
      </a:defRPr>
    </a:lvl4pPr>
    <a:lvl5pPr marL="1828800" algn="ctr" rtl="0" fontAlgn="base">
      <a:spcBef>
        <a:spcPct val="0"/>
      </a:spcBef>
      <a:spcAft>
        <a:spcPct val="0"/>
      </a:spcAft>
      <a:defRPr sz="6900" kern="1200">
        <a:solidFill>
          <a:schemeClr val="tx1"/>
        </a:solidFill>
        <a:latin typeface="Arial" charset="0"/>
        <a:ea typeface="+mn-ea"/>
        <a:cs typeface="+mn-cs"/>
      </a:defRPr>
    </a:lvl5pPr>
    <a:lvl6pPr marL="2286000" algn="l" defTabSz="914400" rtl="0" eaLnBrk="1" latinLnBrk="0" hangingPunct="1">
      <a:defRPr sz="6900" kern="1200">
        <a:solidFill>
          <a:schemeClr val="tx1"/>
        </a:solidFill>
        <a:latin typeface="Arial" charset="0"/>
        <a:ea typeface="+mn-ea"/>
        <a:cs typeface="+mn-cs"/>
      </a:defRPr>
    </a:lvl6pPr>
    <a:lvl7pPr marL="2743200" algn="l" defTabSz="914400" rtl="0" eaLnBrk="1" latinLnBrk="0" hangingPunct="1">
      <a:defRPr sz="6900" kern="1200">
        <a:solidFill>
          <a:schemeClr val="tx1"/>
        </a:solidFill>
        <a:latin typeface="Arial" charset="0"/>
        <a:ea typeface="+mn-ea"/>
        <a:cs typeface="+mn-cs"/>
      </a:defRPr>
    </a:lvl7pPr>
    <a:lvl8pPr marL="3200400" algn="l" defTabSz="914400" rtl="0" eaLnBrk="1" latinLnBrk="0" hangingPunct="1">
      <a:defRPr sz="6900" kern="1200">
        <a:solidFill>
          <a:schemeClr val="tx1"/>
        </a:solidFill>
        <a:latin typeface="Arial" charset="0"/>
        <a:ea typeface="+mn-ea"/>
        <a:cs typeface="+mn-cs"/>
      </a:defRPr>
    </a:lvl8pPr>
    <a:lvl9pPr marL="3657600" algn="l" defTabSz="914400" rtl="0" eaLnBrk="1" latinLnBrk="0" hangingPunct="1">
      <a:defRPr sz="69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289">
          <p15:clr>
            <a:srgbClr val="A4A3A4"/>
          </p15:clr>
        </p15:guide>
        <p15:guide id="2" orient="horz" pos="22086">
          <p15:clr>
            <a:srgbClr val="A4A3A4"/>
          </p15:clr>
        </p15:guide>
        <p15:guide id="3" orient="horz" pos="2349">
          <p15:clr>
            <a:srgbClr val="A4A3A4"/>
          </p15:clr>
        </p15:guide>
        <p15:guide id="4" pos="7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0046D2"/>
    <a:srgbClr val="FF0000"/>
    <a:srgbClr val="698ED9"/>
    <a:srgbClr val="A7C4FF"/>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F50C76-3026-444F-81B2-9CC3BE465F20}" v="7" dt="2023-10-15T20:05:06.9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934" autoAdjust="0"/>
    <p:restoredTop sz="94660"/>
  </p:normalViewPr>
  <p:slideViewPr>
    <p:cSldViewPr snapToGrid="0" showGuides="1">
      <p:cViewPr varScale="1">
        <p:scale>
          <a:sx n="13" d="100"/>
          <a:sy n="13" d="100"/>
        </p:scale>
        <p:origin x="1938" y="126"/>
      </p:cViewPr>
      <p:guideLst>
        <p:guide orient="horz" pos="5289"/>
        <p:guide orient="horz" pos="22086"/>
        <p:guide orient="horz" pos="2349"/>
        <p:guide pos="793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2144713" y="692150"/>
            <a:ext cx="2427287" cy="34655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BF2D407-7488-4806-B042-2CE959A140D0}" type="slidenum">
              <a:rPr lang="en-US" altLang="en-US"/>
              <a:pPr>
                <a:defRPr/>
              </a:pPr>
              <a:t>‹#›</a:t>
            </a:fld>
            <a:endParaRPr lang="en-US" altLang="en-US"/>
          </a:p>
        </p:txBody>
      </p:sp>
    </p:spTree>
    <p:extLst>
      <p:ext uri="{BB962C8B-B14F-4D97-AF65-F5344CB8AC3E}">
        <p14:creationId xmlns:p14="http://schemas.microsoft.com/office/powerpoint/2010/main" val="16044517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fld id="{8832FB4B-BF18-4E6F-9FD7-11EF81A610E2}" type="slidenum">
              <a:rPr lang="en-US" altLang="en-US" sz="1200"/>
              <a:pPr eaLnBrk="1" hangingPunct="1"/>
              <a:t>1</a:t>
            </a:fld>
            <a:endParaRPr lang="en-US" alt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90713" y="11183938"/>
            <a:ext cx="21420137" cy="7715250"/>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3779838" y="20399375"/>
            <a:ext cx="17641887" cy="92011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81917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260475" y="8399463"/>
            <a:ext cx="22680613" cy="23758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5548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272125" y="1441450"/>
            <a:ext cx="5668963" cy="307165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260475" y="1441450"/>
            <a:ext cx="16859250" cy="307165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6231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1260475" y="8399463"/>
            <a:ext cx="22680613" cy="23758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0057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90725" y="23133050"/>
            <a:ext cx="21421725" cy="7150100"/>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990725" y="15257463"/>
            <a:ext cx="21421725" cy="78755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0431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260475" y="8399463"/>
            <a:ext cx="11263313" cy="237585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676188" y="8399463"/>
            <a:ext cx="11264900" cy="237585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0021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60475" y="8058150"/>
            <a:ext cx="11134725" cy="3359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0475" y="11417300"/>
            <a:ext cx="11134725" cy="20740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2801600" y="8058150"/>
            <a:ext cx="11139488" cy="3359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2801600" y="11417300"/>
            <a:ext cx="11139488" cy="20740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3921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99344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919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475" y="1433513"/>
            <a:ext cx="8291513" cy="6099175"/>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9853613" y="1433513"/>
            <a:ext cx="14087475" cy="3072447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60475" y="7532688"/>
            <a:ext cx="8291513" cy="24625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2713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40300" y="25199975"/>
            <a:ext cx="15120938" cy="2974975"/>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4940300" y="3216275"/>
            <a:ext cx="15120938" cy="21599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4940300" y="28174950"/>
            <a:ext cx="15120938" cy="422433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02676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megaprint.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hlinkClick r:id="rId13"/>
            <a:extLst>
              <a:ext uri="{FF2B5EF4-FFF2-40B4-BE49-F238E27FC236}">
                <a16:creationId xmlns:a16="http://schemas.microsoft.com/office/drawing/2014/main" id="{6BFFBEBF-6F96-4D73-87E7-3525B82575BF}"/>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r="38727"/>
          <a:stretch>
            <a:fillRect/>
          </a:stretch>
        </p:blipFill>
        <p:spPr bwMode="auto">
          <a:xfrm>
            <a:off x="19379372" y="35425506"/>
            <a:ext cx="3255359" cy="1671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a:extLst>
              <a:ext uri="{FF2B5EF4-FFF2-40B4-BE49-F238E27FC236}">
                <a16:creationId xmlns:a16="http://schemas.microsoft.com/office/drawing/2014/main" id="{9C365D95-4213-4FDE-84BF-DFB5A2F65993}"/>
              </a:ext>
            </a:extLst>
          </p:cNvPr>
          <p:cNvSpPr txBox="1"/>
          <p:nvPr userDrawn="1"/>
        </p:nvSpPr>
        <p:spPr>
          <a:xfrm>
            <a:off x="22611872" y="35348670"/>
            <a:ext cx="1975669" cy="292388"/>
          </a:xfrm>
          <a:prstGeom prst="rect">
            <a:avLst/>
          </a:prstGeom>
          <a:noFill/>
        </p:spPr>
        <p:txBody>
          <a:bodyPr wrap="none" rtlCol="0">
            <a:spAutoFit/>
          </a:bodyPr>
          <a:lstStyle>
            <a:defPPr>
              <a:defRPr lang="en-US"/>
            </a:defPPr>
            <a:lvl1pPr algn="ctr" rtl="0" fontAlgn="base">
              <a:spcBef>
                <a:spcPct val="0"/>
              </a:spcBef>
              <a:spcAft>
                <a:spcPct val="0"/>
              </a:spcAft>
              <a:defRPr sz="9700" kern="1200">
                <a:solidFill>
                  <a:schemeClr val="tx1"/>
                </a:solidFill>
                <a:latin typeface="Arial" charset="0"/>
                <a:ea typeface="+mn-ea"/>
                <a:cs typeface="+mn-cs"/>
              </a:defRPr>
            </a:lvl1pPr>
            <a:lvl2pPr marL="457200" algn="ctr" rtl="0" fontAlgn="base">
              <a:spcBef>
                <a:spcPct val="0"/>
              </a:spcBef>
              <a:spcAft>
                <a:spcPct val="0"/>
              </a:spcAft>
              <a:defRPr sz="9700" kern="1200">
                <a:solidFill>
                  <a:schemeClr val="tx1"/>
                </a:solidFill>
                <a:latin typeface="Arial" charset="0"/>
                <a:ea typeface="+mn-ea"/>
                <a:cs typeface="+mn-cs"/>
              </a:defRPr>
            </a:lvl2pPr>
            <a:lvl3pPr marL="914400" algn="ctr" rtl="0" fontAlgn="base">
              <a:spcBef>
                <a:spcPct val="0"/>
              </a:spcBef>
              <a:spcAft>
                <a:spcPct val="0"/>
              </a:spcAft>
              <a:defRPr sz="9700" kern="1200">
                <a:solidFill>
                  <a:schemeClr val="tx1"/>
                </a:solidFill>
                <a:latin typeface="Arial" charset="0"/>
                <a:ea typeface="+mn-ea"/>
                <a:cs typeface="+mn-cs"/>
              </a:defRPr>
            </a:lvl3pPr>
            <a:lvl4pPr marL="1371600" algn="ctr" rtl="0" fontAlgn="base">
              <a:spcBef>
                <a:spcPct val="0"/>
              </a:spcBef>
              <a:spcAft>
                <a:spcPct val="0"/>
              </a:spcAft>
              <a:defRPr sz="9700" kern="1200">
                <a:solidFill>
                  <a:schemeClr val="tx1"/>
                </a:solidFill>
                <a:latin typeface="Arial" charset="0"/>
                <a:ea typeface="+mn-ea"/>
                <a:cs typeface="+mn-cs"/>
              </a:defRPr>
            </a:lvl4pPr>
            <a:lvl5pPr marL="1828800" algn="ctr" rtl="0" fontAlgn="base">
              <a:spcBef>
                <a:spcPct val="0"/>
              </a:spcBef>
              <a:spcAft>
                <a:spcPct val="0"/>
              </a:spcAft>
              <a:defRPr sz="9700" kern="1200">
                <a:solidFill>
                  <a:schemeClr val="tx1"/>
                </a:solidFill>
                <a:latin typeface="Arial" charset="0"/>
                <a:ea typeface="+mn-ea"/>
                <a:cs typeface="+mn-cs"/>
              </a:defRPr>
            </a:lvl5pPr>
            <a:lvl6pPr marL="2286000" algn="l" defTabSz="914400" rtl="0" eaLnBrk="1" latinLnBrk="0" hangingPunct="1">
              <a:defRPr sz="9700" kern="1200">
                <a:solidFill>
                  <a:schemeClr val="tx1"/>
                </a:solidFill>
                <a:latin typeface="Arial" charset="0"/>
                <a:ea typeface="+mn-ea"/>
                <a:cs typeface="+mn-cs"/>
              </a:defRPr>
            </a:lvl6pPr>
            <a:lvl7pPr marL="2743200" algn="l" defTabSz="914400" rtl="0" eaLnBrk="1" latinLnBrk="0" hangingPunct="1">
              <a:defRPr sz="9700" kern="1200">
                <a:solidFill>
                  <a:schemeClr val="tx1"/>
                </a:solidFill>
                <a:latin typeface="Arial" charset="0"/>
                <a:ea typeface="+mn-ea"/>
                <a:cs typeface="+mn-cs"/>
              </a:defRPr>
            </a:lvl7pPr>
            <a:lvl8pPr marL="3200400" algn="l" defTabSz="914400" rtl="0" eaLnBrk="1" latinLnBrk="0" hangingPunct="1">
              <a:defRPr sz="9700" kern="1200">
                <a:solidFill>
                  <a:schemeClr val="tx1"/>
                </a:solidFill>
                <a:latin typeface="Arial" charset="0"/>
                <a:ea typeface="+mn-ea"/>
                <a:cs typeface="+mn-cs"/>
              </a:defRPr>
            </a:lvl8pPr>
            <a:lvl9pPr marL="3657600" algn="l" defTabSz="914400" rtl="0" eaLnBrk="1" latinLnBrk="0" hangingPunct="1">
              <a:defRPr sz="9700" kern="1200">
                <a:solidFill>
                  <a:schemeClr val="tx1"/>
                </a:solidFill>
                <a:latin typeface="Arial" charset="0"/>
                <a:ea typeface="+mn-ea"/>
                <a:cs typeface="+mn-cs"/>
              </a:defRPr>
            </a:lvl9pPr>
          </a:lstStyle>
          <a:p>
            <a:r>
              <a:rPr lang="en-US" sz="1300" dirty="0">
                <a:solidFill>
                  <a:schemeClr val="bg1"/>
                </a:solidFill>
              </a:rPr>
              <a:t>www.postersession.com</a:t>
            </a:r>
          </a:p>
        </p:txBody>
      </p:sp>
      <p:sp>
        <p:nvSpPr>
          <p:cNvPr id="6" name="TextBox 1">
            <a:extLst>
              <a:ext uri="{FF2B5EF4-FFF2-40B4-BE49-F238E27FC236}">
                <a16:creationId xmlns:a16="http://schemas.microsoft.com/office/drawing/2014/main" id="{C7E6A034-93E0-421C-ACA5-B28573E1673A}"/>
              </a:ext>
            </a:extLst>
          </p:cNvPr>
          <p:cNvSpPr txBox="1"/>
          <p:nvPr userDrawn="1"/>
        </p:nvSpPr>
        <p:spPr>
          <a:xfrm>
            <a:off x="0" y="35876627"/>
            <a:ext cx="461986" cy="123111"/>
          </a:xfrm>
          <a:prstGeom prst="rect">
            <a:avLst/>
          </a:prstGeom>
          <a:noFill/>
        </p:spPr>
        <p:txBody>
          <a:bodyPr wrap="none" rtlCol="0">
            <a:spAutoFit/>
          </a:bodyPr>
          <a:lstStyle>
            <a:defPPr>
              <a:defRPr lang="en-US"/>
            </a:defPPr>
            <a:lvl1pPr algn="ctr" rtl="0" fontAlgn="base">
              <a:spcBef>
                <a:spcPct val="0"/>
              </a:spcBef>
              <a:spcAft>
                <a:spcPct val="0"/>
              </a:spcAft>
              <a:defRPr sz="9700" kern="1200">
                <a:solidFill>
                  <a:schemeClr val="tx1"/>
                </a:solidFill>
                <a:latin typeface="Arial" charset="0"/>
                <a:ea typeface="+mn-ea"/>
                <a:cs typeface="+mn-cs"/>
              </a:defRPr>
            </a:lvl1pPr>
            <a:lvl2pPr marL="457200" algn="ctr" rtl="0" fontAlgn="base">
              <a:spcBef>
                <a:spcPct val="0"/>
              </a:spcBef>
              <a:spcAft>
                <a:spcPct val="0"/>
              </a:spcAft>
              <a:defRPr sz="9700" kern="1200">
                <a:solidFill>
                  <a:schemeClr val="tx1"/>
                </a:solidFill>
                <a:latin typeface="Arial" charset="0"/>
                <a:ea typeface="+mn-ea"/>
                <a:cs typeface="+mn-cs"/>
              </a:defRPr>
            </a:lvl2pPr>
            <a:lvl3pPr marL="914400" algn="ctr" rtl="0" fontAlgn="base">
              <a:spcBef>
                <a:spcPct val="0"/>
              </a:spcBef>
              <a:spcAft>
                <a:spcPct val="0"/>
              </a:spcAft>
              <a:defRPr sz="9700" kern="1200">
                <a:solidFill>
                  <a:schemeClr val="tx1"/>
                </a:solidFill>
                <a:latin typeface="Arial" charset="0"/>
                <a:ea typeface="+mn-ea"/>
                <a:cs typeface="+mn-cs"/>
              </a:defRPr>
            </a:lvl3pPr>
            <a:lvl4pPr marL="1371600" algn="ctr" rtl="0" fontAlgn="base">
              <a:spcBef>
                <a:spcPct val="0"/>
              </a:spcBef>
              <a:spcAft>
                <a:spcPct val="0"/>
              </a:spcAft>
              <a:defRPr sz="9700" kern="1200">
                <a:solidFill>
                  <a:schemeClr val="tx1"/>
                </a:solidFill>
                <a:latin typeface="Arial" charset="0"/>
                <a:ea typeface="+mn-ea"/>
                <a:cs typeface="+mn-cs"/>
              </a:defRPr>
            </a:lvl4pPr>
            <a:lvl5pPr marL="1828800" algn="ctr" rtl="0" fontAlgn="base">
              <a:spcBef>
                <a:spcPct val="0"/>
              </a:spcBef>
              <a:spcAft>
                <a:spcPct val="0"/>
              </a:spcAft>
              <a:defRPr sz="9700" kern="1200">
                <a:solidFill>
                  <a:schemeClr val="tx1"/>
                </a:solidFill>
                <a:latin typeface="Arial" charset="0"/>
                <a:ea typeface="+mn-ea"/>
                <a:cs typeface="+mn-cs"/>
              </a:defRPr>
            </a:lvl5pPr>
            <a:lvl6pPr marL="2286000" algn="l" defTabSz="914400" rtl="0" eaLnBrk="1" latinLnBrk="0" hangingPunct="1">
              <a:defRPr sz="9700" kern="1200">
                <a:solidFill>
                  <a:schemeClr val="tx1"/>
                </a:solidFill>
                <a:latin typeface="Arial" charset="0"/>
                <a:ea typeface="+mn-ea"/>
                <a:cs typeface="+mn-cs"/>
              </a:defRPr>
            </a:lvl6pPr>
            <a:lvl7pPr marL="2743200" algn="l" defTabSz="914400" rtl="0" eaLnBrk="1" latinLnBrk="0" hangingPunct="1">
              <a:defRPr sz="9700" kern="1200">
                <a:solidFill>
                  <a:schemeClr val="tx1"/>
                </a:solidFill>
                <a:latin typeface="Arial" charset="0"/>
                <a:ea typeface="+mn-ea"/>
                <a:cs typeface="+mn-cs"/>
              </a:defRPr>
            </a:lvl7pPr>
            <a:lvl8pPr marL="3200400" algn="l" defTabSz="914400" rtl="0" eaLnBrk="1" latinLnBrk="0" hangingPunct="1">
              <a:defRPr sz="9700" kern="1200">
                <a:solidFill>
                  <a:schemeClr val="tx1"/>
                </a:solidFill>
                <a:latin typeface="Arial" charset="0"/>
                <a:ea typeface="+mn-ea"/>
                <a:cs typeface="+mn-cs"/>
              </a:defRPr>
            </a:lvl8pPr>
            <a:lvl9pPr marL="3657600" algn="l" defTabSz="914400" rtl="0" eaLnBrk="1" latinLnBrk="0" hangingPunct="1">
              <a:defRPr sz="9700" kern="1200">
                <a:solidFill>
                  <a:schemeClr val="tx1"/>
                </a:solidFill>
                <a:latin typeface="Arial" charset="0"/>
                <a:ea typeface="+mn-ea"/>
                <a:cs typeface="+mn-cs"/>
              </a:defRPr>
            </a:lvl9pPr>
          </a:lstStyle>
          <a:p>
            <a:r>
              <a:rPr lang="en-US" sz="200" dirty="0">
                <a:solidFill>
                  <a:srgbClr val="003064"/>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7263" rtl="0" eaLnBrk="0" fontAlgn="base" hangingPunct="0">
        <a:spcBef>
          <a:spcPct val="0"/>
        </a:spcBef>
        <a:spcAft>
          <a:spcPct val="0"/>
        </a:spcAft>
        <a:defRPr sz="16800">
          <a:solidFill>
            <a:schemeClr val="tx2"/>
          </a:solidFill>
          <a:latin typeface="+mj-lt"/>
          <a:ea typeface="+mj-ea"/>
          <a:cs typeface="+mj-cs"/>
        </a:defRPr>
      </a:lvl1pPr>
      <a:lvl2pPr algn="ctr" defTabSz="3497263" rtl="0" eaLnBrk="0" fontAlgn="base" hangingPunct="0">
        <a:spcBef>
          <a:spcPct val="0"/>
        </a:spcBef>
        <a:spcAft>
          <a:spcPct val="0"/>
        </a:spcAft>
        <a:defRPr sz="16800">
          <a:solidFill>
            <a:schemeClr val="tx2"/>
          </a:solidFill>
          <a:latin typeface="Arial" charset="0"/>
        </a:defRPr>
      </a:lvl2pPr>
      <a:lvl3pPr algn="ctr" defTabSz="3497263" rtl="0" eaLnBrk="0" fontAlgn="base" hangingPunct="0">
        <a:spcBef>
          <a:spcPct val="0"/>
        </a:spcBef>
        <a:spcAft>
          <a:spcPct val="0"/>
        </a:spcAft>
        <a:defRPr sz="16800">
          <a:solidFill>
            <a:schemeClr val="tx2"/>
          </a:solidFill>
          <a:latin typeface="Arial" charset="0"/>
        </a:defRPr>
      </a:lvl3pPr>
      <a:lvl4pPr algn="ctr" defTabSz="3497263" rtl="0" eaLnBrk="0" fontAlgn="base" hangingPunct="0">
        <a:spcBef>
          <a:spcPct val="0"/>
        </a:spcBef>
        <a:spcAft>
          <a:spcPct val="0"/>
        </a:spcAft>
        <a:defRPr sz="16800">
          <a:solidFill>
            <a:schemeClr val="tx2"/>
          </a:solidFill>
          <a:latin typeface="Arial" charset="0"/>
        </a:defRPr>
      </a:lvl4pPr>
      <a:lvl5pPr algn="ctr" defTabSz="3497263" rtl="0" eaLnBrk="0" fontAlgn="base" hangingPunct="0">
        <a:spcBef>
          <a:spcPct val="0"/>
        </a:spcBef>
        <a:spcAft>
          <a:spcPct val="0"/>
        </a:spcAft>
        <a:defRPr sz="16800">
          <a:solidFill>
            <a:schemeClr val="tx2"/>
          </a:solidFill>
          <a:latin typeface="Arial" charset="0"/>
        </a:defRPr>
      </a:lvl5pPr>
      <a:lvl6pPr marL="457200" algn="ctr" defTabSz="3497263" rtl="0" fontAlgn="base">
        <a:spcBef>
          <a:spcPct val="0"/>
        </a:spcBef>
        <a:spcAft>
          <a:spcPct val="0"/>
        </a:spcAft>
        <a:defRPr sz="16800">
          <a:solidFill>
            <a:schemeClr val="tx2"/>
          </a:solidFill>
          <a:latin typeface="Arial" charset="0"/>
        </a:defRPr>
      </a:lvl6pPr>
      <a:lvl7pPr marL="914400" algn="ctr" defTabSz="3497263" rtl="0" fontAlgn="base">
        <a:spcBef>
          <a:spcPct val="0"/>
        </a:spcBef>
        <a:spcAft>
          <a:spcPct val="0"/>
        </a:spcAft>
        <a:defRPr sz="16800">
          <a:solidFill>
            <a:schemeClr val="tx2"/>
          </a:solidFill>
          <a:latin typeface="Arial" charset="0"/>
        </a:defRPr>
      </a:lvl7pPr>
      <a:lvl8pPr marL="1371600" algn="ctr" defTabSz="3497263" rtl="0" fontAlgn="base">
        <a:spcBef>
          <a:spcPct val="0"/>
        </a:spcBef>
        <a:spcAft>
          <a:spcPct val="0"/>
        </a:spcAft>
        <a:defRPr sz="16800">
          <a:solidFill>
            <a:schemeClr val="tx2"/>
          </a:solidFill>
          <a:latin typeface="Arial" charset="0"/>
        </a:defRPr>
      </a:lvl8pPr>
      <a:lvl9pPr marL="1828800" algn="ctr" defTabSz="3497263" rtl="0" fontAlgn="base">
        <a:spcBef>
          <a:spcPct val="0"/>
        </a:spcBef>
        <a:spcAft>
          <a:spcPct val="0"/>
        </a:spcAft>
        <a:defRPr sz="16800">
          <a:solidFill>
            <a:schemeClr val="tx2"/>
          </a:solidFill>
          <a:latin typeface="Arial" charset="0"/>
        </a:defRPr>
      </a:lvl9pPr>
    </p:titleStyle>
    <p:bodyStyle>
      <a:lvl1pPr marL="1311275" indent="-1311275" algn="l" defTabSz="3497263" rtl="0" eaLnBrk="0" fontAlgn="base" hangingPunct="0">
        <a:spcBef>
          <a:spcPct val="20000"/>
        </a:spcBef>
        <a:spcAft>
          <a:spcPct val="0"/>
        </a:spcAft>
        <a:buChar char="•"/>
        <a:defRPr sz="12300">
          <a:solidFill>
            <a:schemeClr val="tx1"/>
          </a:solidFill>
          <a:latin typeface="+mn-lt"/>
          <a:ea typeface="+mn-ea"/>
          <a:cs typeface="+mn-cs"/>
        </a:defRPr>
      </a:lvl1pPr>
      <a:lvl2pPr marL="2840038" indent="-1092200" algn="l" defTabSz="3497263" rtl="0" eaLnBrk="0" fontAlgn="base" hangingPunct="0">
        <a:spcBef>
          <a:spcPct val="20000"/>
        </a:spcBef>
        <a:spcAft>
          <a:spcPct val="0"/>
        </a:spcAft>
        <a:buChar char="–"/>
        <a:defRPr sz="10700">
          <a:solidFill>
            <a:schemeClr val="tx1"/>
          </a:solidFill>
          <a:latin typeface="+mn-lt"/>
        </a:defRPr>
      </a:lvl2pPr>
      <a:lvl3pPr marL="4370388" indent="-873125" algn="l" defTabSz="3497263" rtl="0" eaLnBrk="0" fontAlgn="base" hangingPunct="0">
        <a:spcBef>
          <a:spcPct val="20000"/>
        </a:spcBef>
        <a:spcAft>
          <a:spcPct val="0"/>
        </a:spcAft>
        <a:buChar char="•"/>
        <a:defRPr sz="9200">
          <a:solidFill>
            <a:schemeClr val="tx1"/>
          </a:solidFill>
          <a:latin typeface="+mn-lt"/>
        </a:defRPr>
      </a:lvl3pPr>
      <a:lvl4pPr marL="6118225" indent="-873125" algn="l" defTabSz="3497263" rtl="0" eaLnBrk="0" fontAlgn="base" hangingPunct="0">
        <a:spcBef>
          <a:spcPct val="20000"/>
        </a:spcBef>
        <a:spcAft>
          <a:spcPct val="0"/>
        </a:spcAft>
        <a:buChar char="–"/>
        <a:defRPr sz="7600">
          <a:solidFill>
            <a:schemeClr val="tx1"/>
          </a:solidFill>
          <a:latin typeface="+mn-lt"/>
        </a:defRPr>
      </a:lvl4pPr>
      <a:lvl5pPr marL="7867650" indent="-873125" algn="l" defTabSz="3497263" rtl="0" eaLnBrk="0" fontAlgn="base" hangingPunct="0">
        <a:spcBef>
          <a:spcPct val="20000"/>
        </a:spcBef>
        <a:spcAft>
          <a:spcPct val="0"/>
        </a:spcAft>
        <a:buChar char="»"/>
        <a:defRPr sz="7600">
          <a:solidFill>
            <a:schemeClr val="tx1"/>
          </a:solidFill>
          <a:latin typeface="+mn-lt"/>
        </a:defRPr>
      </a:lvl5pPr>
      <a:lvl6pPr marL="8324850" indent="-873125" algn="l" defTabSz="3497263" rtl="0" fontAlgn="base">
        <a:spcBef>
          <a:spcPct val="20000"/>
        </a:spcBef>
        <a:spcAft>
          <a:spcPct val="0"/>
        </a:spcAft>
        <a:buChar char="»"/>
        <a:defRPr sz="7600">
          <a:solidFill>
            <a:schemeClr val="tx1"/>
          </a:solidFill>
          <a:latin typeface="+mn-lt"/>
        </a:defRPr>
      </a:lvl6pPr>
      <a:lvl7pPr marL="8782050" indent="-873125" algn="l" defTabSz="3497263" rtl="0" fontAlgn="base">
        <a:spcBef>
          <a:spcPct val="20000"/>
        </a:spcBef>
        <a:spcAft>
          <a:spcPct val="0"/>
        </a:spcAft>
        <a:buChar char="»"/>
        <a:defRPr sz="7600">
          <a:solidFill>
            <a:schemeClr val="tx1"/>
          </a:solidFill>
          <a:latin typeface="+mn-lt"/>
        </a:defRPr>
      </a:lvl7pPr>
      <a:lvl8pPr marL="9239250" indent="-873125" algn="l" defTabSz="3497263" rtl="0" fontAlgn="base">
        <a:spcBef>
          <a:spcPct val="20000"/>
        </a:spcBef>
        <a:spcAft>
          <a:spcPct val="0"/>
        </a:spcAft>
        <a:buChar char="»"/>
        <a:defRPr sz="7600">
          <a:solidFill>
            <a:schemeClr val="tx1"/>
          </a:solidFill>
          <a:latin typeface="+mn-lt"/>
        </a:defRPr>
      </a:lvl8pPr>
      <a:lvl9pPr marL="9696450" indent="-873125" algn="l" defTabSz="3497263" rtl="0" fontAlgn="base">
        <a:spcBef>
          <a:spcPct val="20000"/>
        </a:spcBef>
        <a:spcAft>
          <a:spcPct val="0"/>
        </a:spcAft>
        <a:buChar char="»"/>
        <a:defRPr sz="7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050" name="AutoShape 50"/>
          <p:cNvSpPr>
            <a:spLocks noChangeArrowheads="1"/>
          </p:cNvSpPr>
          <p:nvPr/>
        </p:nvSpPr>
        <p:spPr bwMode="auto">
          <a:xfrm>
            <a:off x="12849225" y="6697663"/>
            <a:ext cx="11857038" cy="2841625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dirty="0"/>
          </a:p>
        </p:txBody>
      </p:sp>
      <p:sp>
        <p:nvSpPr>
          <p:cNvPr id="2051" name="AutoShape 4"/>
          <p:cNvSpPr>
            <a:spLocks noChangeArrowheads="1"/>
          </p:cNvSpPr>
          <p:nvPr/>
        </p:nvSpPr>
        <p:spPr bwMode="auto">
          <a:xfrm>
            <a:off x="438150" y="6665913"/>
            <a:ext cx="11857038" cy="28417837"/>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r>
              <a:rPr lang="en-US" altLang="en-US" dirty="0"/>
              <a:t> </a:t>
            </a:r>
          </a:p>
        </p:txBody>
      </p:sp>
      <p:sp>
        <p:nvSpPr>
          <p:cNvPr id="2052" name="Text Box 9"/>
          <p:cNvSpPr txBox="1">
            <a:spLocks noChangeArrowheads="1"/>
          </p:cNvSpPr>
          <p:nvPr/>
        </p:nvSpPr>
        <p:spPr bwMode="auto">
          <a:xfrm>
            <a:off x="604838" y="8488363"/>
            <a:ext cx="11434762" cy="7090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algn="l">
              <a:lnSpc>
                <a:spcPct val="95000"/>
              </a:lnSpc>
            </a:pPr>
            <a:r>
              <a:rPr lang="en-US" altLang="en-US" sz="4000" dirty="0">
                <a:latin typeface="Times New Roman" pitchFamily="18" charset="0"/>
              </a:rPr>
              <a:t>The internet has become an indispensable tool in our daily lives, offering a wealth of information and resources. However, it also exposes users to harmful content, including cyberbullying, hate speech, violence, and inappropriate material. This exposure is particularly concerning for vulnerable individuals, such as children and adolescents, who may inadvertently encounter such content. To address this issue, our project focuses on developing a real-time content filtering extension that utilizes machine learning techniques to classify both text and images, creating a safer online environment.</a:t>
            </a:r>
            <a:endParaRPr lang="en-US" altLang="en-US" sz="4000" b="1" dirty="0">
              <a:latin typeface="Times New Roman" pitchFamily="18" charset="0"/>
            </a:endParaRPr>
          </a:p>
        </p:txBody>
      </p:sp>
      <p:sp>
        <p:nvSpPr>
          <p:cNvPr id="2053" name="Text Box 10"/>
          <p:cNvSpPr txBox="1">
            <a:spLocks noChangeArrowheads="1"/>
          </p:cNvSpPr>
          <p:nvPr/>
        </p:nvSpPr>
        <p:spPr bwMode="auto">
          <a:xfrm>
            <a:off x="3368675" y="16252421"/>
            <a:ext cx="56451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Methods</a:t>
            </a:r>
          </a:p>
        </p:txBody>
      </p:sp>
      <p:sp>
        <p:nvSpPr>
          <p:cNvPr id="2054" name="Text Box 11"/>
          <p:cNvSpPr txBox="1">
            <a:spLocks noChangeArrowheads="1"/>
          </p:cNvSpPr>
          <p:nvPr/>
        </p:nvSpPr>
        <p:spPr bwMode="auto">
          <a:xfrm>
            <a:off x="15778427" y="24035054"/>
            <a:ext cx="56451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Conclusions</a:t>
            </a:r>
          </a:p>
        </p:txBody>
      </p:sp>
      <p:sp>
        <p:nvSpPr>
          <p:cNvPr id="2055" name="AutoShape 13"/>
          <p:cNvSpPr>
            <a:spLocks noChangeArrowheads="1"/>
          </p:cNvSpPr>
          <p:nvPr/>
        </p:nvSpPr>
        <p:spPr bwMode="auto">
          <a:xfrm>
            <a:off x="393700" y="830262"/>
            <a:ext cx="24414163" cy="5749925"/>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850" tIns="36425" rIns="72850" bIns="36425" anchor="ct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endParaRPr lang="en-US" altLang="en-US">
              <a:solidFill>
                <a:schemeClr val="bg1"/>
              </a:solidFill>
            </a:endParaRPr>
          </a:p>
        </p:txBody>
      </p:sp>
      <p:sp>
        <p:nvSpPr>
          <p:cNvPr id="2056" name="Text Box 14"/>
          <p:cNvSpPr txBox="1">
            <a:spLocks noChangeArrowheads="1"/>
          </p:cNvSpPr>
          <p:nvPr/>
        </p:nvSpPr>
        <p:spPr bwMode="auto">
          <a:xfrm>
            <a:off x="853281" y="1153013"/>
            <a:ext cx="23495000" cy="5059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10000" b="1" dirty="0"/>
              <a:t>Content Guard</a:t>
            </a:r>
            <a:br>
              <a:rPr lang="ar-EG" altLang="en-US" sz="10000" b="1" dirty="0"/>
            </a:br>
            <a:r>
              <a:rPr lang="en-US" altLang="en-US" sz="4400" b="1" dirty="0"/>
              <a:t>By: Andrew Adel, Mariz Erian, Monica Sameh, Mehrael Ashraf, </a:t>
            </a:r>
            <a:br>
              <a:rPr lang="en-US" altLang="en-US" sz="4400" b="1" dirty="0"/>
            </a:br>
            <a:r>
              <a:rPr lang="en-US" altLang="en-US" sz="4400" b="1" dirty="0"/>
              <a:t>Veronica Emad, Filobateer Essam</a:t>
            </a:r>
            <a:endParaRPr lang="en-US" altLang="en-US" sz="6000" b="1" dirty="0"/>
          </a:p>
          <a:p>
            <a:pPr eaLnBrk="1" hangingPunct="1"/>
            <a:r>
              <a:rPr lang="en-US" altLang="en-US" sz="4800" b="1" dirty="0"/>
              <a:t>Supervised by: Prof. Dr. Donia Gamal </a:t>
            </a:r>
            <a:r>
              <a:rPr lang="en-US" altLang="en-US" sz="4800" b="1" dirty="0" err="1"/>
              <a:t>ElDin</a:t>
            </a:r>
            <a:r>
              <a:rPr lang="en-US" altLang="en-US" sz="4800" b="1" dirty="0"/>
              <a:t>,</a:t>
            </a:r>
            <a:br>
              <a:rPr lang="en-US" altLang="en-US" sz="4800" b="1" dirty="0"/>
            </a:br>
            <a:r>
              <a:rPr lang="en-US" altLang="en-US" sz="4800" b="1" dirty="0"/>
              <a:t> TA. Lamis Hassan</a:t>
            </a:r>
          </a:p>
          <a:p>
            <a:pPr eaLnBrk="1" hangingPunct="1"/>
            <a:r>
              <a:rPr lang="en-US" altLang="en-US" sz="4000" b="1" i="1" dirty="0"/>
              <a:t>Faculty of Computer and Information Sciences - Ain Shams University</a:t>
            </a:r>
            <a:endParaRPr lang="en-US" altLang="en-US" sz="7200" dirty="0"/>
          </a:p>
        </p:txBody>
      </p:sp>
      <p:sp>
        <p:nvSpPr>
          <p:cNvPr id="2058" name="Text Box 27"/>
          <p:cNvSpPr txBox="1">
            <a:spLocks noChangeArrowheads="1"/>
          </p:cNvSpPr>
          <p:nvPr/>
        </p:nvSpPr>
        <p:spPr bwMode="auto">
          <a:xfrm>
            <a:off x="15347218" y="28734379"/>
            <a:ext cx="6538790" cy="113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Bibliography</a:t>
            </a:r>
          </a:p>
        </p:txBody>
      </p:sp>
      <p:sp>
        <p:nvSpPr>
          <p:cNvPr id="2059" name="Text Box 36"/>
          <p:cNvSpPr txBox="1">
            <a:spLocks noChangeArrowheads="1"/>
          </p:cNvSpPr>
          <p:nvPr/>
        </p:nvSpPr>
        <p:spPr bwMode="auto">
          <a:xfrm>
            <a:off x="943586" y="17419234"/>
            <a:ext cx="11010900" cy="172846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8734" tIns="24366" rIns="48734" bIns="2436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l"/>
            <a:r>
              <a:rPr lang="en-US" altLang="en-US" sz="4000" dirty="0">
                <a:latin typeface="Times New Roman" pitchFamily="18" charset="0"/>
              </a:rPr>
              <a:t>1.  Text Classification: Identifies and filters harmful text content such as cyberbullying, hate speech, and offensive language. This is achieved by utilizing the </a:t>
            </a:r>
            <a:r>
              <a:rPr lang="en-US" altLang="en-US" sz="4000" dirty="0" err="1">
                <a:latin typeface="Times New Roman" pitchFamily="18" charset="0"/>
              </a:rPr>
              <a:t>DistilBERT</a:t>
            </a:r>
            <a:r>
              <a:rPr lang="en-US" altLang="en-US" sz="4000" dirty="0">
                <a:latin typeface="Times New Roman" pitchFamily="18" charset="0"/>
              </a:rPr>
              <a:t> model, a transformer-based model known for its efficiency in natural language processing tasks. The model is trained on a diverse dataset of text examples, enabling it to learn patterns and nuances associated with harmful language.</a:t>
            </a:r>
            <a:br>
              <a:rPr lang="ar-EG" altLang="en-US" sz="4000" dirty="0">
                <a:latin typeface="Times New Roman" pitchFamily="18" charset="0"/>
              </a:rPr>
            </a:br>
            <a:endParaRPr lang="en-US" altLang="en-US" sz="4000" dirty="0">
              <a:latin typeface="Times New Roman" pitchFamily="18" charset="0"/>
            </a:endParaRPr>
          </a:p>
          <a:p>
            <a:pPr algn="l"/>
            <a:r>
              <a:rPr lang="en-US" altLang="en-US" sz="4000" dirty="0">
                <a:latin typeface="Times New Roman" pitchFamily="18" charset="0"/>
              </a:rPr>
              <a:t>2. Binary Image Classification: Distinguishes between violent and non-violent images. This classification is performed using the MobileNetV3 model, a lightweight convolutional neural network designed for mobile and embedded vision applications. The model is trained on a dataset of images labeled as either violent or non-violent, allowing it to recognize visual cues indicative of violence.</a:t>
            </a:r>
            <a:br>
              <a:rPr lang="ar-EG" altLang="en-US" sz="4000" dirty="0">
                <a:latin typeface="Times New Roman" pitchFamily="18" charset="0"/>
              </a:rPr>
            </a:br>
            <a:endParaRPr lang="en-US" altLang="en-US" sz="4000" dirty="0">
              <a:latin typeface="Times New Roman" pitchFamily="18" charset="0"/>
            </a:endParaRPr>
          </a:p>
          <a:p>
            <a:pPr algn="l"/>
            <a:r>
              <a:rPr lang="en-US" altLang="en-US" sz="4000" dirty="0">
                <a:latin typeface="Times New Roman" pitchFamily="18" charset="0"/>
              </a:rPr>
              <a:t>3. Multiclass Image Classification: Categorizes images into specific classes, including fire, accidents, damaged buildings, and normal content. This task is accomplished using the EfficientNetV2B2 model, another convolutional neural network known for its efficiency and accuracy. The model is trained on a dataset of images belonging to these different classes, enabling it to differentiate between them based on visual features.</a:t>
            </a:r>
          </a:p>
        </p:txBody>
      </p:sp>
      <p:sp>
        <p:nvSpPr>
          <p:cNvPr id="2060" name="Text Box 38"/>
          <p:cNvSpPr txBox="1">
            <a:spLocks noChangeArrowheads="1"/>
          </p:cNvSpPr>
          <p:nvPr/>
        </p:nvSpPr>
        <p:spPr bwMode="auto">
          <a:xfrm>
            <a:off x="13276263" y="29625652"/>
            <a:ext cx="11210925" cy="50782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734" tIns="24366" rIns="48734" bIns="24366">
            <a:spAutoFit/>
          </a:bodyPr>
          <a:lstStyle>
            <a:lvl1pPr marL="273050" indent="-273050" defTabSz="488950" eaLnBrk="0" hangingPunct="0">
              <a:defRPr sz="6900">
                <a:solidFill>
                  <a:schemeClr val="tx1"/>
                </a:solidFill>
                <a:latin typeface="Arial" charset="0"/>
              </a:defRPr>
            </a:lvl1pPr>
            <a:lvl2pPr marL="517525" indent="-273050" defTabSz="488950" eaLnBrk="0" hangingPunct="0">
              <a:defRPr sz="6900">
                <a:solidFill>
                  <a:schemeClr val="tx1"/>
                </a:solidFill>
                <a:latin typeface="Arial" charset="0"/>
              </a:defRPr>
            </a:lvl2pPr>
            <a:lvl3pPr marL="762000" indent="-273050" defTabSz="488950" eaLnBrk="0" hangingPunct="0">
              <a:defRPr sz="6900">
                <a:solidFill>
                  <a:schemeClr val="tx1"/>
                </a:solidFill>
                <a:latin typeface="Arial" charset="0"/>
              </a:defRPr>
            </a:lvl3pPr>
            <a:lvl4pPr marL="1003300" indent="-273050" defTabSz="488950" eaLnBrk="0" hangingPunct="0">
              <a:defRPr sz="6900">
                <a:solidFill>
                  <a:schemeClr val="tx1"/>
                </a:solidFill>
                <a:latin typeface="Arial" charset="0"/>
              </a:defRPr>
            </a:lvl4pPr>
            <a:lvl5pPr marL="1247775" indent="-274638" defTabSz="488950" eaLnBrk="0" hangingPunct="0">
              <a:defRPr sz="6900">
                <a:solidFill>
                  <a:schemeClr val="tx1"/>
                </a:solidFill>
                <a:latin typeface="Arial" charset="0"/>
              </a:defRPr>
            </a:lvl5pPr>
            <a:lvl6pPr marL="1704975" indent="-274638" algn="ctr" defTabSz="488950" eaLnBrk="0" fontAlgn="base" hangingPunct="0">
              <a:spcBef>
                <a:spcPct val="0"/>
              </a:spcBef>
              <a:spcAft>
                <a:spcPct val="0"/>
              </a:spcAft>
              <a:defRPr sz="6900">
                <a:solidFill>
                  <a:schemeClr val="tx1"/>
                </a:solidFill>
                <a:latin typeface="Arial" charset="0"/>
              </a:defRPr>
            </a:lvl6pPr>
            <a:lvl7pPr marL="2162175" indent="-274638" algn="ctr" defTabSz="488950" eaLnBrk="0" fontAlgn="base" hangingPunct="0">
              <a:spcBef>
                <a:spcPct val="0"/>
              </a:spcBef>
              <a:spcAft>
                <a:spcPct val="0"/>
              </a:spcAft>
              <a:defRPr sz="6900">
                <a:solidFill>
                  <a:schemeClr val="tx1"/>
                </a:solidFill>
                <a:latin typeface="Arial" charset="0"/>
              </a:defRPr>
            </a:lvl7pPr>
            <a:lvl8pPr marL="2619375" indent="-274638" algn="ctr" defTabSz="488950" eaLnBrk="0" fontAlgn="base" hangingPunct="0">
              <a:spcBef>
                <a:spcPct val="0"/>
              </a:spcBef>
              <a:spcAft>
                <a:spcPct val="0"/>
              </a:spcAft>
              <a:defRPr sz="6900">
                <a:solidFill>
                  <a:schemeClr val="tx1"/>
                </a:solidFill>
                <a:latin typeface="Arial" charset="0"/>
              </a:defRPr>
            </a:lvl8pPr>
            <a:lvl9pPr marL="3076575" indent="-274638" algn="ctr" defTabSz="488950" eaLnBrk="0" fontAlgn="base" hangingPunct="0">
              <a:spcBef>
                <a:spcPct val="0"/>
              </a:spcBef>
              <a:spcAft>
                <a:spcPct val="0"/>
              </a:spcAft>
              <a:defRPr sz="6900">
                <a:solidFill>
                  <a:schemeClr val="tx1"/>
                </a:solidFill>
                <a:latin typeface="Arial" charset="0"/>
              </a:defRPr>
            </a:lvl9pPr>
          </a:lstStyle>
          <a:p>
            <a:pPr algn="l">
              <a:lnSpc>
                <a:spcPct val="95000"/>
              </a:lnSpc>
            </a:pPr>
            <a:endParaRPr lang="en-US" altLang="en-US" sz="2400" b="1" u="sng" dirty="0">
              <a:latin typeface="Times New Roman" pitchFamily="18" charset="0"/>
            </a:endParaRPr>
          </a:p>
          <a:p>
            <a:pPr algn="l">
              <a:lnSpc>
                <a:spcPct val="95000"/>
              </a:lnSpc>
              <a:buFontTx/>
              <a:buAutoNum type="arabicPeriod"/>
            </a:pPr>
            <a:r>
              <a:rPr lang="en-US" altLang="en-US" sz="3200" dirty="0">
                <a:latin typeface="Times New Roman" pitchFamily="18" charset="0"/>
              </a:rPr>
              <a:t>Adel, </a:t>
            </a:r>
            <a:r>
              <a:rPr lang="en-US" altLang="en-US" sz="3200" dirty="0" err="1">
                <a:latin typeface="Times New Roman" pitchFamily="18" charset="0"/>
              </a:rPr>
              <a:t>Hadeer</a:t>
            </a:r>
            <a:r>
              <a:rPr lang="en-US" altLang="en-US" sz="3200" dirty="0">
                <a:latin typeface="Times New Roman" pitchFamily="18" charset="0"/>
              </a:rPr>
              <a:t>, Abdelghani </a:t>
            </a:r>
            <a:r>
              <a:rPr lang="en-US" altLang="en-US" sz="3200" dirty="0" err="1">
                <a:latin typeface="Times New Roman" pitchFamily="18" charset="0"/>
              </a:rPr>
              <a:t>Dahou</a:t>
            </a:r>
            <a:r>
              <a:rPr lang="en-US" altLang="en-US" sz="3200" dirty="0">
                <a:latin typeface="Times New Roman" pitchFamily="18" charset="0"/>
              </a:rPr>
              <a:t>, Alhassan Mabrouk, Mohamed Abd </a:t>
            </a:r>
            <a:r>
              <a:rPr lang="en-US" altLang="en-US" sz="3200" dirty="0" err="1">
                <a:latin typeface="Times New Roman" pitchFamily="18" charset="0"/>
              </a:rPr>
              <a:t>Elaziz</a:t>
            </a:r>
            <a:r>
              <a:rPr lang="en-US" altLang="en-US" sz="3200" dirty="0">
                <a:latin typeface="Times New Roman" pitchFamily="18" charset="0"/>
              </a:rPr>
              <a:t>, Mohammed </a:t>
            </a:r>
            <a:r>
              <a:rPr lang="en-US" altLang="en-US" sz="3200" dirty="0" err="1">
                <a:latin typeface="Times New Roman" pitchFamily="18" charset="0"/>
              </a:rPr>
              <a:t>Kayed</a:t>
            </a:r>
            <a:r>
              <a:rPr lang="en-US" altLang="en-US" sz="3200" dirty="0">
                <a:latin typeface="Times New Roman" pitchFamily="18" charset="0"/>
              </a:rPr>
              <a:t>, Ibrahim Mahmoud El-</a:t>
            </a:r>
            <a:r>
              <a:rPr lang="en-US" altLang="en-US" sz="3200" dirty="0" err="1">
                <a:latin typeface="Times New Roman" pitchFamily="18" charset="0"/>
              </a:rPr>
              <a:t>Henawy</a:t>
            </a:r>
            <a:r>
              <a:rPr lang="en-US" altLang="en-US" sz="3200" dirty="0">
                <a:latin typeface="Times New Roman" pitchFamily="18" charset="0"/>
              </a:rPr>
              <a:t>, </a:t>
            </a:r>
            <a:r>
              <a:rPr lang="en-US" altLang="en-US" sz="3200" dirty="0" err="1">
                <a:latin typeface="Times New Roman" pitchFamily="18" charset="0"/>
              </a:rPr>
              <a:t>Samah</a:t>
            </a:r>
            <a:r>
              <a:rPr lang="en-US" altLang="en-US" sz="3200" dirty="0">
                <a:latin typeface="Times New Roman" pitchFamily="18" charset="0"/>
              </a:rPr>
              <a:t> </a:t>
            </a:r>
            <a:r>
              <a:rPr lang="en-US" altLang="en-US" sz="3200" dirty="0" err="1">
                <a:latin typeface="Times New Roman" pitchFamily="18" charset="0"/>
              </a:rPr>
              <a:t>Alshathri</a:t>
            </a:r>
            <a:r>
              <a:rPr lang="en-US" altLang="en-US" sz="3200" dirty="0">
                <a:latin typeface="Times New Roman" pitchFamily="18" charset="0"/>
              </a:rPr>
              <a:t>, and </a:t>
            </a:r>
            <a:r>
              <a:rPr lang="en-US" altLang="en-US" sz="3200" dirty="0" err="1">
                <a:latin typeface="Times New Roman" pitchFamily="18" charset="0"/>
              </a:rPr>
              <a:t>Abdelmgeid</a:t>
            </a:r>
            <a:r>
              <a:rPr lang="en-US" altLang="en-US" sz="3200" dirty="0">
                <a:latin typeface="Times New Roman" pitchFamily="18" charset="0"/>
              </a:rPr>
              <a:t> Amin Ali. "Improving crisis events detection using </a:t>
            </a:r>
            <a:r>
              <a:rPr lang="en-US" altLang="en-US" sz="3200" dirty="0" err="1">
                <a:latin typeface="Times New Roman" pitchFamily="18" charset="0"/>
              </a:rPr>
              <a:t>distilbert</a:t>
            </a:r>
            <a:r>
              <a:rPr lang="en-US" altLang="en-US" sz="3200" dirty="0">
                <a:latin typeface="Times New Roman" pitchFamily="18" charset="0"/>
              </a:rPr>
              <a:t> with hunger games search algorithm." Mathematics 10, no. 3 (2022): 447</a:t>
            </a:r>
          </a:p>
          <a:p>
            <a:pPr algn="l">
              <a:lnSpc>
                <a:spcPct val="95000"/>
              </a:lnSpc>
              <a:buFontTx/>
              <a:buAutoNum type="arabicPeriod"/>
            </a:pPr>
            <a:r>
              <a:rPr lang="en-US" altLang="en-US" sz="3200" dirty="0">
                <a:latin typeface="Times New Roman" pitchFamily="18" charset="0"/>
              </a:rPr>
              <a:t>.Koonce, Brett, and Brett Koonce. "MobileNetV3." Convolutional Neural Networks with Swift for </a:t>
            </a:r>
            <a:r>
              <a:rPr lang="en-US" altLang="en-US" sz="3200" dirty="0" err="1">
                <a:latin typeface="Times New Roman" pitchFamily="18" charset="0"/>
              </a:rPr>
              <a:t>Tensorflow</a:t>
            </a:r>
            <a:r>
              <a:rPr lang="en-US" altLang="en-US" sz="3200" dirty="0">
                <a:latin typeface="Times New Roman" pitchFamily="18" charset="0"/>
              </a:rPr>
              <a:t>: Image Recognition and Dataset Categorization (2021): 125-144.</a:t>
            </a:r>
          </a:p>
          <a:p>
            <a:pPr algn="l">
              <a:lnSpc>
                <a:spcPct val="95000"/>
              </a:lnSpc>
              <a:buFontTx/>
              <a:buAutoNum type="arabicPeriod"/>
            </a:pPr>
            <a:r>
              <a:rPr lang="en-US" altLang="en-US" sz="3200" dirty="0">
                <a:latin typeface="Times New Roman" pitchFamily="18" charset="0"/>
              </a:rPr>
              <a:t>Tan, </a:t>
            </a:r>
            <a:r>
              <a:rPr lang="en-US" altLang="en-US" sz="3200" dirty="0" err="1">
                <a:latin typeface="Times New Roman" pitchFamily="18" charset="0"/>
              </a:rPr>
              <a:t>Mingxing</a:t>
            </a:r>
            <a:r>
              <a:rPr lang="en-US" altLang="en-US" sz="3200" dirty="0">
                <a:latin typeface="Times New Roman" pitchFamily="18" charset="0"/>
              </a:rPr>
              <a:t>, and Q. V. Le. "Efficientnetv2: Smaller models and faster training. </a:t>
            </a:r>
            <a:r>
              <a:rPr lang="en-US" altLang="en-US" sz="3200" dirty="0" err="1">
                <a:latin typeface="Times New Roman" pitchFamily="18" charset="0"/>
              </a:rPr>
              <a:t>arXiv</a:t>
            </a:r>
            <a:r>
              <a:rPr lang="en-US" altLang="en-US" sz="3200" dirty="0">
                <a:latin typeface="Times New Roman" pitchFamily="18" charset="0"/>
              </a:rPr>
              <a:t> 2021." </a:t>
            </a:r>
            <a:r>
              <a:rPr lang="en-US" altLang="en-US" sz="3200" dirty="0" err="1">
                <a:latin typeface="Times New Roman" pitchFamily="18" charset="0"/>
              </a:rPr>
              <a:t>arXiv</a:t>
            </a:r>
            <a:r>
              <a:rPr lang="en-US" altLang="en-US" sz="3200" dirty="0">
                <a:latin typeface="Times New Roman" pitchFamily="18" charset="0"/>
              </a:rPr>
              <a:t> preprint arXiv:2104.00298.</a:t>
            </a:r>
          </a:p>
        </p:txBody>
      </p:sp>
      <p:sp>
        <p:nvSpPr>
          <p:cNvPr id="2061" name="Text Box 40"/>
          <p:cNvSpPr txBox="1">
            <a:spLocks noChangeArrowheads="1"/>
          </p:cNvSpPr>
          <p:nvPr/>
        </p:nvSpPr>
        <p:spPr bwMode="auto">
          <a:xfrm>
            <a:off x="13206413" y="25155411"/>
            <a:ext cx="11120437" cy="355786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8734" tIns="24366" rIns="48734" bIns="2436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l">
              <a:lnSpc>
                <a:spcPct val="95000"/>
              </a:lnSpc>
            </a:pPr>
            <a:r>
              <a:rPr lang="en-US" altLang="en-US" sz="4000" dirty="0">
                <a:latin typeface="Times New Roman" pitchFamily="18" charset="0"/>
              </a:rPr>
              <a:t>The Content Guard extension effectively filters harmful content in real time, enhancing the safety and inclusivity of the online environment. By proactively identifying and mitigating the risks associated with harmful content, this project contributes to fostering a positive and secure digital space for all users.</a:t>
            </a:r>
          </a:p>
        </p:txBody>
      </p:sp>
      <p:sp>
        <p:nvSpPr>
          <p:cNvPr id="2062" name="Text Box 42"/>
          <p:cNvSpPr txBox="1">
            <a:spLocks noChangeArrowheads="1"/>
          </p:cNvSpPr>
          <p:nvPr/>
        </p:nvSpPr>
        <p:spPr bwMode="auto">
          <a:xfrm>
            <a:off x="3368675" y="7165975"/>
            <a:ext cx="56451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Introduction</a:t>
            </a:r>
          </a:p>
        </p:txBody>
      </p:sp>
      <p:sp>
        <p:nvSpPr>
          <p:cNvPr id="2063" name="Text Box 43"/>
          <p:cNvSpPr txBox="1">
            <a:spLocks noChangeArrowheads="1"/>
          </p:cNvSpPr>
          <p:nvPr/>
        </p:nvSpPr>
        <p:spPr bwMode="auto">
          <a:xfrm>
            <a:off x="15685677" y="7026653"/>
            <a:ext cx="56451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Results</a:t>
            </a:r>
          </a:p>
        </p:txBody>
      </p:sp>
      <p:pic>
        <p:nvPicPr>
          <p:cNvPr id="5" name="Picture 4" descr="A logo of a university of computer and information sciences&#10;&#10;Description automatically generated">
            <a:extLst>
              <a:ext uri="{FF2B5EF4-FFF2-40B4-BE49-F238E27FC236}">
                <a16:creationId xmlns:a16="http://schemas.microsoft.com/office/drawing/2014/main" id="{E509137A-6770-D7A7-89AB-77433F2F17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537" y="1816100"/>
            <a:ext cx="3227947" cy="3168537"/>
          </a:xfrm>
          <a:prstGeom prst="rect">
            <a:avLst/>
          </a:prstGeom>
        </p:spPr>
      </p:pic>
      <p:pic>
        <p:nvPicPr>
          <p:cNvPr id="7" name="Picture 6" descr="A logo of an university&#10;&#10;Description automatically generated">
            <a:extLst>
              <a:ext uri="{FF2B5EF4-FFF2-40B4-BE49-F238E27FC236}">
                <a16:creationId xmlns:a16="http://schemas.microsoft.com/office/drawing/2014/main" id="{29AB08D2-1547-0B42-A132-0A7F219458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25298" y="1931988"/>
            <a:ext cx="3334878" cy="2754312"/>
          </a:xfrm>
          <a:prstGeom prst="rect">
            <a:avLst/>
          </a:prstGeom>
        </p:spPr>
      </p:pic>
      <p:sp>
        <p:nvSpPr>
          <p:cNvPr id="3" name="Text Box 19">
            <a:extLst>
              <a:ext uri="{FF2B5EF4-FFF2-40B4-BE49-F238E27FC236}">
                <a16:creationId xmlns:a16="http://schemas.microsoft.com/office/drawing/2014/main" id="{8D53FFB1-D23F-D80B-87BD-F87D4831301D}"/>
              </a:ext>
            </a:extLst>
          </p:cNvPr>
          <p:cNvSpPr txBox="1">
            <a:spLocks noChangeArrowheads="1"/>
          </p:cNvSpPr>
          <p:nvPr/>
        </p:nvSpPr>
        <p:spPr bwMode="auto">
          <a:xfrm>
            <a:off x="15400004" y="18508280"/>
            <a:ext cx="11050587"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defTabSz="4389438" eaLnBrk="0" hangingPunct="0">
              <a:defRPr sz="6900">
                <a:solidFill>
                  <a:schemeClr val="tx1"/>
                </a:solidFill>
                <a:latin typeface="Arial" charset="0"/>
              </a:defRPr>
            </a:lvl1pPr>
            <a:lvl2pPr marL="742950" indent="-285750" defTabSz="4389438" eaLnBrk="0" hangingPunct="0">
              <a:defRPr sz="6900">
                <a:solidFill>
                  <a:schemeClr val="tx1"/>
                </a:solidFill>
                <a:latin typeface="Arial" charset="0"/>
              </a:defRPr>
            </a:lvl2pPr>
            <a:lvl3pPr marL="1143000" indent="-228600" defTabSz="4389438" eaLnBrk="0" hangingPunct="0">
              <a:defRPr sz="6900">
                <a:solidFill>
                  <a:schemeClr val="tx1"/>
                </a:solidFill>
                <a:latin typeface="Arial" charset="0"/>
              </a:defRPr>
            </a:lvl3pPr>
            <a:lvl4pPr marL="1600200" indent="-228600" defTabSz="4389438" eaLnBrk="0" hangingPunct="0">
              <a:defRPr sz="6900">
                <a:solidFill>
                  <a:schemeClr val="tx1"/>
                </a:solidFill>
                <a:latin typeface="Arial" charset="0"/>
              </a:defRPr>
            </a:lvl4pPr>
            <a:lvl5pPr marL="2057400" indent="-228600" defTabSz="4389438" eaLnBrk="0" hangingPunct="0">
              <a:defRPr sz="6900">
                <a:solidFill>
                  <a:schemeClr val="tx1"/>
                </a:solidFill>
                <a:latin typeface="Arial" charset="0"/>
              </a:defRPr>
            </a:lvl5pPr>
            <a:lvl6pPr marL="2514600" indent="-228600" algn="ctr" defTabSz="4389438" eaLnBrk="0" fontAlgn="base" hangingPunct="0">
              <a:spcBef>
                <a:spcPct val="0"/>
              </a:spcBef>
              <a:spcAft>
                <a:spcPct val="0"/>
              </a:spcAft>
              <a:defRPr sz="6900">
                <a:solidFill>
                  <a:schemeClr val="tx1"/>
                </a:solidFill>
                <a:latin typeface="Arial" charset="0"/>
              </a:defRPr>
            </a:lvl6pPr>
            <a:lvl7pPr marL="2971800" indent="-228600" algn="ctr" defTabSz="4389438" eaLnBrk="0" fontAlgn="base" hangingPunct="0">
              <a:spcBef>
                <a:spcPct val="0"/>
              </a:spcBef>
              <a:spcAft>
                <a:spcPct val="0"/>
              </a:spcAft>
              <a:defRPr sz="6900">
                <a:solidFill>
                  <a:schemeClr val="tx1"/>
                </a:solidFill>
                <a:latin typeface="Arial" charset="0"/>
              </a:defRPr>
            </a:lvl7pPr>
            <a:lvl8pPr marL="3429000" indent="-228600" algn="ctr" defTabSz="4389438" eaLnBrk="0" fontAlgn="base" hangingPunct="0">
              <a:spcBef>
                <a:spcPct val="0"/>
              </a:spcBef>
              <a:spcAft>
                <a:spcPct val="0"/>
              </a:spcAft>
              <a:defRPr sz="6900">
                <a:solidFill>
                  <a:schemeClr val="tx1"/>
                </a:solidFill>
                <a:latin typeface="Arial" charset="0"/>
              </a:defRPr>
            </a:lvl8pPr>
            <a:lvl9pPr marL="3886200" indent="-228600" algn="ctr" defTabSz="4389438" eaLnBrk="0" fontAlgn="base" hangingPunct="0">
              <a:spcBef>
                <a:spcPct val="0"/>
              </a:spcBef>
              <a:spcAft>
                <a:spcPct val="0"/>
              </a:spcAft>
              <a:defRPr sz="6900">
                <a:solidFill>
                  <a:schemeClr val="tx1"/>
                </a:solidFill>
                <a:latin typeface="Arial" charset="0"/>
              </a:defRPr>
            </a:lvl9pPr>
          </a:lstStyle>
          <a:p>
            <a:pPr marL="0" indent="0" algn="l" eaLnBrk="1" hangingPunct="1">
              <a:lnSpc>
                <a:spcPct val="80000"/>
              </a:lnSpc>
              <a:spcBef>
                <a:spcPct val="50000"/>
              </a:spcBef>
            </a:pPr>
            <a:r>
              <a:rPr lang="en-US" altLang="en-US" sz="2800" dirty="0"/>
              <a:t>Table I: Results of content guard models.</a:t>
            </a:r>
          </a:p>
        </p:txBody>
      </p:sp>
      <p:pic>
        <p:nvPicPr>
          <p:cNvPr id="14" name="Picture 13">
            <a:extLst>
              <a:ext uri="{FF2B5EF4-FFF2-40B4-BE49-F238E27FC236}">
                <a16:creationId xmlns:a16="http://schemas.microsoft.com/office/drawing/2014/main" id="{886B4FF5-635B-4C91-5897-DE0BBE230FD3}"/>
              </a:ext>
            </a:extLst>
          </p:cNvPr>
          <p:cNvPicPr>
            <a:picLocks noChangeAspect="1"/>
          </p:cNvPicPr>
          <p:nvPr/>
        </p:nvPicPr>
        <p:blipFill rotWithShape="1">
          <a:blip r:embed="rId5"/>
          <a:srcRect l="13095"/>
          <a:stretch/>
        </p:blipFill>
        <p:spPr>
          <a:xfrm>
            <a:off x="18939687" y="8267687"/>
            <a:ext cx="5473772" cy="6047900"/>
          </a:xfrm>
          <a:prstGeom prst="rect">
            <a:avLst/>
          </a:prstGeom>
        </p:spPr>
      </p:pic>
      <p:pic>
        <p:nvPicPr>
          <p:cNvPr id="16" name="Picture 15">
            <a:extLst>
              <a:ext uri="{FF2B5EF4-FFF2-40B4-BE49-F238E27FC236}">
                <a16:creationId xmlns:a16="http://schemas.microsoft.com/office/drawing/2014/main" id="{7C2BDD50-BF86-9AC7-5CFD-8024115E60DF}"/>
              </a:ext>
            </a:extLst>
          </p:cNvPr>
          <p:cNvPicPr>
            <a:picLocks noChangeAspect="1"/>
          </p:cNvPicPr>
          <p:nvPr/>
        </p:nvPicPr>
        <p:blipFill>
          <a:blip r:embed="rId6"/>
          <a:stretch>
            <a:fillRect/>
          </a:stretch>
        </p:blipFill>
        <p:spPr>
          <a:xfrm>
            <a:off x="13320979" y="12290456"/>
            <a:ext cx="6215426" cy="5832807"/>
          </a:xfrm>
          <a:prstGeom prst="rect">
            <a:avLst/>
          </a:prstGeom>
        </p:spPr>
      </p:pic>
      <p:sp>
        <p:nvSpPr>
          <p:cNvPr id="17" name="TextBox 16">
            <a:extLst>
              <a:ext uri="{FF2B5EF4-FFF2-40B4-BE49-F238E27FC236}">
                <a16:creationId xmlns:a16="http://schemas.microsoft.com/office/drawing/2014/main" id="{42DEB5EF-A29E-851C-E5D4-9FA2C9540AB7}"/>
              </a:ext>
            </a:extLst>
          </p:cNvPr>
          <p:cNvSpPr txBox="1"/>
          <p:nvPr/>
        </p:nvSpPr>
        <p:spPr>
          <a:xfrm>
            <a:off x="13110849" y="9111999"/>
            <a:ext cx="6090461" cy="2308324"/>
          </a:xfrm>
          <a:prstGeom prst="rect">
            <a:avLst/>
          </a:prstGeom>
          <a:noFill/>
        </p:spPr>
        <p:txBody>
          <a:bodyPr wrap="square" rtlCol="0">
            <a:spAutoFit/>
          </a:bodyPr>
          <a:lstStyle/>
          <a:p>
            <a:r>
              <a:rPr lang="en-US" sz="3600" dirty="0"/>
              <a:t>Figure 1</a:t>
            </a:r>
            <a:br>
              <a:rPr lang="en-US" sz="3600" dirty="0"/>
            </a:br>
            <a:r>
              <a:rPr lang="en-US" sz="3600" dirty="0"/>
              <a:t> Shows web page before activating Content Guard extension </a:t>
            </a:r>
          </a:p>
        </p:txBody>
      </p:sp>
      <p:sp>
        <p:nvSpPr>
          <p:cNvPr id="18" name="TextBox 17">
            <a:extLst>
              <a:ext uri="{FF2B5EF4-FFF2-40B4-BE49-F238E27FC236}">
                <a16:creationId xmlns:a16="http://schemas.microsoft.com/office/drawing/2014/main" id="{3CA35FAE-CD67-D708-6236-5CD82BDDD1E9}"/>
              </a:ext>
            </a:extLst>
          </p:cNvPr>
          <p:cNvSpPr txBox="1"/>
          <p:nvPr/>
        </p:nvSpPr>
        <p:spPr>
          <a:xfrm>
            <a:off x="19102904" y="15599631"/>
            <a:ext cx="6075113" cy="2308324"/>
          </a:xfrm>
          <a:prstGeom prst="rect">
            <a:avLst/>
          </a:prstGeom>
          <a:noFill/>
        </p:spPr>
        <p:txBody>
          <a:bodyPr wrap="square" rtlCol="0">
            <a:spAutoFit/>
          </a:bodyPr>
          <a:lstStyle/>
          <a:p>
            <a:r>
              <a:rPr lang="en-US" sz="3600" dirty="0"/>
              <a:t>Figure 2</a:t>
            </a:r>
            <a:br>
              <a:rPr lang="en-US" sz="3600" dirty="0"/>
            </a:br>
            <a:r>
              <a:rPr lang="en-US" sz="3600" dirty="0"/>
              <a:t> Shows web page after activating Content Guard extension </a:t>
            </a:r>
          </a:p>
        </p:txBody>
      </p:sp>
      <p:graphicFrame>
        <p:nvGraphicFramePr>
          <p:cNvPr id="19" name="Table 18">
            <a:extLst>
              <a:ext uri="{FF2B5EF4-FFF2-40B4-BE49-F238E27FC236}">
                <a16:creationId xmlns:a16="http://schemas.microsoft.com/office/drawing/2014/main" id="{352F5A39-26EC-087B-6A5E-0B0831838F18}"/>
              </a:ext>
            </a:extLst>
          </p:cNvPr>
          <p:cNvGraphicFramePr>
            <a:graphicFrameLocks noGrp="1"/>
          </p:cNvGraphicFramePr>
          <p:nvPr>
            <p:extLst>
              <p:ext uri="{D42A27DB-BD31-4B8C-83A1-F6EECF244321}">
                <p14:modId xmlns:p14="http://schemas.microsoft.com/office/powerpoint/2010/main" val="1078132378"/>
              </p:ext>
            </p:extLst>
          </p:nvPr>
        </p:nvGraphicFramePr>
        <p:xfrm>
          <a:off x="13045441" y="18934605"/>
          <a:ext cx="11441747" cy="5100449"/>
        </p:xfrm>
        <a:graphic>
          <a:graphicData uri="http://schemas.openxmlformats.org/drawingml/2006/table">
            <a:tbl>
              <a:tblPr firstRow="1" bandRow="1">
                <a:tableStyleId>{5C22544A-7EE6-4342-B048-85BDC9FD1C3A}</a:tableStyleId>
              </a:tblPr>
              <a:tblGrid>
                <a:gridCol w="2585107">
                  <a:extLst>
                    <a:ext uri="{9D8B030D-6E8A-4147-A177-3AD203B41FA5}">
                      <a16:colId xmlns:a16="http://schemas.microsoft.com/office/drawing/2014/main" val="3756105942"/>
                    </a:ext>
                  </a:extLst>
                </a:gridCol>
                <a:gridCol w="1677502">
                  <a:extLst>
                    <a:ext uri="{9D8B030D-6E8A-4147-A177-3AD203B41FA5}">
                      <a16:colId xmlns:a16="http://schemas.microsoft.com/office/drawing/2014/main" val="2473915746"/>
                    </a:ext>
                  </a:extLst>
                </a:gridCol>
                <a:gridCol w="1794785">
                  <a:extLst>
                    <a:ext uri="{9D8B030D-6E8A-4147-A177-3AD203B41FA5}">
                      <a16:colId xmlns:a16="http://schemas.microsoft.com/office/drawing/2014/main" val="480997964"/>
                    </a:ext>
                  </a:extLst>
                </a:gridCol>
                <a:gridCol w="1794785">
                  <a:extLst>
                    <a:ext uri="{9D8B030D-6E8A-4147-A177-3AD203B41FA5}">
                      <a16:colId xmlns:a16="http://schemas.microsoft.com/office/drawing/2014/main" val="2887829961"/>
                    </a:ext>
                  </a:extLst>
                </a:gridCol>
                <a:gridCol w="1549489">
                  <a:extLst>
                    <a:ext uri="{9D8B030D-6E8A-4147-A177-3AD203B41FA5}">
                      <a16:colId xmlns:a16="http://schemas.microsoft.com/office/drawing/2014/main" val="831113704"/>
                    </a:ext>
                  </a:extLst>
                </a:gridCol>
                <a:gridCol w="2040079">
                  <a:extLst>
                    <a:ext uri="{9D8B030D-6E8A-4147-A177-3AD203B41FA5}">
                      <a16:colId xmlns:a16="http://schemas.microsoft.com/office/drawing/2014/main" val="3371598410"/>
                    </a:ext>
                  </a:extLst>
                </a:gridCol>
              </a:tblGrid>
              <a:tr h="1043273">
                <a:tc>
                  <a:txBody>
                    <a:bodyPr/>
                    <a:lstStyle/>
                    <a:p>
                      <a:pPr algn="ctr"/>
                      <a:r>
                        <a:rPr lang="en-US" sz="2600" b="1" kern="1200" dirty="0">
                          <a:solidFill>
                            <a:schemeClr val="bg1"/>
                          </a:solidFill>
                          <a:latin typeface="Times New Roman" panose="02020603050405020304" pitchFamily="18" charset="0"/>
                          <a:ea typeface="+mn-ea"/>
                          <a:cs typeface="Times New Roman" panose="02020603050405020304" pitchFamily="18" charset="0"/>
                        </a:rPr>
                        <a:t>Model</a:t>
                      </a:r>
                    </a:p>
                  </a:txBody>
                  <a:tcPr anchor="ctr">
                    <a:solidFill>
                      <a:srgbClr val="A761C1"/>
                    </a:solidFill>
                  </a:tcPr>
                </a:tc>
                <a:tc>
                  <a:txBody>
                    <a:bodyPr/>
                    <a:lstStyle/>
                    <a:p>
                      <a:pPr algn="ctr"/>
                      <a:r>
                        <a:rPr lang="en-US" sz="2600" b="1" kern="1200" dirty="0">
                          <a:solidFill>
                            <a:schemeClr val="bg1"/>
                          </a:solidFill>
                          <a:latin typeface="Times New Roman" panose="02020603050405020304" pitchFamily="18" charset="0"/>
                          <a:ea typeface="+mn-ea"/>
                          <a:cs typeface="Times New Roman" panose="02020603050405020304" pitchFamily="18" charset="0"/>
                        </a:rPr>
                        <a:t>Number of epochs</a:t>
                      </a:r>
                    </a:p>
                  </a:txBody>
                  <a:tcPr anchor="ctr">
                    <a:solidFill>
                      <a:srgbClr val="0366B1"/>
                    </a:solidFill>
                  </a:tcPr>
                </a:tc>
                <a:tc>
                  <a:txBody>
                    <a:bodyPr/>
                    <a:lstStyle/>
                    <a:p>
                      <a:pPr algn="ctr"/>
                      <a:r>
                        <a:rPr lang="en-US" sz="2600" b="1" kern="1200" dirty="0">
                          <a:solidFill>
                            <a:schemeClr val="bg1"/>
                          </a:solidFill>
                          <a:latin typeface="Times New Roman" panose="02020603050405020304" pitchFamily="18" charset="0"/>
                          <a:ea typeface="+mn-ea"/>
                          <a:cs typeface="Times New Roman" panose="02020603050405020304" pitchFamily="18" charset="0"/>
                        </a:rPr>
                        <a:t>Train Accuracy</a:t>
                      </a:r>
                    </a:p>
                  </a:txBody>
                  <a:tcPr anchor="ctr">
                    <a:solidFill>
                      <a:srgbClr val="0366B1"/>
                    </a:solidFill>
                  </a:tcPr>
                </a:tc>
                <a:tc>
                  <a:txBody>
                    <a:bodyPr/>
                    <a:lstStyle/>
                    <a:p>
                      <a:pPr algn="ctr"/>
                      <a:r>
                        <a:rPr lang="en-US" sz="2600" b="1" kern="1200" dirty="0">
                          <a:solidFill>
                            <a:schemeClr val="bg1"/>
                          </a:solidFill>
                          <a:latin typeface="Times New Roman" panose="02020603050405020304" pitchFamily="18" charset="0"/>
                          <a:ea typeface="+mn-ea"/>
                          <a:cs typeface="Times New Roman" panose="02020603050405020304" pitchFamily="18" charset="0"/>
                        </a:rPr>
                        <a:t>Validation Accuracy</a:t>
                      </a:r>
                    </a:p>
                  </a:txBody>
                  <a:tcPr anchor="ctr">
                    <a:solidFill>
                      <a:srgbClr val="0366B1"/>
                    </a:solidFill>
                  </a:tcPr>
                </a:tc>
                <a:tc>
                  <a:txBody>
                    <a:bodyPr/>
                    <a:lstStyle/>
                    <a:p>
                      <a:pPr algn="ctr"/>
                      <a:r>
                        <a:rPr lang="en-US" sz="2600" b="1" kern="1200" dirty="0">
                          <a:solidFill>
                            <a:schemeClr val="bg1"/>
                          </a:solidFill>
                          <a:latin typeface="Times New Roman" panose="02020603050405020304" pitchFamily="18" charset="0"/>
                          <a:ea typeface="+mn-ea"/>
                          <a:cs typeface="Times New Roman" panose="02020603050405020304" pitchFamily="18" charset="0"/>
                        </a:rPr>
                        <a:t>Test Accuracy</a:t>
                      </a:r>
                    </a:p>
                  </a:txBody>
                  <a:tcPr anchor="ctr">
                    <a:solidFill>
                      <a:srgbClr val="0366B1"/>
                    </a:solidFill>
                  </a:tcPr>
                </a:tc>
                <a:tc>
                  <a:txBody>
                    <a:bodyPr/>
                    <a:lstStyle/>
                    <a:p>
                      <a:pPr algn="ctr"/>
                      <a:r>
                        <a:rPr lang="en-US" sz="2600" b="1" kern="1200" dirty="0">
                          <a:solidFill>
                            <a:schemeClr val="bg1"/>
                          </a:solidFill>
                          <a:latin typeface="Times New Roman" panose="02020603050405020304" pitchFamily="18" charset="0"/>
                          <a:ea typeface="+mn-ea"/>
                          <a:cs typeface="Times New Roman" panose="02020603050405020304" pitchFamily="18" charset="0"/>
                        </a:rPr>
                        <a:t>Type of Data</a:t>
                      </a:r>
                    </a:p>
                  </a:txBody>
                  <a:tcPr anchor="ctr">
                    <a:solidFill>
                      <a:srgbClr val="0366B1"/>
                    </a:solidFill>
                  </a:tcPr>
                </a:tc>
                <a:extLst>
                  <a:ext uri="{0D108BD9-81ED-4DB2-BD59-A6C34878D82A}">
                    <a16:rowId xmlns:a16="http://schemas.microsoft.com/office/drawing/2014/main" val="3793119599"/>
                  </a:ext>
                </a:extLst>
              </a:tr>
              <a:tr h="579597">
                <a:tc>
                  <a:txBody>
                    <a:bodyPr/>
                    <a:lstStyle/>
                    <a:p>
                      <a:pPr algn="ctr"/>
                      <a:r>
                        <a:rPr lang="en-US" sz="2600" kern="1200" dirty="0" err="1">
                          <a:solidFill>
                            <a:schemeClr val="tx1">
                              <a:lumMod val="75000"/>
                              <a:lumOff val="25000"/>
                            </a:schemeClr>
                          </a:solidFill>
                          <a:latin typeface="Times New Roman" panose="02020603050405020304" pitchFamily="18" charset="0"/>
                          <a:ea typeface="+mn-ea"/>
                          <a:cs typeface="Times New Roman" panose="02020603050405020304" pitchFamily="18" charset="0"/>
                        </a:rPr>
                        <a:t>DistilBERT</a:t>
                      </a:r>
                      <a:endParaRPr lang="en-US" sz="2600" kern="1200" dirty="0">
                        <a:solidFill>
                          <a:schemeClr val="tx1">
                            <a:lumMod val="75000"/>
                            <a:lumOff val="25000"/>
                          </a:schemeClr>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2600" kern="1200" dirty="0">
                          <a:solidFill>
                            <a:schemeClr val="tx1">
                              <a:lumMod val="75000"/>
                              <a:lumOff val="25000"/>
                            </a:schemeClr>
                          </a:solidFill>
                          <a:latin typeface="Times New Roman" panose="02020603050405020304" pitchFamily="18" charset="0"/>
                          <a:ea typeface="+mn-ea"/>
                          <a:cs typeface="Times New Roman" panose="02020603050405020304" pitchFamily="18" charset="0"/>
                        </a:rPr>
                        <a:t>3</a:t>
                      </a:r>
                    </a:p>
                  </a:txBody>
                  <a:tcPr anchor="ctr"/>
                </a:tc>
                <a:tc>
                  <a:txBody>
                    <a:bodyPr/>
                    <a:lstStyle/>
                    <a:p>
                      <a:pPr algn="ctr"/>
                      <a:r>
                        <a:rPr lang="en-US" sz="2600" kern="1200" dirty="0">
                          <a:solidFill>
                            <a:schemeClr val="tx1">
                              <a:lumMod val="75000"/>
                              <a:lumOff val="25000"/>
                            </a:schemeClr>
                          </a:solidFill>
                          <a:latin typeface="Times New Roman" panose="02020603050405020304" pitchFamily="18" charset="0"/>
                          <a:ea typeface="+mn-ea"/>
                          <a:cs typeface="Times New Roman" panose="02020603050405020304" pitchFamily="18" charset="0"/>
                        </a:rPr>
                        <a:t>97.9%</a:t>
                      </a:r>
                    </a:p>
                  </a:txBody>
                  <a:tcPr anchor="ctr"/>
                </a:tc>
                <a:tc>
                  <a:txBody>
                    <a:bodyPr/>
                    <a:lstStyle/>
                    <a:p>
                      <a:pPr algn="ctr"/>
                      <a:r>
                        <a:rPr lang="en-US" sz="2600" kern="1200" dirty="0">
                          <a:solidFill>
                            <a:schemeClr val="tx1">
                              <a:lumMod val="75000"/>
                              <a:lumOff val="25000"/>
                            </a:schemeClr>
                          </a:solidFill>
                          <a:latin typeface="Times New Roman" panose="02020603050405020304" pitchFamily="18" charset="0"/>
                          <a:ea typeface="+mn-ea"/>
                          <a:cs typeface="Times New Roman" panose="02020603050405020304" pitchFamily="18" charset="0"/>
                        </a:rPr>
                        <a:t>96.97%</a:t>
                      </a:r>
                    </a:p>
                  </a:txBody>
                  <a:tcPr anchor="ctr"/>
                </a:tc>
                <a:tc>
                  <a:txBody>
                    <a:bodyPr/>
                    <a:lstStyle/>
                    <a:p>
                      <a:pPr algn="ctr"/>
                      <a:r>
                        <a:rPr lang="en-US" sz="2600" kern="1200" dirty="0">
                          <a:solidFill>
                            <a:schemeClr val="tx1">
                              <a:lumMod val="75000"/>
                              <a:lumOff val="25000"/>
                            </a:schemeClr>
                          </a:solidFill>
                          <a:latin typeface="Times New Roman" panose="02020603050405020304" pitchFamily="18" charset="0"/>
                          <a:ea typeface="+mn-ea"/>
                          <a:cs typeface="Times New Roman" panose="02020603050405020304" pitchFamily="18" charset="0"/>
                        </a:rPr>
                        <a:t>96.89%</a:t>
                      </a:r>
                    </a:p>
                  </a:txBody>
                  <a:tcPr anchor="ctr"/>
                </a:tc>
                <a:tc>
                  <a:txBody>
                    <a:bodyPr/>
                    <a:lstStyle/>
                    <a:p>
                      <a:pPr algn="ctr"/>
                      <a:r>
                        <a:rPr lang="en-US" sz="2600" kern="1200" dirty="0">
                          <a:solidFill>
                            <a:schemeClr val="tx1">
                              <a:lumMod val="75000"/>
                              <a:lumOff val="25000"/>
                            </a:schemeClr>
                          </a:solidFill>
                          <a:latin typeface="Times New Roman" panose="02020603050405020304" pitchFamily="18" charset="0"/>
                          <a:ea typeface="+mn-ea"/>
                          <a:cs typeface="Times New Roman" panose="02020603050405020304" pitchFamily="18" charset="0"/>
                        </a:rPr>
                        <a:t>Text</a:t>
                      </a:r>
                    </a:p>
                  </a:txBody>
                  <a:tcPr anchor="ctr"/>
                </a:tc>
                <a:extLst>
                  <a:ext uri="{0D108BD9-81ED-4DB2-BD59-A6C34878D82A}">
                    <a16:rowId xmlns:a16="http://schemas.microsoft.com/office/drawing/2014/main" val="362320372"/>
                  </a:ext>
                </a:extLst>
              </a:tr>
              <a:tr h="1506951">
                <a:tc>
                  <a:txBody>
                    <a:bodyPr/>
                    <a:lstStyle/>
                    <a:p>
                      <a:pPr algn="ctr"/>
                      <a:r>
                        <a:rPr lang="en-US" sz="2600" b="0" kern="1200" dirty="0">
                          <a:solidFill>
                            <a:schemeClr val="tx1">
                              <a:lumMod val="75000"/>
                              <a:lumOff val="25000"/>
                            </a:schemeClr>
                          </a:solidFill>
                          <a:latin typeface="Times New Roman" panose="02020603050405020304" pitchFamily="18" charset="0"/>
                          <a:ea typeface="+mn-ea"/>
                          <a:cs typeface="Times New Roman" panose="02020603050405020304" pitchFamily="18" charset="0"/>
                        </a:rPr>
                        <a:t>MobileNetV3</a:t>
                      </a:r>
                    </a:p>
                  </a:txBody>
                  <a:tcPr anchor="ctr"/>
                </a:tc>
                <a:tc>
                  <a:txBody>
                    <a:bodyPr/>
                    <a:lstStyle/>
                    <a:p>
                      <a:pPr algn="ctr"/>
                      <a:r>
                        <a:rPr lang="en-US" sz="2600" b="0" kern="1200" dirty="0">
                          <a:solidFill>
                            <a:schemeClr val="tx1">
                              <a:lumMod val="75000"/>
                              <a:lumOff val="25000"/>
                            </a:schemeClr>
                          </a:solidFill>
                          <a:latin typeface="Times New Roman" panose="02020603050405020304" pitchFamily="18" charset="0"/>
                          <a:ea typeface="+mn-ea"/>
                          <a:cs typeface="Times New Roman" panose="02020603050405020304" pitchFamily="18" charset="0"/>
                        </a:rPr>
                        <a:t>10</a:t>
                      </a:r>
                    </a:p>
                  </a:txBody>
                  <a:tcPr anchor="ctr"/>
                </a:tc>
                <a:tc>
                  <a:txBody>
                    <a:bodyPr/>
                    <a:lstStyle/>
                    <a:p>
                      <a:pPr algn="ctr"/>
                      <a:r>
                        <a:rPr lang="en-US" sz="2600" b="0" kern="1200" dirty="0">
                          <a:solidFill>
                            <a:schemeClr val="tx1">
                              <a:lumMod val="75000"/>
                              <a:lumOff val="25000"/>
                            </a:schemeClr>
                          </a:solidFill>
                          <a:latin typeface="Times New Roman" panose="02020603050405020304" pitchFamily="18" charset="0"/>
                          <a:ea typeface="+mn-ea"/>
                          <a:cs typeface="Times New Roman" panose="02020603050405020304" pitchFamily="18" charset="0"/>
                        </a:rPr>
                        <a:t>98.78%</a:t>
                      </a:r>
                    </a:p>
                  </a:txBody>
                  <a:tcPr anchor="ctr"/>
                </a:tc>
                <a:tc>
                  <a:txBody>
                    <a:bodyPr/>
                    <a:lstStyle/>
                    <a:p>
                      <a:pPr algn="ctr"/>
                      <a:r>
                        <a:rPr lang="en-US" sz="2600" b="0" kern="1200" dirty="0">
                          <a:solidFill>
                            <a:schemeClr val="tx1">
                              <a:lumMod val="75000"/>
                              <a:lumOff val="25000"/>
                            </a:schemeClr>
                          </a:solidFill>
                          <a:latin typeface="Times New Roman" panose="02020603050405020304" pitchFamily="18" charset="0"/>
                          <a:ea typeface="+mn-ea"/>
                          <a:cs typeface="Times New Roman" panose="02020603050405020304" pitchFamily="18" charset="0"/>
                        </a:rPr>
                        <a:t>98.87%</a:t>
                      </a:r>
                    </a:p>
                  </a:txBody>
                  <a:tcPr anchor="ctr"/>
                </a:tc>
                <a:tc>
                  <a:txBody>
                    <a:bodyPr/>
                    <a:lstStyle/>
                    <a:p>
                      <a:pPr algn="ctr"/>
                      <a:r>
                        <a:rPr lang="en-US" sz="2600" b="0" kern="1200" dirty="0">
                          <a:solidFill>
                            <a:schemeClr val="tx1">
                              <a:lumMod val="75000"/>
                              <a:lumOff val="25000"/>
                            </a:schemeClr>
                          </a:solidFill>
                          <a:latin typeface="Times New Roman" panose="02020603050405020304" pitchFamily="18" charset="0"/>
                          <a:ea typeface="+mn-ea"/>
                          <a:cs typeface="Times New Roman" panose="02020603050405020304" pitchFamily="18" charset="0"/>
                        </a:rPr>
                        <a:t>98.55%</a:t>
                      </a:r>
                    </a:p>
                  </a:txBody>
                  <a:tcPr anchor="ctr"/>
                </a:tc>
                <a:tc>
                  <a:txBody>
                    <a:bodyPr/>
                    <a:lstStyle/>
                    <a:p>
                      <a:pPr algn="ctr"/>
                      <a:r>
                        <a:rPr lang="en-US" sz="2600" b="0" kern="1200" dirty="0">
                          <a:solidFill>
                            <a:schemeClr val="tx1">
                              <a:lumMod val="75000"/>
                              <a:lumOff val="25000"/>
                            </a:schemeClr>
                          </a:solidFill>
                          <a:latin typeface="Times New Roman" panose="02020603050405020304" pitchFamily="18" charset="0"/>
                          <a:ea typeface="+mn-ea"/>
                          <a:cs typeface="Times New Roman" panose="02020603050405020304" pitchFamily="18" charset="0"/>
                        </a:rPr>
                        <a:t>Image </a:t>
                      </a:r>
                      <a:br>
                        <a:rPr lang="en-US" sz="2600" b="0" kern="1200" dirty="0">
                          <a:solidFill>
                            <a:schemeClr val="tx1">
                              <a:lumMod val="75000"/>
                              <a:lumOff val="25000"/>
                            </a:schemeClr>
                          </a:solidFill>
                          <a:latin typeface="Times New Roman" panose="02020603050405020304" pitchFamily="18" charset="0"/>
                          <a:ea typeface="+mn-ea"/>
                          <a:cs typeface="Times New Roman" panose="02020603050405020304" pitchFamily="18" charset="0"/>
                        </a:rPr>
                      </a:br>
                      <a:r>
                        <a:rPr lang="en-US" sz="2600" b="0" kern="1200" dirty="0">
                          <a:solidFill>
                            <a:schemeClr val="tx1">
                              <a:lumMod val="75000"/>
                              <a:lumOff val="25000"/>
                            </a:schemeClr>
                          </a:solidFill>
                          <a:latin typeface="Times New Roman" panose="02020603050405020304" pitchFamily="18" charset="0"/>
                          <a:ea typeface="+mn-ea"/>
                          <a:cs typeface="Times New Roman" panose="02020603050405020304" pitchFamily="18" charset="0"/>
                        </a:rPr>
                        <a:t>(Binary classification)</a:t>
                      </a:r>
                    </a:p>
                  </a:txBody>
                  <a:tcPr anchor="ctr"/>
                </a:tc>
                <a:extLst>
                  <a:ext uri="{0D108BD9-81ED-4DB2-BD59-A6C34878D82A}">
                    <a16:rowId xmlns:a16="http://schemas.microsoft.com/office/drawing/2014/main" val="3764322693"/>
                  </a:ext>
                </a:extLst>
              </a:tr>
              <a:tr h="1970628">
                <a:tc>
                  <a:txBody>
                    <a:bodyPr/>
                    <a:lstStyle/>
                    <a:p>
                      <a:pPr algn="ctr"/>
                      <a:r>
                        <a:rPr lang="en-US" sz="2600" kern="1200" dirty="0">
                          <a:solidFill>
                            <a:schemeClr val="tx1">
                              <a:lumMod val="75000"/>
                              <a:lumOff val="25000"/>
                            </a:schemeClr>
                          </a:solidFill>
                          <a:latin typeface="Times New Roman" panose="02020603050405020304" pitchFamily="18" charset="0"/>
                          <a:ea typeface="+mn-ea"/>
                          <a:cs typeface="Times New Roman" panose="02020603050405020304" pitchFamily="18" charset="0"/>
                        </a:rPr>
                        <a:t>EfficientNetV2B2</a:t>
                      </a:r>
                    </a:p>
                  </a:txBody>
                  <a:tcPr anchor="ctr"/>
                </a:tc>
                <a:tc>
                  <a:txBody>
                    <a:bodyPr/>
                    <a:lstStyle/>
                    <a:p>
                      <a:pPr algn="ctr"/>
                      <a:r>
                        <a:rPr lang="en-US" sz="2600" kern="1200" dirty="0">
                          <a:solidFill>
                            <a:schemeClr val="tx1">
                              <a:lumMod val="75000"/>
                              <a:lumOff val="25000"/>
                            </a:schemeClr>
                          </a:solidFill>
                          <a:latin typeface="Times New Roman" panose="02020603050405020304" pitchFamily="18" charset="0"/>
                          <a:ea typeface="+mn-ea"/>
                          <a:cs typeface="Times New Roman" panose="02020603050405020304" pitchFamily="18" charset="0"/>
                        </a:rPr>
                        <a:t>19</a:t>
                      </a:r>
                    </a:p>
                  </a:txBody>
                  <a:tcPr anchor="ctr"/>
                </a:tc>
                <a:tc>
                  <a:txBody>
                    <a:bodyPr/>
                    <a:lstStyle/>
                    <a:p>
                      <a:pPr algn="ctr"/>
                      <a:r>
                        <a:rPr lang="en-US" sz="2600" kern="1200" dirty="0">
                          <a:solidFill>
                            <a:schemeClr val="tx1">
                              <a:lumMod val="75000"/>
                              <a:lumOff val="25000"/>
                            </a:schemeClr>
                          </a:solidFill>
                          <a:latin typeface="Times New Roman" panose="02020603050405020304" pitchFamily="18" charset="0"/>
                          <a:ea typeface="+mn-ea"/>
                          <a:cs typeface="Times New Roman" panose="02020603050405020304" pitchFamily="18" charset="0"/>
                        </a:rPr>
                        <a:t>98%</a:t>
                      </a:r>
                    </a:p>
                  </a:txBody>
                  <a:tcPr anchor="ctr"/>
                </a:tc>
                <a:tc>
                  <a:txBody>
                    <a:bodyPr/>
                    <a:lstStyle/>
                    <a:p>
                      <a:pPr algn="ctr"/>
                      <a:r>
                        <a:rPr lang="en-US" sz="2600" kern="1200" dirty="0">
                          <a:solidFill>
                            <a:schemeClr val="tx1">
                              <a:lumMod val="75000"/>
                              <a:lumOff val="25000"/>
                            </a:schemeClr>
                          </a:solidFill>
                          <a:latin typeface="Times New Roman" panose="02020603050405020304" pitchFamily="18" charset="0"/>
                          <a:ea typeface="+mn-ea"/>
                          <a:cs typeface="Times New Roman" panose="02020603050405020304" pitchFamily="18" charset="0"/>
                        </a:rPr>
                        <a:t>96.7%</a:t>
                      </a:r>
                    </a:p>
                  </a:txBody>
                  <a:tcPr anchor="ctr"/>
                </a:tc>
                <a:tc>
                  <a:txBody>
                    <a:bodyPr/>
                    <a:lstStyle/>
                    <a:p>
                      <a:pPr algn="ctr"/>
                      <a:r>
                        <a:rPr lang="en-US" sz="2600" kern="1200" dirty="0">
                          <a:solidFill>
                            <a:schemeClr val="tx1">
                              <a:lumMod val="75000"/>
                              <a:lumOff val="25000"/>
                            </a:schemeClr>
                          </a:solidFill>
                          <a:latin typeface="Times New Roman" panose="02020603050405020304" pitchFamily="18" charset="0"/>
                          <a:ea typeface="+mn-ea"/>
                          <a:cs typeface="Times New Roman" panose="02020603050405020304" pitchFamily="18" charset="0"/>
                        </a:rPr>
                        <a:t>96.85%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b="0" kern="1200" dirty="0">
                          <a:solidFill>
                            <a:schemeClr val="tx1">
                              <a:lumMod val="75000"/>
                              <a:lumOff val="25000"/>
                            </a:schemeClr>
                          </a:solidFill>
                          <a:latin typeface="Times New Roman" panose="02020603050405020304" pitchFamily="18" charset="0"/>
                          <a:ea typeface="+mn-ea"/>
                          <a:cs typeface="Times New Roman" panose="02020603050405020304" pitchFamily="18" charset="0"/>
                        </a:rPr>
                        <a:t>Image </a:t>
                      </a:r>
                      <a:br>
                        <a:rPr lang="en-US" sz="2600" b="0" kern="1200" dirty="0">
                          <a:solidFill>
                            <a:schemeClr val="tx1">
                              <a:lumMod val="75000"/>
                              <a:lumOff val="25000"/>
                            </a:schemeClr>
                          </a:solidFill>
                          <a:latin typeface="Times New Roman" panose="02020603050405020304" pitchFamily="18" charset="0"/>
                          <a:ea typeface="+mn-ea"/>
                          <a:cs typeface="Times New Roman" panose="02020603050405020304" pitchFamily="18" charset="0"/>
                        </a:rPr>
                      </a:br>
                      <a:r>
                        <a:rPr lang="en-US" sz="2600" b="0" kern="1200" dirty="0">
                          <a:solidFill>
                            <a:schemeClr val="tx1">
                              <a:lumMod val="75000"/>
                              <a:lumOff val="25000"/>
                            </a:schemeClr>
                          </a:solidFill>
                          <a:latin typeface="Times New Roman" panose="02020603050405020304" pitchFamily="18" charset="0"/>
                          <a:ea typeface="+mn-ea"/>
                          <a:cs typeface="Times New Roman" panose="02020603050405020304" pitchFamily="18" charset="0"/>
                        </a:rPr>
                        <a:t>(Multi-Class classification)</a:t>
                      </a:r>
                    </a:p>
                    <a:p>
                      <a:pPr algn="ctr"/>
                      <a:endParaRPr lang="en-US" sz="2600" b="0" kern="1200" dirty="0">
                        <a:solidFill>
                          <a:schemeClr val="tx1">
                            <a:lumMod val="75000"/>
                            <a:lumOff val="25000"/>
                          </a:schemeClr>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302961165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497263" rtl="0" eaLnBrk="1" fontAlgn="base" latinLnBrk="0" hangingPunct="1">
          <a:lnSpc>
            <a:spcPct val="100000"/>
          </a:lnSpc>
          <a:spcBef>
            <a:spcPct val="0"/>
          </a:spcBef>
          <a:spcAft>
            <a:spcPct val="0"/>
          </a:spcAft>
          <a:buClrTx/>
          <a:buSzTx/>
          <a:buFontTx/>
          <a:buNone/>
          <a:tabLst/>
          <a:defRPr kumimoji="0" lang="en-US" altLang="en-US" sz="6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497263" rtl="0" eaLnBrk="1" fontAlgn="base" latinLnBrk="0" hangingPunct="1">
          <a:lnSpc>
            <a:spcPct val="100000"/>
          </a:lnSpc>
          <a:spcBef>
            <a:spcPct val="0"/>
          </a:spcBef>
          <a:spcAft>
            <a:spcPct val="0"/>
          </a:spcAft>
          <a:buClrTx/>
          <a:buSzTx/>
          <a:buFontTx/>
          <a:buNone/>
          <a:tabLst/>
          <a:defRPr kumimoji="0" lang="en-US" altLang="en-US" sz="69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A6A73D1965A9E4FB610CC3E52E7E3EE" ma:contentTypeVersion="12" ma:contentTypeDescription="Create a new document." ma:contentTypeScope="" ma:versionID="e0dcf46ea9ed9da73fde803695546c13">
  <xsd:schema xmlns:xsd="http://www.w3.org/2001/XMLSchema" xmlns:xs="http://www.w3.org/2001/XMLSchema" xmlns:p="http://schemas.microsoft.com/office/2006/metadata/properties" xmlns:ns3="97c145a1-21d4-4452-8d03-cd8e83ebdcb6" xmlns:ns4="0fd51442-9ef4-4aa4-884f-d91b77722268" targetNamespace="http://schemas.microsoft.com/office/2006/metadata/properties" ma:root="true" ma:fieldsID="13e9e6ff82dfa9e7f620c5db11e94bf7" ns3:_="" ns4:_="">
    <xsd:import namespace="97c145a1-21d4-4452-8d03-cd8e83ebdcb6"/>
    <xsd:import namespace="0fd51442-9ef4-4aa4-884f-d91b77722268"/>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SearchProperties" minOccurs="0"/>
                <xsd:element ref="ns3:MediaServiceAutoTags" minOccurs="0"/>
                <xsd:element ref="ns3:MediaServiceOCR" minOccurs="0"/>
                <xsd:element ref="ns3:MediaServiceGenerationTime" minOccurs="0"/>
                <xsd:element ref="ns3:MediaServiceEventHashCode"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c145a1-21d4-4452-8d03-cd8e83ebdc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fd51442-9ef4-4aa4-884f-d91b7772226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7c145a1-21d4-4452-8d03-cd8e83ebdcb6" xsi:nil="true"/>
  </documentManagement>
</p:properties>
</file>

<file path=customXml/itemProps1.xml><?xml version="1.0" encoding="utf-8"?>
<ds:datastoreItem xmlns:ds="http://schemas.openxmlformats.org/officeDocument/2006/customXml" ds:itemID="{7514CE49-35ED-42A3-A4E4-5B04BC8E6174}">
  <ds:schemaRefs>
    <ds:schemaRef ds:uri="http://schemas.microsoft.com/sharepoint/v3/contenttype/forms"/>
  </ds:schemaRefs>
</ds:datastoreItem>
</file>

<file path=customXml/itemProps2.xml><?xml version="1.0" encoding="utf-8"?>
<ds:datastoreItem xmlns:ds="http://schemas.openxmlformats.org/officeDocument/2006/customXml" ds:itemID="{8AF616FB-AC0E-476E-BBC6-C39792A081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c145a1-21d4-4452-8d03-cd8e83ebdcb6"/>
    <ds:schemaRef ds:uri="0fd51442-9ef4-4aa4-884f-d91b777222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7A1994-71F8-434B-A149-A51D08618763}">
  <ds:schemaRefs>
    <ds:schemaRef ds:uri="http://www.w3.org/XML/1998/namespace"/>
    <ds:schemaRef ds:uri="http://schemas.microsoft.com/office/2006/documentManagement/types"/>
    <ds:schemaRef ds:uri="http://purl.org/dc/elements/1.1/"/>
    <ds:schemaRef ds:uri="http://purl.org/dc/terms/"/>
    <ds:schemaRef ds:uri="http://schemas.microsoft.com/office/2006/metadata/properties"/>
    <ds:schemaRef ds:uri="http://schemas.microsoft.com/office/infopath/2007/PartnerControls"/>
    <ds:schemaRef ds:uri="http://schemas.openxmlformats.org/package/2006/metadata/core-properties"/>
    <ds:schemaRef ds:uri="0fd51442-9ef4-4aa4-884f-d91b77722268"/>
    <ds:schemaRef ds:uri="97c145a1-21d4-4452-8d03-cd8e83ebdcb6"/>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275</TotalTime>
  <Words>598</Words>
  <Application>Microsoft Office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70x100 cm vertical poster template</dc:title>
  <dc:creator>Ethan Shulda;www.postersession.com</dc:creator>
  <cp:keywords>www.postersession.com</cp:keywords>
  <dc:description>©MegaPrint Inc. 2009-2015</dc:description>
  <cp:lastModifiedBy>اندرو عادل اندراوس سابا</cp:lastModifiedBy>
  <cp:revision>34</cp:revision>
  <dcterms:created xsi:type="dcterms:W3CDTF">2008-12-04T00:20:37Z</dcterms:created>
  <dcterms:modified xsi:type="dcterms:W3CDTF">2024-06-28T20:19:25Z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0x0101002A6A73D1965A9E4FB610CC3E52E7E3EE</vt:lpwstr>
  </property>
</Properties>
</file>