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>
        <p:scale>
          <a:sx n="75" d="100"/>
          <a:sy n="75" d="100"/>
        </p:scale>
        <p:origin x="-888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153890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Andrew Buxa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Motif Finding using randomized algorithms</a:t>
            </a:r>
          </a:p>
        </p:txBody>
      </p:sp>
    </p:spTree>
    <p:extLst>
      <p:ext uri="{BB962C8B-B14F-4D97-AF65-F5344CB8AC3E}">
        <p14:creationId xmlns:p14="http://schemas.microsoft.com/office/powerpoint/2010/main" xmlns="" val="135077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MEME and Gibbs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MEME can select multiple motifs in each sequence rather than strictly one per sequence.</a:t>
            </a:r>
          </a:p>
          <a:p>
            <a:r>
              <a:rPr lang="en-US" dirty="0" smtClean="0"/>
              <a:t>MEME stores each score for the motifs and their index/position.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163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dirty="0" smtClean="0"/>
              <a:t>/ Expected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TCCGGTCGCATCTCCCTGGAAATCCTGCGGCGTCTGTTCCGCTGCAAGATTTCCTCAAAAGCACTTCGGAAGGAATGTGCAGATCTGCACGTCGGCAAAGCCGACACTTTGGAGGATGATCCCGCCGC</a:t>
            </a:r>
          </a:p>
          <a:p>
            <a:r>
              <a:rPr lang="en-US" sz="1500" dirty="0" smtClean="0"/>
              <a:t>CGTAATCTCCGCATGAACAGGTCATGCGAACAGAAATCATCTCACGGTGCGTTTGCCTACGTGCAGATTTGCACCTCAGGTGATTCTACCGAGTCGGTGTTCCAAGGCGCGAAA</a:t>
            </a:r>
          </a:p>
          <a:p>
            <a:r>
              <a:rPr lang="en-US" sz="1500" dirty="0" smtClean="0"/>
              <a:t>TGCGAGCGGGTGAGGCCGACCAGACGCCGACAAGGTTGTGCAGATCTGCACTTGGTGCCACGTCGCACAGAAGAAGGGAATCGGTCTAACTCACAGATAGCATT</a:t>
            </a:r>
          </a:p>
          <a:p>
            <a:r>
              <a:rPr lang="en-US" sz="1500" dirty="0" smtClean="0"/>
              <a:t>CAAGTCGCGTTGATTTCTTCTTCGAAAGCATAGGCCTTGAGGTATTTTGTGCCTTGCATCGAGGTGGGCATGTGAAGATTTGCACCGTCGTTCTGTCGAT</a:t>
            </a:r>
          </a:p>
          <a:p>
            <a:r>
              <a:rPr lang="en-US" dirty="0" smtClean="0"/>
              <a:t>k size of 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4700" y="4064000"/>
            <a:ext cx="3606800" cy="229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FFFF00"/>
                </a:solidFill>
              </a:rPr>
              <a:t>Randomized Motif Search</a:t>
            </a:r>
          </a:p>
          <a:p>
            <a:pPr algn="ctr"/>
            <a:r>
              <a:rPr lang="en-US" u="sng" dirty="0" smtClean="0">
                <a:solidFill>
                  <a:srgbClr val="FFFF00"/>
                </a:solidFill>
              </a:rPr>
              <a:t>Result:</a:t>
            </a:r>
          </a:p>
          <a:p>
            <a:pPr algn="ctr"/>
            <a:r>
              <a:rPr lang="en-US" u="sng" dirty="0" smtClean="0">
                <a:solidFill>
                  <a:srgbClr val="FFFF00"/>
                </a:solidFill>
              </a:rPr>
              <a:t>Execution time:  .09 seconds given 500 iterations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['GGAAGG', 'GTTTGC', 'GCGAGC', 'GTGGGC']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4152900"/>
            <a:ext cx="3606800" cy="229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 smtClean="0">
              <a:solidFill>
                <a:srgbClr val="FFFF00"/>
              </a:solidFill>
            </a:endParaRPr>
          </a:p>
          <a:p>
            <a:pPr algn="ctr"/>
            <a:r>
              <a:rPr lang="en-US" u="sng" dirty="0" smtClean="0">
                <a:solidFill>
                  <a:srgbClr val="FFFF00"/>
                </a:solidFill>
              </a:rPr>
              <a:t>Gibbs Sampling</a:t>
            </a:r>
          </a:p>
          <a:p>
            <a:pPr algn="ctr"/>
            <a:r>
              <a:rPr lang="en-US" u="sng" dirty="0" smtClean="0">
                <a:solidFill>
                  <a:srgbClr val="FFFF00"/>
                </a:solidFill>
              </a:rPr>
              <a:t>Result:</a:t>
            </a:r>
          </a:p>
          <a:p>
            <a:pPr algn="ctr"/>
            <a:r>
              <a:rPr lang="en-US" u="sng" dirty="0" smtClean="0">
                <a:solidFill>
                  <a:srgbClr val="FFFF00"/>
                </a:solidFill>
              </a:rPr>
              <a:t>Execution time: 11.4 minutes given 500 iterations.</a:t>
            </a:r>
          </a:p>
          <a:p>
            <a:pPr algn="ctr"/>
            <a:endParaRPr lang="en-US" u="sng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['TTCGGA', 'TCTACC', 'AAGGTT', 'GGGCAT</a:t>
            </a:r>
            <a:r>
              <a:rPr lang="en-US" dirty="0" smtClean="0">
                <a:solidFill>
                  <a:srgbClr val="FFFF00"/>
                </a:solidFill>
              </a:rPr>
              <a:t>']</a:t>
            </a:r>
          </a:p>
          <a:p>
            <a:pPr algn="ctr"/>
            <a:endParaRPr lang="en-US" u="sng" dirty="0" smtClean="0">
              <a:solidFill>
                <a:schemeClr val="bg1"/>
              </a:solidFill>
            </a:endParaRPr>
          </a:p>
          <a:p>
            <a:pPr algn="ctr"/>
            <a:endParaRPr lang="en-US" u="sng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55000" y="4089400"/>
            <a:ext cx="3606800" cy="229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 smtClean="0">
              <a:solidFill>
                <a:schemeClr val="bg1"/>
              </a:solidFill>
            </a:endParaRPr>
          </a:p>
          <a:p>
            <a:pPr algn="ctr"/>
            <a:r>
              <a:rPr lang="en-US" u="sng" dirty="0" smtClean="0">
                <a:solidFill>
                  <a:srgbClr val="FFFF00"/>
                </a:solidFill>
              </a:rPr>
              <a:t>MEME</a:t>
            </a:r>
          </a:p>
          <a:p>
            <a:pPr algn="ctr"/>
            <a:r>
              <a:rPr lang="en-US" u="sng" dirty="0" smtClean="0">
                <a:solidFill>
                  <a:srgbClr val="FFFF00"/>
                </a:solidFill>
              </a:rPr>
              <a:t>Result (Estimated):</a:t>
            </a:r>
          </a:p>
          <a:p>
            <a:pPr algn="ctr"/>
            <a:r>
              <a:rPr lang="en-US" u="sng" dirty="0" smtClean="0">
                <a:solidFill>
                  <a:srgbClr val="FFFF00"/>
                </a:solidFill>
              </a:rPr>
              <a:t>Execution time: O(n</a:t>
            </a:r>
            <a:r>
              <a:rPr lang="en-US" u="sng" baseline="30000" dirty="0" smtClean="0">
                <a:solidFill>
                  <a:srgbClr val="FFFF00"/>
                </a:solidFill>
              </a:rPr>
              <a:t>2</a:t>
            </a:r>
            <a:r>
              <a:rPr lang="en-US" u="sng" dirty="0" smtClean="0">
                <a:solidFill>
                  <a:srgbClr val="FFFF00"/>
                </a:solidFill>
              </a:rPr>
              <a:t>)</a:t>
            </a:r>
          </a:p>
          <a:p>
            <a:pPr algn="ctr"/>
            <a:endParaRPr lang="en-US" u="sng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['TTCGGA', 'TCTACC', 'AAGGTT', </a:t>
            </a:r>
            <a:r>
              <a:rPr lang="en-US" dirty="0" smtClean="0">
                <a:solidFill>
                  <a:srgbClr val="FFFF00"/>
                </a:solidFill>
              </a:rPr>
              <a:t>'GGGCAT‘, 'GGAAGG</a:t>
            </a:r>
            <a:r>
              <a:rPr lang="en-US" dirty="0" smtClean="0">
                <a:solidFill>
                  <a:srgbClr val="FFFF00"/>
                </a:solidFill>
              </a:rPr>
              <a:t>', 'GTTTGC', 'GCGAGC', 'GTGGGC'</a:t>
            </a:r>
            <a:r>
              <a:rPr lang="en-US" dirty="0" smtClean="0">
                <a:solidFill>
                  <a:srgbClr val="FFFF00"/>
                </a:solidFill>
              </a:rPr>
              <a:t>]</a:t>
            </a:r>
          </a:p>
          <a:p>
            <a:pPr algn="ctr"/>
            <a:endParaRPr lang="en-US" u="sng" dirty="0" smtClean="0">
              <a:solidFill>
                <a:schemeClr val="bg1"/>
              </a:solidFill>
            </a:endParaRPr>
          </a:p>
          <a:p>
            <a:pPr algn="ctr"/>
            <a:endParaRPr lang="en-US" u="sn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20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chose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105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with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44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Enhancements to the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Randomized Motif Search:</a:t>
            </a:r>
          </a:p>
          <a:p>
            <a:pPr lvl="1"/>
            <a:r>
              <a:rPr lang="en-US" dirty="0" smtClean="0"/>
              <a:t>Implement entropy as a way of scoring.</a:t>
            </a:r>
            <a:endParaRPr lang="en-US" dirty="0" smtClean="0"/>
          </a:p>
          <a:p>
            <a:r>
              <a:rPr lang="en-US" dirty="0" smtClean="0"/>
              <a:t>Gibbs Sampling:</a:t>
            </a:r>
          </a:p>
          <a:p>
            <a:pPr lvl="1"/>
            <a:r>
              <a:rPr lang="en-US" dirty="0" smtClean="0"/>
              <a:t>Improve the speed.</a:t>
            </a:r>
            <a:endParaRPr lang="en-US" dirty="0" smtClean="0"/>
          </a:p>
          <a:p>
            <a:r>
              <a:rPr lang="en-US" dirty="0" smtClean="0"/>
              <a:t>MEME</a:t>
            </a:r>
            <a:r>
              <a:rPr lang="en-US" dirty="0" smtClean="0"/>
              <a:t>: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Make it work……..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395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Sources/Resources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Compeau</a:t>
            </a:r>
            <a:r>
              <a:rPr lang="en-US" dirty="0" smtClean="0">
                <a:solidFill>
                  <a:schemeClr val="tx1"/>
                </a:solidFill>
              </a:rPr>
              <a:t>, Phillip, and </a:t>
            </a:r>
            <a:r>
              <a:rPr lang="en-US" dirty="0" err="1" smtClean="0">
                <a:solidFill>
                  <a:schemeClr val="tx1"/>
                </a:solidFill>
              </a:rPr>
              <a:t>Pavel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Pevzner</a:t>
            </a:r>
            <a:r>
              <a:rPr lang="en-US" dirty="0" smtClean="0">
                <a:solidFill>
                  <a:schemeClr val="tx1"/>
                </a:solidFill>
              </a:rPr>
              <a:t>. </a:t>
            </a:r>
            <a:r>
              <a:rPr lang="en-US" i="1" dirty="0" smtClean="0">
                <a:solidFill>
                  <a:schemeClr val="tx1"/>
                </a:solidFill>
              </a:rPr>
              <a:t>Bioinformatics Algorithms: An Active Learning Approach</a:t>
            </a:r>
            <a:r>
              <a:rPr lang="en-US" dirty="0" smtClean="0">
                <a:solidFill>
                  <a:schemeClr val="tx1"/>
                </a:solidFill>
              </a:rPr>
              <a:t>. La Jolla, CA: Active Learning, 2015. Print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hlinkClick r:id="rId2"/>
              </a:rPr>
              <a:t>https://www.ncbi.nlm.nih.gov/pmc/articles/PMC1538909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Brad </a:t>
            </a:r>
            <a:r>
              <a:rPr lang="en-US" dirty="0" err="1" smtClean="0"/>
              <a:t>Goodner</a:t>
            </a:r>
            <a:r>
              <a:rPr lang="en-US" smtClean="0"/>
              <a:t> </a:t>
            </a:r>
            <a:r>
              <a:rPr lang="en-US" smtClean="0"/>
              <a:t>/Louis </a:t>
            </a:r>
            <a:r>
              <a:rPr lang="en-US" dirty="0" smtClean="0"/>
              <a:t>Oliphant – Motif Finding and Gibbs </a:t>
            </a:r>
            <a:r>
              <a:rPr lang="en-US" dirty="0" smtClean="0"/>
              <a:t>Sampler.</a:t>
            </a:r>
            <a:endParaRPr lang="en-US" dirty="0" smtClean="0"/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22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398900" cy="26701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a motif? </a:t>
            </a:r>
          </a:p>
          <a:p>
            <a:pPr lvl="1"/>
            <a:r>
              <a:rPr lang="en-US" dirty="0" smtClean="0"/>
              <a:t>A short DNA interval that a transcription factor binds to in order to regulate a gene.</a:t>
            </a:r>
          </a:p>
          <a:p>
            <a:r>
              <a:rPr lang="en-US" dirty="0" smtClean="0"/>
              <a:t>Example of a motif in real life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Plants need to change gene expression of over a thousand genes (photosynthesis, flowering, frost resistance, etc) switching from day to night and vice-versa. Example: A sunflower will always follow the sun.</a:t>
            </a:r>
          </a:p>
          <a:p>
            <a:r>
              <a:rPr lang="en-US" dirty="0" smtClean="0"/>
              <a:t>Example of a motif in a nucleotide sequence:</a:t>
            </a:r>
          </a:p>
          <a:p>
            <a:pPr lvl="1"/>
            <a:r>
              <a:rPr lang="en-US" dirty="0" smtClean="0"/>
              <a:t>tt</a:t>
            </a:r>
            <a:r>
              <a:rPr lang="en-US" dirty="0" smtClean="0">
                <a:solidFill>
                  <a:srgbClr val="FF0000"/>
                </a:solidFill>
              </a:rPr>
              <a:t>ACCT</a:t>
            </a:r>
            <a:r>
              <a:rPr lang="en-US" dirty="0" smtClean="0"/>
              <a:t>taac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fniuodsngviofsngbpindfispo gmz[oifopvgn fuck this ir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099" y="3921454"/>
            <a:ext cx="3835401" cy="268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80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Motif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RandomizedMotifSearch</a:t>
            </a:r>
            <a:r>
              <a:rPr lang="en-US" dirty="0" smtClean="0"/>
              <a:t>(</a:t>
            </a:r>
            <a:r>
              <a:rPr lang="en-US" dirty="0" err="1" smtClean="0"/>
              <a:t>Dna</a:t>
            </a:r>
            <a:r>
              <a:rPr lang="en-US" dirty="0" smtClean="0"/>
              <a:t>, k, iterations)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Randomly select a position in each sequence from 0 to length of sequence</a:t>
            </a:r>
            <a:r>
              <a:rPr lang="en-US" dirty="0" smtClean="0"/>
              <a:t> </a:t>
            </a:r>
            <a:r>
              <a:rPr lang="en-US" dirty="0" smtClean="0"/>
              <a:t>for each sequence.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 smtClean="0"/>
              <a:t>Add the position + k to a list called bestMotifs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While i &lt;= iterations: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 smtClean="0"/>
              <a:t>Randomly select a position in each sequence from 1 to length of sequence for each sequence</a:t>
            </a:r>
          </a:p>
          <a:p>
            <a:pPr marL="1771650" lvl="3" indent="-400050">
              <a:buFont typeface="+mj-lt"/>
              <a:buAutoNum type="arabicPeriod"/>
            </a:pPr>
            <a:r>
              <a:rPr lang="en-US" dirty="0" smtClean="0"/>
              <a:t>Add the position  + k to a list called motifs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 smtClean="0"/>
              <a:t>Calculate the score for both of the lists.</a:t>
            </a:r>
          </a:p>
          <a:p>
            <a:pPr marL="1771650" lvl="3" indent="-400050">
              <a:buFont typeface="+mj-lt"/>
              <a:buAutoNum type="arabicPeriod"/>
            </a:pPr>
            <a:r>
              <a:rPr lang="en-US" dirty="0" smtClean="0"/>
              <a:t>Done by calculating the hamming distance between the consensus sequence of the list of motifs and the individual sequence itself.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 smtClean="0"/>
              <a:t>Check if the score for the motifs list is less than the bestMotifs list.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If so, set motifs equal to bestMotifs and continue in the loop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Else, return bestMotifs.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4994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Randomized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so that subsequent steps have a good chance of leadin</a:t>
            </a:r>
            <a:r>
              <a:rPr lang="en-US" dirty="0" smtClean="0"/>
              <a:t>g us towards implanted motifs (although it is not certain).</a:t>
            </a:r>
          </a:p>
          <a:p>
            <a:r>
              <a:rPr lang="en-US" dirty="0" smtClean="0"/>
              <a:t>Since one run of Randomized Search may yield a poor set of motifs, it’s good to have it run thousands of times.</a:t>
            </a:r>
          </a:p>
          <a:p>
            <a:r>
              <a:rPr lang="en-US" dirty="0" smtClean="0"/>
              <a:t>This way of finding the score for each set of motifs isn’t the best. It stands a chance of being inaccurate.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01613" y="4710094"/>
          <a:ext cx="300246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246"/>
                <a:gridCol w="300246"/>
                <a:gridCol w="300246"/>
                <a:gridCol w="300246"/>
                <a:gridCol w="300246"/>
                <a:gridCol w="300246"/>
                <a:gridCol w="300246"/>
                <a:gridCol w="300246"/>
                <a:gridCol w="300246"/>
                <a:gridCol w="300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243613" y="4710094"/>
          <a:ext cx="300246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246"/>
                <a:gridCol w="300246"/>
                <a:gridCol w="300246"/>
                <a:gridCol w="300246"/>
                <a:gridCol w="300246"/>
                <a:gridCol w="300246"/>
                <a:gridCol w="300246"/>
                <a:gridCol w="300246"/>
                <a:gridCol w="300246"/>
                <a:gridCol w="300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93700" y="5664200"/>
            <a:ext cx="17526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300" y="5016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489700" y="56642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15100" y="49530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975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Gibbs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Gibbs Sampler(</a:t>
            </a:r>
            <a:r>
              <a:rPr lang="en-US" dirty="0" err="1" smtClean="0"/>
              <a:t>Dna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, </a:t>
            </a:r>
            <a:r>
              <a:rPr lang="en-US" i="1" dirty="0" smtClean="0"/>
              <a:t>iterations</a:t>
            </a:r>
            <a:r>
              <a:rPr lang="en-US" dirty="0" smtClean="0"/>
              <a:t>):</a:t>
            </a:r>
          </a:p>
          <a:p>
            <a:pPr marL="514350" lvl="1" indent="-514350">
              <a:spcBef>
                <a:spcPts val="1000"/>
              </a:spcBef>
              <a:buNone/>
            </a:pPr>
            <a:r>
              <a:rPr lang="en-US" dirty="0" smtClean="0"/>
              <a:t>Calculate the nucleotide frequencies of the </a:t>
            </a:r>
            <a:r>
              <a:rPr lang="en-US" dirty="0" smtClean="0"/>
              <a:t>sequences</a:t>
            </a:r>
          </a:p>
          <a:p>
            <a:pPr marL="514350" indent="-514350">
              <a:buNone/>
            </a:pPr>
            <a:r>
              <a:rPr lang="en-US" dirty="0" smtClean="0"/>
              <a:t>While (i &lt; iterations):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Generate a random start location in each sequence of Dna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Get motifs given sequences, start locations and k in a list called motifList</a:t>
            </a:r>
            <a:endParaRPr lang="en-US" dirty="0" smtClean="0"/>
          </a:p>
          <a:p>
            <a:pPr marL="914400" lvl="1" indent="-457200">
              <a:buNone/>
            </a:pPr>
            <a:r>
              <a:rPr lang="en-US" dirty="0" smtClean="0"/>
              <a:t>While </a:t>
            </a:r>
            <a:r>
              <a:rPr lang="en-US" dirty="0" smtClean="0"/>
              <a:t>j</a:t>
            </a:r>
            <a:r>
              <a:rPr lang="en-US" dirty="0" smtClean="0"/>
              <a:t> &lt;= iterations: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 smtClean="0"/>
              <a:t>Repeat first 2 steps but save it into a tempMotifList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 smtClean="0"/>
              <a:t>Construct profile for tempMotifList (tmProfile)</a:t>
            </a:r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r>
              <a:rPr lang="en-US" dirty="0" smtClean="0"/>
              <a:t>Apply the profile(find the frequencies of each nucleotide in each sequence) of tempMotifList and call it tempMotifProfile.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 smtClean="0"/>
              <a:t>Get a random index from the probabilities (normalized numbers and randomly returns the index of selected number)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 smtClean="0"/>
              <a:t>Construct another profile of the original motifList (mlProfile)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 smtClean="0"/>
              <a:t>if score of  tmProfile &gt; mlProfile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 smtClean="0"/>
              <a:t>set bestMotifs</a:t>
            </a:r>
            <a:r>
              <a:rPr lang="en-US" dirty="0" smtClean="0"/>
              <a:t>  </a:t>
            </a:r>
            <a:r>
              <a:rPr lang="en-US" dirty="0" smtClean="0"/>
              <a:t>to tempMotifList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return bestMotifs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662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Gibbs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Selects a profile randomly generated k-</a:t>
            </a:r>
            <a:r>
              <a:rPr lang="en-US" dirty="0" err="1" smtClean="0"/>
              <a:t>mer</a:t>
            </a:r>
            <a:r>
              <a:rPr lang="en-US" dirty="0" smtClean="0"/>
              <a:t> at each step.</a:t>
            </a:r>
          </a:p>
          <a:p>
            <a:r>
              <a:rPr lang="en-US" dirty="0" smtClean="0"/>
              <a:t>Makes slight changes to the list of motifs if a better one is randomly found.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63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Randomized Search and Gibbs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Gibbs Sampling starts with randomly chosen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in each of the </a:t>
            </a:r>
            <a:r>
              <a:rPr lang="en-US" i="1" dirty="0" smtClean="0"/>
              <a:t>t</a:t>
            </a:r>
            <a:r>
              <a:rPr lang="en-US" dirty="0" smtClean="0"/>
              <a:t> DNA sequences, but it makes a random rathe</a:t>
            </a:r>
            <a:r>
              <a:rPr lang="en-US" dirty="0" smtClean="0"/>
              <a:t>r than deterministic choice each iteration.</a:t>
            </a:r>
          </a:p>
          <a:p>
            <a:r>
              <a:rPr lang="en-US" dirty="0" smtClean="0"/>
              <a:t>Gibbs Sampling randomly selects an integer </a:t>
            </a:r>
            <a:r>
              <a:rPr lang="en-US" i="1" dirty="0" smtClean="0"/>
              <a:t>i </a:t>
            </a:r>
            <a:r>
              <a:rPr lang="en-US" dirty="0" smtClean="0"/>
              <a:t>and </a:t>
            </a:r>
            <a:r>
              <a:rPr lang="en-US" i="1" dirty="0" smtClean="0"/>
              <a:t>t</a:t>
            </a:r>
            <a:r>
              <a:rPr lang="en-US" dirty="0" smtClean="0"/>
              <a:t> and then randomly changes a single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i="1" dirty="0" err="1" smtClean="0"/>
              <a:t>Motif</a:t>
            </a:r>
            <a:r>
              <a:rPr lang="en-US" i="1" baseline="-25000" dirty="0" err="1" smtClean="0"/>
              <a:t>i</a:t>
            </a:r>
            <a:endParaRPr lang="en-US" i="1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413" y="4303694"/>
          <a:ext cx="300246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246"/>
                <a:gridCol w="300246"/>
                <a:gridCol w="300246"/>
                <a:gridCol w="300246"/>
                <a:gridCol w="300246"/>
                <a:gridCol w="300246"/>
                <a:gridCol w="300246"/>
                <a:gridCol w="300246"/>
                <a:gridCol w="300246"/>
                <a:gridCol w="300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387020" y="4308948"/>
          <a:ext cx="300246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246"/>
                <a:gridCol w="300246"/>
                <a:gridCol w="300246"/>
                <a:gridCol w="300246"/>
                <a:gridCol w="300246"/>
                <a:gridCol w="300246"/>
                <a:gridCol w="300246"/>
                <a:gridCol w="300246"/>
                <a:gridCol w="300246"/>
                <a:gridCol w="300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1"/>
          </p:cNvCxnSpPr>
          <p:nvPr/>
        </p:nvCxnSpPr>
        <p:spPr>
          <a:xfrm>
            <a:off x="3983421" y="4918841"/>
            <a:ext cx="567557" cy="7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50978" y="4603531"/>
            <a:ext cx="2049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 one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</a:t>
            </a:r>
            <a:r>
              <a:rPr lang="en-US" dirty="0" smtClean="0"/>
              <a:t> in one step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6600495" y="4926697"/>
            <a:ext cx="746236" cy="2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8997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MEME (Multiple EM for Motif Elicitation)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MEME(</a:t>
            </a:r>
            <a:r>
              <a:rPr lang="en-US" i="1" dirty="0" err="1" smtClean="0"/>
              <a:t>dataset</a:t>
            </a:r>
            <a:r>
              <a:rPr lang="en-US" dirty="0" err="1" smtClean="0"/>
              <a:t>,</a:t>
            </a:r>
            <a:r>
              <a:rPr lang="en-US" i="1" dirty="0" err="1" smtClean="0"/>
              <a:t>w</a:t>
            </a:r>
            <a:r>
              <a:rPr lang="en-US" dirty="0" err="1" smtClean="0"/>
              <a:t>,</a:t>
            </a:r>
            <a:r>
              <a:rPr lang="en-US" i="1" dirty="0" err="1" smtClean="0"/>
              <a:t>nsites</a:t>
            </a:r>
            <a:r>
              <a:rPr lang="en-US" dirty="0" err="1" smtClean="0"/>
              <a:t>,</a:t>
            </a:r>
            <a:r>
              <a:rPr lang="en-US" i="1" dirty="0" err="1" smtClean="0"/>
              <a:t>passes</a:t>
            </a:r>
            <a:r>
              <a:rPr lang="en-US" dirty="0" smtClean="0"/>
              <a:t>)</a:t>
            </a:r>
          </a:p>
          <a:p>
            <a:pPr marL="914400" lvl="1" indent="-457200">
              <a:buNone/>
            </a:pPr>
            <a:r>
              <a:rPr lang="en-US" dirty="0" smtClean="0"/>
              <a:t>while count &lt;= passes: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calculate nucleotide frequencies for the dataset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for each sequence in the list</a:t>
            </a:r>
            <a:endParaRPr lang="en-US" dirty="0" smtClean="0"/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split each sequence into subsequences of size </a:t>
            </a:r>
            <a:r>
              <a:rPr lang="en-US" i="1" dirty="0" smtClean="0"/>
              <a:t>w</a:t>
            </a:r>
            <a:r>
              <a:rPr lang="en-US" dirty="0" smtClean="0"/>
              <a:t>  (Ex: dataset of AGC, sub sequences would be AG, GC if the w size was 2)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construct the profile of each subsequence, then add the profile, sequence and position of the sequence into a list.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Sort the list based off the score in ascending order.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Calculate the profile of the last </a:t>
            </a:r>
            <a:r>
              <a:rPr lang="en-US" i="1" dirty="0" err="1" smtClean="0"/>
              <a:t>nsites</a:t>
            </a:r>
            <a:r>
              <a:rPr lang="en-US" dirty="0" smtClean="0"/>
              <a:t> of the worst scoring motifs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Build a profile using the last </a:t>
            </a:r>
            <a:r>
              <a:rPr lang="en-US" i="1" dirty="0" err="1" smtClean="0"/>
              <a:t>nsites</a:t>
            </a:r>
            <a:r>
              <a:rPr lang="en-US" dirty="0" smtClean="0"/>
              <a:t> amount of matches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Run randomized motif search (with one change to allow multiple or no matches per sequence up to </a:t>
            </a:r>
            <a:r>
              <a:rPr lang="en-US" i="1" dirty="0" err="1" smtClean="0"/>
              <a:t>nsites</a:t>
            </a:r>
            <a:r>
              <a:rPr lang="en-US" dirty="0" smtClean="0"/>
              <a:t>) to be found.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Then remove those motifs from the dataset, which you have their index and position.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Repeat these steps.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557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MEME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Speed: O(</a:t>
            </a:r>
            <a:r>
              <a:rPr lang="en-US" i="1" dirty="0" smtClean="0"/>
              <a:t>n</a:t>
            </a:r>
            <a:r>
              <a:rPr lang="en-US" i="1" baseline="30000" dirty="0" smtClean="0"/>
              <a:t>2</a:t>
            </a:r>
            <a:r>
              <a:rPr lang="en-US" dirty="0" smtClean="0"/>
              <a:t>) where n is the size of the dataset in characters</a:t>
            </a:r>
          </a:p>
          <a:p>
            <a:r>
              <a:rPr lang="en-US" dirty="0" smtClean="0"/>
              <a:t> Can discover </a:t>
            </a:r>
            <a:r>
              <a:rPr lang="en-US" u="sng" dirty="0" smtClean="0"/>
              <a:t>multiple</a:t>
            </a:r>
            <a:r>
              <a:rPr lang="en-US" i="1" dirty="0" smtClean="0"/>
              <a:t> </a:t>
            </a:r>
            <a:r>
              <a:rPr lang="en-US" dirty="0" smtClean="0"/>
              <a:t>binding site motifs.</a:t>
            </a:r>
          </a:p>
          <a:p>
            <a:r>
              <a:rPr lang="en-US" dirty="0" smtClean="0"/>
              <a:t>“Erasing” one motif is necessary to find another.</a:t>
            </a:r>
          </a:p>
          <a:p>
            <a:r>
              <a:rPr lang="en-US" dirty="0" smtClean="0"/>
              <a:t>The expected number of motif appearances(</a:t>
            </a:r>
            <a:r>
              <a:rPr lang="en-US" i="1" dirty="0" err="1" smtClean="0"/>
              <a:t>nsites</a:t>
            </a:r>
            <a:r>
              <a:rPr lang="en-US" dirty="0" smtClean="0"/>
              <a:t>) is not critical.</a:t>
            </a:r>
          </a:p>
          <a:p>
            <a:r>
              <a:rPr lang="en-US" dirty="0" smtClean="0"/>
              <a:t>Greedily selects best starting points based off the score of the highest found motif.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85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2792</TotalTime>
  <Words>1090</Words>
  <Application>Microsoft Office PowerPoint</Application>
  <PresentationFormat>Custom</PresentationFormat>
  <Paragraphs>308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Depth</vt:lpstr>
      <vt:lpstr>Andrew Buxa</vt:lpstr>
      <vt:lpstr>Introduction</vt:lpstr>
      <vt:lpstr>Randomized Motif Search</vt:lpstr>
      <vt:lpstr>Overview of Randomized Search</vt:lpstr>
      <vt:lpstr>Gibbs Sampling</vt:lpstr>
      <vt:lpstr>Overview of Gibbs Sampling</vt:lpstr>
      <vt:lpstr>Differences between Randomized Search and Gibbs Sampling</vt:lpstr>
      <vt:lpstr>MEME (Multiple EM for Motif Elicitation) </vt:lpstr>
      <vt:lpstr>Overview of MEME</vt:lpstr>
      <vt:lpstr>Differences between MEME and Gibbs Sampling</vt:lpstr>
      <vt:lpstr>Results/ Expected Results</vt:lpstr>
      <vt:lpstr>Why I chose this project</vt:lpstr>
      <vt:lpstr>Difficulties with the project</vt:lpstr>
      <vt:lpstr>Possible Enhancements to the programs</vt:lpstr>
      <vt:lpstr>Sources/Resources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Buxa</dc:title>
  <dc:creator>Andrew Buxa</dc:creator>
  <cp:lastModifiedBy>Andrew</cp:lastModifiedBy>
  <cp:revision>139</cp:revision>
  <dcterms:created xsi:type="dcterms:W3CDTF">2016-04-04T05:02:13Z</dcterms:created>
  <dcterms:modified xsi:type="dcterms:W3CDTF">2016-04-06T21:53:04Z</dcterms:modified>
</cp:coreProperties>
</file>