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5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10.jpeg" ContentType="image/jpeg"/>
  <Override PartName="/ppt/media/image14.png" ContentType="image/png"/>
  <Override PartName="/ppt/media/image7.png" ContentType="image/png"/>
  <Override PartName="/ppt/media/image22.jpeg" ContentType="image/jpeg"/>
  <Override PartName="/ppt/media/image16.jpeg" ContentType="image/jpeg"/>
  <Override PartName="/ppt/media/image1.jpeg" ContentType="image/jpeg"/>
  <Override PartName="/ppt/media/image11.png" ContentType="image/png"/>
  <Override PartName="/ppt/media/image3.png" ContentType="image/png"/>
  <Override PartName="/ppt/media/image2.png" ContentType="image/png"/>
  <Override PartName="/ppt/media/image4.png" ContentType="image/png"/>
  <Override PartName="/ppt/media/image12.png" ContentType="image/png"/>
  <Override PartName="/ppt/media/image24.gif" ContentType="image/gif"/>
  <Override PartName="/ppt/media/image13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87080" cy="68544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608040" y="609480"/>
            <a:ext cx="10971000" cy="5636880"/>
          </a:xfrm>
          <a:prstGeom prst="rect">
            <a:avLst/>
          </a:prstGeom>
          <a:noFill/>
          <a:ln w="15840">
            <a:solidFill>
              <a:srgbClr val="4a7ebb"/>
            </a:solidFill>
            <a:miter/>
          </a:ln>
          <a:effectLst>
            <a:innerShdw blurRad="25400" dir="13500000" dist="127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9" descr=""/>
          <p:cNvPicPr/>
          <p:nvPr/>
        </p:nvPicPr>
        <p:blipFill>
          <a:blip r:embed="rId4"/>
          <a:srcRect l="0" t="0" r="5102" b="0"/>
          <a:stretch/>
        </p:blipFill>
        <p:spPr>
          <a:xfrm rot="5400000">
            <a:off x="5708160" y="74520"/>
            <a:ext cx="757080" cy="604800"/>
          </a:xfrm>
          <a:prstGeom prst="rect">
            <a:avLst/>
          </a:prstGeom>
          <a:ln>
            <a:noFill/>
          </a:ln>
        </p:spPr>
      </p:pic>
      <p:pic>
        <p:nvPicPr>
          <p:cNvPr id="3" name="Picture 10" descr=""/>
          <p:cNvPicPr/>
          <p:nvPr/>
        </p:nvPicPr>
        <p:blipFill>
          <a:blip r:embed="rId5"/>
          <a:srcRect l="0" t="0" r="5102" b="0"/>
          <a:stretch/>
        </p:blipFill>
        <p:spPr>
          <a:xfrm rot="5400000">
            <a:off x="5708160" y="6173280"/>
            <a:ext cx="757080" cy="604800"/>
          </a:xfrm>
          <a:prstGeom prst="rect">
            <a:avLst/>
          </a:prstGeom>
          <a:ln>
            <a:noFill/>
          </a:ln>
        </p:spPr>
      </p:pic>
      <p:pic>
        <p:nvPicPr>
          <p:cNvPr id="4" name="Picture 8" descr=""/>
          <p:cNvPicPr/>
          <p:nvPr/>
        </p:nvPicPr>
        <p:blipFill>
          <a:blip r:embed="rId6"/>
          <a:stretch/>
        </p:blipFill>
        <p:spPr>
          <a:xfrm>
            <a:off x="0" y="0"/>
            <a:ext cx="12187080" cy="685440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2328480" y="1540800"/>
            <a:ext cx="7542000" cy="3833640"/>
          </a:xfrm>
          <a:prstGeom prst="rect">
            <a:avLst/>
          </a:prstGeom>
          <a:noFill/>
          <a:ln w="15840">
            <a:solidFill>
              <a:srgbClr val="4a7ebb"/>
            </a:solidFill>
            <a:miter/>
          </a:ln>
          <a:effectLst>
            <a:innerShdw blurRad="25400" dir="13500000" dist="127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6" name="Picture 16" descr=""/>
          <p:cNvPicPr/>
          <p:nvPr/>
        </p:nvPicPr>
        <p:blipFill>
          <a:blip r:embed="rId7"/>
          <a:srcRect l="0" t="0" r="47677" b="0"/>
          <a:stretch/>
        </p:blipFill>
        <p:spPr>
          <a:xfrm rot="5400000">
            <a:off x="5247000" y="528480"/>
            <a:ext cx="1671480" cy="610920"/>
          </a:xfrm>
          <a:prstGeom prst="rect">
            <a:avLst/>
          </a:prstGeom>
          <a:ln>
            <a:noFill/>
          </a:ln>
        </p:spPr>
      </p:pic>
      <p:pic>
        <p:nvPicPr>
          <p:cNvPr id="7" name="Picture 17" descr=""/>
          <p:cNvPicPr/>
          <p:nvPr/>
        </p:nvPicPr>
        <p:blipFill>
          <a:blip r:embed="rId8"/>
          <a:srcRect l="0" t="0" r="48806" b="0"/>
          <a:stretch/>
        </p:blipFill>
        <p:spPr>
          <a:xfrm rot="5400000">
            <a:off x="5265000" y="5747400"/>
            <a:ext cx="1635120" cy="610920"/>
          </a:xfrm>
          <a:prstGeom prst="rect">
            <a:avLst/>
          </a:prstGeom>
          <a:ln>
            <a:noFill/>
          </a:ln>
        </p:spPr>
      </p:pic>
      <p:sp>
        <p:nvSpPr>
          <p:cNvPr id="8" name="Line 3"/>
          <p:cNvSpPr/>
          <p:nvPr/>
        </p:nvSpPr>
        <p:spPr>
          <a:xfrm>
            <a:off x="2692080" y="3521880"/>
            <a:ext cx="681588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87080" cy="685440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608040" y="609480"/>
            <a:ext cx="10971000" cy="5636880"/>
          </a:xfrm>
          <a:prstGeom prst="rect">
            <a:avLst/>
          </a:prstGeom>
          <a:noFill/>
          <a:ln w="15840">
            <a:solidFill>
              <a:srgbClr val="4a7ebb"/>
            </a:solidFill>
            <a:miter/>
          </a:ln>
          <a:effectLst>
            <a:innerShdw blurRad="25400" dir="13500000" dist="127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7" name="Picture 9" descr=""/>
          <p:cNvPicPr/>
          <p:nvPr/>
        </p:nvPicPr>
        <p:blipFill>
          <a:blip r:embed="rId4"/>
          <a:srcRect l="0" t="0" r="5102" b="0"/>
          <a:stretch/>
        </p:blipFill>
        <p:spPr>
          <a:xfrm rot="5400000">
            <a:off x="5708160" y="74520"/>
            <a:ext cx="757080" cy="604800"/>
          </a:xfrm>
          <a:prstGeom prst="rect">
            <a:avLst/>
          </a:prstGeom>
          <a:ln>
            <a:noFill/>
          </a:ln>
        </p:spPr>
      </p:pic>
      <p:pic>
        <p:nvPicPr>
          <p:cNvPr id="48" name="Picture 10" descr=""/>
          <p:cNvPicPr/>
          <p:nvPr/>
        </p:nvPicPr>
        <p:blipFill>
          <a:blip r:embed="rId5"/>
          <a:srcRect l="0" t="0" r="5102" b="0"/>
          <a:stretch/>
        </p:blipFill>
        <p:spPr>
          <a:xfrm rot="5400000">
            <a:off x="5708160" y="6173280"/>
            <a:ext cx="757080" cy="604800"/>
          </a:xfrm>
          <a:prstGeom prst="rect">
            <a:avLst/>
          </a:prstGeom>
          <a:ln>
            <a:noFill/>
          </a:ln>
        </p:spPr>
      </p:pic>
      <p:sp>
        <p:nvSpPr>
          <p:cNvPr id="49" name="Line 2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87080" cy="685440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608040" y="609480"/>
            <a:ext cx="10971000" cy="5636880"/>
          </a:xfrm>
          <a:prstGeom prst="rect">
            <a:avLst/>
          </a:prstGeom>
          <a:noFill/>
          <a:ln w="15840">
            <a:solidFill>
              <a:srgbClr val="4a7ebb"/>
            </a:solidFill>
            <a:miter/>
          </a:ln>
          <a:effectLst>
            <a:innerShdw blurRad="25400" dir="13500000" dist="127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8" name="Picture 9" descr=""/>
          <p:cNvPicPr/>
          <p:nvPr/>
        </p:nvPicPr>
        <p:blipFill>
          <a:blip r:embed="rId4"/>
          <a:srcRect l="0" t="0" r="5102" b="0"/>
          <a:stretch/>
        </p:blipFill>
        <p:spPr>
          <a:xfrm rot="5400000">
            <a:off x="5708160" y="74520"/>
            <a:ext cx="757080" cy="604800"/>
          </a:xfrm>
          <a:prstGeom prst="rect">
            <a:avLst/>
          </a:prstGeom>
          <a:ln>
            <a:noFill/>
          </a:ln>
        </p:spPr>
      </p:pic>
      <p:pic>
        <p:nvPicPr>
          <p:cNvPr id="89" name="Picture 10" descr=""/>
          <p:cNvPicPr/>
          <p:nvPr/>
        </p:nvPicPr>
        <p:blipFill>
          <a:blip r:embed="rId5"/>
          <a:srcRect l="0" t="0" r="5102" b="0"/>
          <a:stretch/>
        </p:blipFill>
        <p:spPr>
          <a:xfrm rot="5400000">
            <a:off x="5708160" y="6173280"/>
            <a:ext cx="757080" cy="604800"/>
          </a:xfrm>
          <a:prstGeom prst="rect">
            <a:avLst/>
          </a:prstGeom>
          <a:ln>
            <a:noFill/>
          </a:ln>
        </p:spPr>
      </p:pic>
      <p:sp>
        <p:nvSpPr>
          <p:cNvPr id="90" name="Line 2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pages.cs.wisc.edu/~bolo/shipyard/neural/local.html" TargetMode="External"/><Relationship Id="rId2" Type="http://schemas.openxmlformats.org/officeDocument/2006/relationships/hyperlink" Target="https://en.wikipedia.org/wiki/Artificial_neural_network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image" Target="../media/image24.gif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92440" y="1871280"/>
            <a:ext cx="6813720" cy="15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Password 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692440" y="3657600"/>
            <a:ext cx="68137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Predicting passwords with the use of a Neural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Presentation by: Andrew Buxa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My Project: Step Three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5280" y="2557080"/>
            <a:ext cx="959940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 u="sng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Testing phase: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Run the test data that I generated at random.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Output (In Binary Form): 010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11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0111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11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00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01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01100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Actual Binary Password : 010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11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1000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11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00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10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01100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653760" y="3733200"/>
          <a:ext cx="10812600" cy="2514960"/>
        </p:xfrm>
        <a:graphic>
          <a:graphicData uri="http://schemas.openxmlformats.org/drawingml/2006/table">
            <a:tbl>
              <a:tblPr/>
              <a:tblGrid>
                <a:gridCol w="1351440"/>
                <a:gridCol w="1351440"/>
                <a:gridCol w="1351440"/>
                <a:gridCol w="1351440"/>
                <a:gridCol w="1351440"/>
                <a:gridCol w="1351440"/>
                <a:gridCol w="1351440"/>
                <a:gridCol w="1352880"/>
              </a:tblGrid>
              <a:tr h="841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0.3151294949276715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15e2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0.5743807822672861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15e2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0.2331366269018556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15e2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0.6084900754951604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15e2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0.6937822151637889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15e2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0.6767364244689795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15e2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0.1952870186148312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15e2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0.6352183492251112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15e28"/>
                    </a:solidFill>
                  </a:tcPr>
                </a:tc>
              </a:tr>
              <a:tr h="83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0.0659696588427606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3d2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0.5975765273912889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3d2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1.046544186085929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3d2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0.6382172693930103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3d2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0.5815946858119168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3d2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0.3412001182348898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3d2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0.03318810785796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3d2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0.4593181073235183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3d2cd"/>
                    </a:solidFill>
                  </a:tcPr>
                </a:tc>
              </a:tr>
              <a:tr h="837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0.500510515542972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9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0.5297665842844048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9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0.6547068739178956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9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0.2116742697921304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9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0.6490340394859199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9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0.7881473715638369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9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0.1128701223754646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9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0.2325443295673113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aramond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9e7"/>
                    </a:solidFill>
                  </a:tcPr>
                </a:tc>
              </a:tr>
            </a:tbl>
          </a:graphicData>
        </a:graphic>
      </p:graphicFrame>
      <p:sp>
        <p:nvSpPr>
          <p:cNvPr id="145" name="CustomShape 4"/>
          <p:cNvSpPr/>
          <p:nvPr/>
        </p:nvSpPr>
        <p:spPr>
          <a:xfrm>
            <a:off x="8686800" y="3383280"/>
            <a:ext cx="345852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512(2^9) possible 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My Project: Step Four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295280" y="2557080"/>
            <a:ext cx="959940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Calculating Statistics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To see how accurate my Neural Network was, I had to do the following: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Calculate the overall residual value for each set in the test data / amount of passwords in test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Calculate the total amount of positions I would have to change in order to get a correct password.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09480" y="5486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128240" y="2560320"/>
            <a:ext cx="9935640" cy="29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 Networks are good for matching patterns.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more training, the better.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results were good, when run on a set password length.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Evaluation Form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295280" y="2557080"/>
            <a:ext cx="959940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Why did you choose this project?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What made it exciting to 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What would I do differently if I started today?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Enhancements to 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295280" y="2557080"/>
            <a:ext cx="959940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  <a:hlinkClick r:id="rId1"/>
              </a:rPr>
              <a:t>http://pages.cs.wisc.edu/~bolo/shipyard/neural/local.html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https://www.doc.ic.ac.uk/~nd/surprise_96/journal/vol4/cs11/report.html#What is a Neural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  <a:hlinkClick r:id="rId2"/>
              </a:rPr>
              <a:t>https://en.wikipedia.org/wiki/Artificial_neural_network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http://pybrain.org/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Louis: For putting up with my ignorance on some parts of this program.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Programming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Content Placeholder 3" descr=""/>
          <p:cNvPicPr/>
          <p:nvPr/>
        </p:nvPicPr>
        <p:blipFill>
          <a:blip r:embed="rId1"/>
          <a:stretch/>
        </p:blipFill>
        <p:spPr>
          <a:xfrm>
            <a:off x="1295280" y="2641680"/>
            <a:ext cx="4809960" cy="3212280"/>
          </a:xfrm>
          <a:prstGeom prst="rect">
            <a:avLst/>
          </a:prstGeom>
          <a:ln>
            <a:noFill/>
          </a:ln>
        </p:spPr>
      </p:pic>
      <p:pic>
        <p:nvPicPr>
          <p:cNvPr id="131" name="Picture 4" descr=""/>
          <p:cNvPicPr/>
          <p:nvPr/>
        </p:nvPicPr>
        <p:blipFill>
          <a:blip r:embed="rId2"/>
          <a:stretch/>
        </p:blipFill>
        <p:spPr>
          <a:xfrm>
            <a:off x="7566480" y="3315960"/>
            <a:ext cx="2538000" cy="2538000"/>
          </a:xfrm>
          <a:prstGeom prst="rect">
            <a:avLst/>
          </a:prstGeom>
          <a:ln>
            <a:noFill/>
          </a:ln>
        </p:spPr>
      </p:pic>
      <p:pic>
        <p:nvPicPr>
          <p:cNvPr id="132" name="Picture 2" descr=""/>
          <p:cNvPicPr/>
          <p:nvPr/>
        </p:nvPicPr>
        <p:blipFill>
          <a:blip r:embed="rId3"/>
          <a:stretch/>
        </p:blipFill>
        <p:spPr>
          <a:xfrm>
            <a:off x="7793280" y="2582640"/>
            <a:ext cx="2084040" cy="7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What is a Neural Network?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355400" y="2533680"/>
            <a:ext cx="959940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 Neural Network is an information paradigm that is inspired by the way the human brain processes information. A key element of this paradigm is the structure of the information processing system.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It is composed of a large number of highly interconnected processing elements (neurons) working in unison to solve specific problems.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3857400" y="793440"/>
            <a:ext cx="4462920" cy="478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The Hidden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295280" y="2557080"/>
            <a:ext cx="959940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The hidden layer's job is to transform the input layer into something that the output layer can 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This is done by using an activation function which, defines the value of each neuron (weighted sum of inputs) to an output signal.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My Project: First 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95280" y="2557080"/>
            <a:ext cx="959940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Generate all permutations of a length-</a:t>
            </a:r>
            <a:r>
              <a:rPr b="0" i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password.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 u="sng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Example: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N1L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Acquire the hexadecimal values for each character.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N 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0x4e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0x31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0x4c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010011100011000101001100 (24 bits)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Run the password through a hashing function (I chose MD5) to acquire the hexdigest.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308b215e470bed6a5ab9c3bad8a9c0c9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00110000100010110010000101011110010001110000101111101101011010100101101010111001110000111011101011011000101010011100000011001001 (128 bits)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95280" y="982080"/>
            <a:ext cx="9599400" cy="13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My Project: Second 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295280" y="2557080"/>
            <a:ext cx="959940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Build the data-set for the Neural Network to train 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Problem encountered (Rookie mistake)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b15e28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Train the Neural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Application>LibreOffice/5.1.6.2$Linux_X86_64 LibreOffice_project/10m0$Build-2</Application>
  <Words>412</Words>
  <Paragraphs>120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2017-04-03T21:18:23Z</dcterms:created>
  <dc:creator>Andrew Buxa</dc:creator>
  <dc:description/>
  <dc:language>en-US</dc:language>
  <cp:lastModifiedBy/>
  <dcterms:modified xsi:type="dcterms:W3CDTF">2017-04-04T17:21:39Z</dcterms:modified>
  <cp:revision>37</cp:revision>
  <dc:subject/>
  <dc:title>Password Prediction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