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81" r:id="rId10"/>
    <p:sldId id="263" r:id="rId11"/>
    <p:sldId id="258" r:id="rId12"/>
    <p:sldId id="264" r:id="rId13"/>
    <p:sldId id="278" r:id="rId14"/>
    <p:sldId id="279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80" r:id="rId23"/>
    <p:sldId id="275" r:id="rId24"/>
    <p:sldId id="276" r:id="rId25"/>
    <p:sldId id="277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92810" autoAdjust="0"/>
  </p:normalViewPr>
  <p:slideViewPr>
    <p:cSldViewPr snapToGrid="0" snapToObjects="1" showGuides="1">
      <p:cViewPr>
        <p:scale>
          <a:sx n="76" d="100"/>
          <a:sy n="76" d="100"/>
        </p:scale>
        <p:origin x="78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ataplatform.cloud.ibm.com/dashboards/90a2e573-4d03-4421-8cc3-27b4c425ff90/view/7232f26426bc19fc4ecaeae407cf2c0429302759e0bb8b0582d37b4906607397a96e13c0c82b4c5edf120365a1e91b5f98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124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Technology Industry Trends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4132764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Andrew Carlson</a:t>
            </a:r>
          </a:p>
          <a:p>
            <a:pPr marL="0" indent="0">
              <a:buNone/>
            </a:pPr>
            <a:r>
              <a:rPr lang="en-US" dirty="0"/>
              <a:t>12/01/2022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8B8A476-8AF7-D829-E839-B436AE084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4" y="2327564"/>
            <a:ext cx="4614949" cy="3336223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E9E6E77-770E-A45D-536E-F8520C57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7564"/>
            <a:ext cx="4836607" cy="29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20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DATABASE TRENDS: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r>
              <a:rPr lang="en-US" dirty="0"/>
              <a:t>MySQL is the most used database</a:t>
            </a:r>
          </a:p>
          <a:p>
            <a:r>
              <a:rPr lang="en-US" dirty="0"/>
              <a:t>PostgreSQL is the database that respondents desire to learn most</a:t>
            </a:r>
          </a:p>
          <a:p>
            <a:r>
              <a:rPr lang="en-US" dirty="0"/>
              <a:t>MongoDB is the most used and desired document-based database</a:t>
            </a:r>
          </a:p>
          <a:p>
            <a:r>
              <a:rPr lang="en-US" dirty="0"/>
              <a:t>More respondents are wanting to learn document-based (NoSQL) databases like Redis and Elasticsearch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r>
              <a:rPr lang="en-US" dirty="0"/>
              <a:t>PostgreSQL may become a more popular database of choice in the future versus MySQL and Microsoft SQL Server</a:t>
            </a:r>
          </a:p>
          <a:p>
            <a:r>
              <a:rPr lang="en-US" dirty="0"/>
              <a:t>NoSQL databases may be increasing in popularity</a:t>
            </a:r>
          </a:p>
          <a:p>
            <a:r>
              <a:rPr lang="en-US" dirty="0"/>
              <a:t>MongoDB may be the NoSQL database that is increasing in popularity most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278052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Link to IBM Cognos Dashboard: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Click here to view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F2385117-3457-81B1-96E8-CCB478598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778" y="1318899"/>
            <a:ext cx="8628444" cy="5017280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AC68E42-346D-B77D-72EE-C6C67AA0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87" y="1351266"/>
            <a:ext cx="9374666" cy="50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38D94E83-7E2C-700C-11A9-C68AAF9E6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09" y="1333570"/>
            <a:ext cx="9093759" cy="494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As a developer, it may be important to learn to incorporate the following technologies according to this survey: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React.js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AWS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400114"/>
            <a:ext cx="5181600" cy="48375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  <a:endParaRPr lang="en-US" dirty="0"/>
          </a:p>
          <a:p>
            <a:r>
              <a:rPr lang="en-US" dirty="0"/>
              <a:t>Currently most popular:</a:t>
            </a:r>
          </a:p>
          <a:p>
            <a:pPr lvl="1"/>
            <a:r>
              <a:rPr lang="en-US" dirty="0"/>
              <a:t>Language: JavaScript</a:t>
            </a:r>
          </a:p>
          <a:p>
            <a:pPr lvl="1"/>
            <a:r>
              <a:rPr lang="en-US" dirty="0"/>
              <a:t>Database: MySQL</a:t>
            </a:r>
          </a:p>
          <a:p>
            <a:pPr lvl="1"/>
            <a:r>
              <a:rPr lang="en-US" dirty="0"/>
              <a:t>Web Framework: jQuery</a:t>
            </a:r>
          </a:p>
          <a:p>
            <a:pPr lvl="1"/>
            <a:r>
              <a:rPr lang="en-US" dirty="0"/>
              <a:t>Cloud Service: AWS</a:t>
            </a:r>
          </a:p>
          <a:p>
            <a:pPr lvl="1"/>
            <a:r>
              <a:rPr lang="en-US" dirty="0"/>
              <a:t>Platform: Linux</a:t>
            </a:r>
          </a:p>
          <a:p>
            <a:r>
              <a:rPr lang="en-US" dirty="0"/>
              <a:t>Most desired to learn by developers: </a:t>
            </a:r>
          </a:p>
          <a:p>
            <a:pPr lvl="1"/>
            <a:r>
              <a:rPr lang="en-US" dirty="0"/>
              <a:t>Language: JavaScript</a:t>
            </a:r>
          </a:p>
          <a:p>
            <a:pPr lvl="1"/>
            <a:r>
              <a:rPr lang="en-US" dirty="0"/>
              <a:t>Database: PostgreSQL</a:t>
            </a:r>
          </a:p>
          <a:p>
            <a:pPr lvl="1"/>
            <a:r>
              <a:rPr lang="en-US" dirty="0"/>
              <a:t>Web Framework: Angular</a:t>
            </a:r>
          </a:p>
          <a:p>
            <a:pPr lvl="1"/>
            <a:r>
              <a:rPr lang="en-US" dirty="0"/>
              <a:t>Cloud Service: AWS</a:t>
            </a:r>
          </a:p>
          <a:p>
            <a:pPr lvl="1"/>
            <a:r>
              <a:rPr lang="en-US" dirty="0"/>
              <a:t>Platform: Docker</a:t>
            </a:r>
          </a:p>
          <a:p>
            <a:r>
              <a:rPr lang="en-US" dirty="0"/>
              <a:t>Demographics: Respondents are primarily men in the United States with a Bachelor’s or Master’s degree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420516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  <a:endParaRPr lang="en-US" dirty="0"/>
          </a:p>
          <a:p>
            <a:r>
              <a:rPr lang="en-US" dirty="0"/>
              <a:t>JavaScript is a popular language with a high potential to continue this trend in the future</a:t>
            </a:r>
          </a:p>
          <a:p>
            <a:r>
              <a:rPr lang="en-US" dirty="0"/>
              <a:t>Linux is the most used platform since it is an open-source, light-weight, and high-speed operating system </a:t>
            </a:r>
          </a:p>
          <a:p>
            <a:r>
              <a:rPr lang="en-US" dirty="0"/>
              <a:t>Docker is a platform that many survey respondents want to learn indicating the rise in popularity of DevOps and containers/microservice architectures</a:t>
            </a:r>
          </a:p>
          <a:p>
            <a:r>
              <a:rPr lang="en-US" dirty="0"/>
              <a:t>Most employees in the tech industry are males who have at least a bachelor’s degree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JavaScript, React.js, PostgreSQL, Linux, AWS, and Docker technologies have a high potential to become more popular in the future</a:t>
            </a:r>
          </a:p>
          <a:p>
            <a:r>
              <a:rPr lang="en-US" dirty="0"/>
              <a:t>JavaScript, jQuery, Linux, and MySQL are reliable technologies that are frequently used today</a:t>
            </a:r>
          </a:p>
          <a:p>
            <a:endParaRPr lang="en-US" dirty="0"/>
          </a:p>
          <a:p>
            <a:r>
              <a:rPr lang="en-US" dirty="0"/>
              <a:t>The technology industry is dominated by a disproportionate number of males versus females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7566-D67C-4610-F4E4-E6A4BEA5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0F6D-45B3-E97B-BBEE-178C60153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7769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following additional information can provide further insight: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Which technologies are most popular in certain regions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Which programming languages do developers find to be the most readable/versatile/performant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Detailed comparison between popular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357805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Executive Summary</a:t>
            </a:r>
          </a:p>
          <a:p>
            <a:r>
              <a:rPr lang="en-US" sz="2600" dirty="0"/>
              <a:t>Introduction</a:t>
            </a:r>
          </a:p>
          <a:p>
            <a:r>
              <a:rPr lang="en-US" sz="2600" dirty="0"/>
              <a:t>Methodology</a:t>
            </a:r>
          </a:p>
          <a:p>
            <a:r>
              <a:rPr lang="en-US" sz="2600" dirty="0"/>
              <a:t>Results</a:t>
            </a:r>
          </a:p>
          <a:p>
            <a:pPr lvl="1"/>
            <a:r>
              <a:rPr lang="en-US" sz="2200" dirty="0"/>
              <a:t>Visualization – Charts</a:t>
            </a:r>
          </a:p>
          <a:p>
            <a:pPr lvl="1"/>
            <a:r>
              <a:rPr lang="en-US" sz="2200" dirty="0"/>
              <a:t>Dashboard</a:t>
            </a:r>
          </a:p>
          <a:p>
            <a:r>
              <a:rPr lang="en-US" sz="2600" dirty="0"/>
              <a:t>Discussion</a:t>
            </a:r>
          </a:p>
          <a:p>
            <a:pPr lvl="1"/>
            <a:r>
              <a:rPr lang="en-US" sz="2200" dirty="0"/>
              <a:t>Findings &amp; Implications</a:t>
            </a:r>
          </a:p>
          <a:p>
            <a:r>
              <a:rPr lang="en-US" sz="2600" dirty="0"/>
              <a:t>Conclusion</a:t>
            </a:r>
          </a:p>
          <a:p>
            <a:r>
              <a:rPr lang="en-US" sz="2600" dirty="0"/>
              <a:t>Future Analysis</a:t>
            </a:r>
          </a:p>
          <a:p>
            <a:r>
              <a:rPr lang="en-US" sz="26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690688"/>
            <a:ext cx="6809509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u="sng" dirty="0"/>
              <a:t>Additional Analysis</a:t>
            </a:r>
          </a:p>
          <a:p>
            <a:pPr marL="0" indent="0">
              <a:buNone/>
            </a:pPr>
            <a:r>
              <a:rPr lang="en-US" sz="2200" b="1" u="sng" dirty="0"/>
              <a:t>Data Sources</a:t>
            </a:r>
          </a:p>
          <a:p>
            <a:r>
              <a:rPr lang="en-US" sz="2400" dirty="0"/>
              <a:t>Naukri.com Kaggle Jobs Dataset – json format </a:t>
            </a:r>
          </a:p>
          <a:p>
            <a:r>
              <a:rPr lang="en-US" sz="2400" dirty="0"/>
              <a:t>IBM Webpage with Programming Language Data – HTML</a:t>
            </a:r>
          </a:p>
          <a:p>
            <a:pPr marL="0" indent="0">
              <a:buNone/>
            </a:pPr>
            <a:r>
              <a:rPr lang="en-US" sz="2400" b="1" u="sng" dirty="0"/>
              <a:t>How Data was Used</a:t>
            </a:r>
          </a:p>
          <a:p>
            <a:r>
              <a:rPr lang="en-US" sz="2400" dirty="0"/>
              <a:t>Created an API and used API to store Kaggle data in an excel spreadsheet using Python</a:t>
            </a:r>
          </a:p>
          <a:p>
            <a:r>
              <a:rPr lang="en-US" sz="2400" dirty="0"/>
              <a:t>Performed web scraping on IBM Webpage and store scraped data in csv file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200" b="1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BD3BB1-9FA3-57F0-1938-43F334EC59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9" y="1708614"/>
            <a:ext cx="5178251" cy="309996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87B1EA-7DCE-419B-CA8F-FBA4CE51B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48" y="1708614"/>
            <a:ext cx="5485738" cy="32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E92FA-0204-A6E2-5F66-8B4B77D35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089" y="1516592"/>
            <a:ext cx="6953822" cy="419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0675" y="1527350"/>
            <a:ext cx="7983125" cy="476372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2019 Stack Overflow Developer Survey:</a:t>
            </a:r>
          </a:p>
          <a:p>
            <a:pPr lvl="1"/>
            <a:r>
              <a:rPr lang="en-US" dirty="0"/>
              <a:t>Currently most popular:</a:t>
            </a:r>
          </a:p>
          <a:p>
            <a:pPr lvl="2"/>
            <a:r>
              <a:rPr lang="en-US" dirty="0"/>
              <a:t>Language: JavaScript</a:t>
            </a:r>
          </a:p>
          <a:p>
            <a:pPr lvl="2"/>
            <a:r>
              <a:rPr lang="en-US" dirty="0"/>
              <a:t>Database: MySQL</a:t>
            </a:r>
          </a:p>
          <a:p>
            <a:pPr lvl="2"/>
            <a:r>
              <a:rPr lang="en-US" dirty="0"/>
              <a:t>Web Framework: jQuery</a:t>
            </a:r>
          </a:p>
          <a:p>
            <a:pPr lvl="2"/>
            <a:r>
              <a:rPr lang="en-US" dirty="0"/>
              <a:t>Cloud Service: AWS</a:t>
            </a:r>
          </a:p>
          <a:p>
            <a:pPr lvl="2"/>
            <a:r>
              <a:rPr lang="en-US" dirty="0"/>
              <a:t>Platform: Linux</a:t>
            </a:r>
          </a:p>
          <a:p>
            <a:pPr lvl="1"/>
            <a:r>
              <a:rPr lang="en-US" dirty="0"/>
              <a:t>Most desired to learn by developers: </a:t>
            </a:r>
          </a:p>
          <a:p>
            <a:pPr lvl="2"/>
            <a:r>
              <a:rPr lang="en-US" dirty="0"/>
              <a:t>Language: JavaScript</a:t>
            </a:r>
          </a:p>
          <a:p>
            <a:pPr lvl="2"/>
            <a:r>
              <a:rPr lang="en-US" dirty="0"/>
              <a:t>Database: PostgreSQL</a:t>
            </a:r>
          </a:p>
          <a:p>
            <a:pPr lvl="2"/>
            <a:r>
              <a:rPr lang="en-US" dirty="0"/>
              <a:t>Web Framework: Angular</a:t>
            </a:r>
          </a:p>
          <a:p>
            <a:pPr lvl="2"/>
            <a:r>
              <a:rPr lang="en-US" dirty="0"/>
              <a:t>Cloud Service: AWS</a:t>
            </a:r>
          </a:p>
          <a:p>
            <a:pPr lvl="2"/>
            <a:r>
              <a:rPr lang="en-US" dirty="0"/>
              <a:t>Platform: Docker</a:t>
            </a:r>
          </a:p>
          <a:p>
            <a:pPr lvl="1"/>
            <a:r>
              <a:rPr lang="en-US" dirty="0"/>
              <a:t>Respondents of survey are primarily men in the United States with a Bachelor’s or Master’s degree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94" y="2212327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537398"/>
            <a:ext cx="7732754" cy="4639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u="sng" dirty="0"/>
              <a:t>Purpose</a:t>
            </a:r>
          </a:p>
          <a:p>
            <a:r>
              <a:rPr lang="en-US" sz="2400" dirty="0"/>
              <a:t>Analyze current trends and possible future trends in the technology industry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4000" b="1" u="sng" dirty="0"/>
              <a:t>Questions</a:t>
            </a:r>
          </a:p>
          <a:p>
            <a:r>
              <a:rPr lang="en-US" sz="2400" dirty="0"/>
              <a:t>Which technologies are the most popular?</a:t>
            </a:r>
          </a:p>
          <a:p>
            <a:r>
              <a:rPr lang="en-US" sz="2400" dirty="0"/>
              <a:t>Which technologies do employees in the industry have a desire to learn?</a:t>
            </a:r>
          </a:p>
          <a:p>
            <a:r>
              <a:rPr lang="en-US" sz="2400" dirty="0"/>
              <a:t>What are the demographics that make up the technology industry?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541266"/>
            <a:ext cx="7068725" cy="4926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Data Sources </a:t>
            </a:r>
            <a:r>
              <a:rPr lang="en-US" sz="2200" b="1" i="1" u="sng" dirty="0"/>
              <a:t>(provided by IBM Skills Network)</a:t>
            </a:r>
            <a:endParaRPr lang="en-US" sz="3600" b="1" u="sng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BM Plex Mono Text" panose="020B0509050203000203" pitchFamily="49" charset="0"/>
                <a:ea typeface="+mn-ea"/>
                <a:cs typeface="+mn-cs"/>
              </a:rPr>
              <a:t>2019 Stack Overflow Developer Survey – csv file formats</a:t>
            </a:r>
            <a:endParaRPr lang="en-US" sz="36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BM Plex Mono Text" panose="020B0509050203000203" pitchFamily="49" charset="0"/>
                <a:ea typeface="+mn-ea"/>
                <a:cs typeface="+mn-cs"/>
              </a:rPr>
              <a:t>2019 Stack Overflow Developer Survey</a:t>
            </a:r>
            <a:r>
              <a:rPr lang="en-US" sz="2200" dirty="0"/>
              <a:t>– SQLite file format</a:t>
            </a:r>
          </a:p>
          <a:p>
            <a:pPr marL="0" indent="0">
              <a:buNone/>
            </a:pPr>
            <a:r>
              <a:rPr lang="en-US" sz="3600" b="1" u="sng" dirty="0"/>
              <a:t>How Data was Used</a:t>
            </a:r>
          </a:p>
          <a:p>
            <a:r>
              <a:rPr lang="en-US" sz="2200" dirty="0"/>
              <a:t>Performed exploratory/statistical analysis </a:t>
            </a:r>
          </a:p>
          <a:p>
            <a:r>
              <a:rPr lang="en-US" sz="2200" dirty="0"/>
              <a:t>Created Python visualizations </a:t>
            </a:r>
          </a:p>
          <a:p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BM Plex Mono Text" panose="020B0509050203000203" pitchFamily="49" charset="0"/>
                <a:ea typeface="+mn-ea"/>
                <a:cs typeface="+mn-cs"/>
              </a:rPr>
              <a:t>Created an IBM Cognos Dashboard to visualize industry trends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73F6-C096-F61D-6A4B-F8213026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CEEC-D7D7-3BB4-8ECA-E4355F7A24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Programming/Querying Languages: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SQL </a:t>
            </a:r>
          </a:p>
          <a:p>
            <a:r>
              <a:rPr lang="en-US" dirty="0"/>
              <a:t>Tools/Software:</a:t>
            </a:r>
          </a:p>
          <a:p>
            <a:pPr lvl="1"/>
            <a:r>
              <a:rPr lang="en-US" dirty="0"/>
              <a:t>Jupyter Notebook</a:t>
            </a:r>
          </a:p>
          <a:p>
            <a:pPr lvl="1"/>
            <a:r>
              <a:rPr lang="en-US" dirty="0"/>
              <a:t>IBM Cognos </a:t>
            </a:r>
          </a:p>
          <a:p>
            <a:pPr lvl="1"/>
            <a:r>
              <a:rPr lang="en-US" dirty="0"/>
              <a:t>Microsoft Excel (See Appendix)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2C6DB-D8A8-19C1-EC9A-F48C76AC6F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Modules: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/>
              <a:t>Seaborn</a:t>
            </a:r>
          </a:p>
          <a:p>
            <a:pPr lvl="1"/>
            <a:r>
              <a:rPr lang="en-US" dirty="0"/>
              <a:t>Sqlite3</a:t>
            </a:r>
          </a:p>
          <a:p>
            <a:pPr lvl="1"/>
            <a:r>
              <a:rPr lang="en-US" dirty="0"/>
              <a:t>Requests (See Appendix)</a:t>
            </a:r>
          </a:p>
          <a:p>
            <a:pPr lvl="1"/>
            <a:r>
              <a:rPr lang="en-US" dirty="0"/>
              <a:t>Openpyxl (See Appendix)	</a:t>
            </a:r>
          </a:p>
          <a:p>
            <a:r>
              <a:rPr lang="en-US" dirty="0"/>
              <a:t>Web Frameworks:</a:t>
            </a:r>
          </a:p>
          <a:p>
            <a:pPr lvl="1"/>
            <a:r>
              <a:rPr lang="en-US" dirty="0"/>
              <a:t>Flask (See Appendix)</a:t>
            </a:r>
          </a:p>
        </p:txBody>
      </p:sp>
    </p:spTree>
    <p:extLst>
      <p:ext uri="{BB962C8B-B14F-4D97-AF65-F5344CB8AC3E}">
        <p14:creationId xmlns:p14="http://schemas.microsoft.com/office/powerpoint/2010/main" val="318917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5590" y="1781122"/>
            <a:ext cx="5800410" cy="4255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u="sng" dirty="0"/>
              <a:t>Data Organization</a:t>
            </a:r>
          </a:p>
          <a:p>
            <a:r>
              <a:rPr lang="en-US" sz="2600" dirty="0"/>
              <a:t>Preliminary exploratory data analysis was performed on csv data using Python</a:t>
            </a:r>
          </a:p>
          <a:p>
            <a:r>
              <a:rPr lang="en-US" sz="2600" dirty="0"/>
              <a:t>SQLite file was read in as a Pandas dataframe using DB-API connection</a:t>
            </a:r>
          </a:p>
          <a:p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BM Plex Mono Text" panose="020B0509050203000203" pitchFamily="49" charset="0"/>
                <a:ea typeface="+mn-ea"/>
                <a:cs typeface="+mn-cs"/>
              </a:rPr>
              <a:t>csv data was imported into IBM Cognos to create Dashboard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AABB8-F671-1BB4-DED2-1CD46B4D07FE}"/>
              </a:ext>
            </a:extLst>
          </p:cNvPr>
          <p:cNvSpPr txBox="1"/>
          <p:nvPr/>
        </p:nvSpPr>
        <p:spPr>
          <a:xfrm>
            <a:off x="5984630" y="1781122"/>
            <a:ext cx="591178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600" b="1" u="sng" dirty="0">
                <a:solidFill>
                  <a:srgbClr val="0070C0"/>
                </a:solidFill>
                <a:latin typeface="IBM Plex Mono Text" panose="020B0509050203000203" pitchFamily="49" charset="0"/>
              </a:rPr>
              <a:t>Analysis</a:t>
            </a:r>
            <a:endParaRPr kumimoji="0" lang="en-US" sz="36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IBM Plex Mono Text" panose="020B0509050203000203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BM Plex Mono Text" panose="020B0509050203000203" pitchFamily="49" charset="0"/>
                <a:ea typeface="+mn-ea"/>
                <a:cs typeface="+mn-cs"/>
              </a:rPr>
              <a:t>Pandas dataframes were used to perform exploratory data analysis and to create visualizations using Pandas, MatPlotLib, and Seaborn libraries.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0070C0"/>
                </a:solidFill>
                <a:latin typeface="IBM Plex Mono Text" panose="020B0509050203000203" pitchFamily="49" charset="0"/>
              </a:rPr>
              <a:t>IBM Cognos Dashboard was made to visualize current/future trends and demographics trends according to the Stack Overflow developer survey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IBM Plex Mono Text" panose="020B0509050203000203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IBM Plex Mono Text" panose="020B0509050203000203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Chart, bar chart">
            <a:extLst>
              <a:ext uri="{FF2B5EF4-FFF2-40B4-BE49-F238E27FC236}">
                <a16:creationId xmlns:a16="http://schemas.microsoft.com/office/drawing/2014/main" id="{29B5DF1A-97B3-FAD1-4CAD-7D6A557CF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20" y="2327564"/>
            <a:ext cx="4836428" cy="356584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E9766A71-BAF8-0F09-49BB-1410B7752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20" y="2293650"/>
            <a:ext cx="4836428" cy="314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3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PROGRAMMING LANGUAGE TRENDS: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496594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r>
              <a:rPr lang="en-US" dirty="0"/>
              <a:t>JavaScript is the most popular language </a:t>
            </a:r>
          </a:p>
          <a:p>
            <a:r>
              <a:rPr lang="en-US" dirty="0"/>
              <a:t>JavaScript is the language that developers desire to learn most </a:t>
            </a:r>
          </a:p>
          <a:p>
            <a:r>
              <a:rPr lang="en-US" dirty="0"/>
              <a:t>Python is the 3</a:t>
            </a:r>
            <a:r>
              <a:rPr lang="en-US" baseline="30000" dirty="0"/>
              <a:t>rd</a:t>
            </a:r>
            <a:r>
              <a:rPr lang="en-US" dirty="0"/>
              <a:t> most desired language to learn</a:t>
            </a:r>
          </a:p>
          <a:p>
            <a:r>
              <a:rPr lang="en-US" dirty="0"/>
              <a:t>SQL is the most popular querying language</a:t>
            </a:r>
          </a:p>
          <a:p>
            <a:r>
              <a:rPr lang="en-US" dirty="0"/>
              <a:t>TypeScript is a language that many developers want to learn, but is not amongst the top 5 most used 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96594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r>
              <a:rPr lang="en-US" dirty="0"/>
              <a:t>Since JavaScript, HTML, and CSS are the most popular languages, then many of the respondents in the survey do front-end development</a:t>
            </a:r>
          </a:p>
          <a:p>
            <a:r>
              <a:rPr lang="en-US" dirty="0"/>
              <a:t>Many respondents also want to learn front-end development since JavaScript, HTML, and CSS are the most desired to learn</a:t>
            </a:r>
          </a:p>
          <a:p>
            <a:r>
              <a:rPr lang="en-US" dirty="0"/>
              <a:t>TypeScript is a language that may be increasingly sought after in the technology industry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881</Words>
  <Application>Microsoft Office PowerPoint</Application>
  <PresentationFormat>Widescreen</PresentationFormat>
  <Paragraphs>161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Industry Trends Analysis</vt:lpstr>
      <vt:lpstr>OUTLINE</vt:lpstr>
      <vt:lpstr>EXECUTIVE SUMMARY</vt:lpstr>
      <vt:lpstr>INTRODUCTION</vt:lpstr>
      <vt:lpstr>METHODOLOGY</vt:lpstr>
      <vt:lpstr>Technologies Used</vt:lpstr>
      <vt:lpstr>RESULTS</vt:lpstr>
      <vt:lpstr>PROGRAMMING LANGUAGE TRENDS</vt:lpstr>
      <vt:lpstr>PROGRAMMING LANGUAGE TRENDS: FINDINGS &amp; IMPLICATIONS</vt:lpstr>
      <vt:lpstr>DATABASE TRENDS</vt:lpstr>
      <vt:lpstr>DATABASE TRENDS: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Future Analysis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Andrew Carlson</cp:lastModifiedBy>
  <cp:revision>71</cp:revision>
  <dcterms:created xsi:type="dcterms:W3CDTF">2020-10-28T18:29:43Z</dcterms:created>
  <dcterms:modified xsi:type="dcterms:W3CDTF">2022-12-02T18:20:57Z</dcterms:modified>
</cp:coreProperties>
</file>