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546" r:id="rId2"/>
    <p:sldId id="549" r:id="rId3"/>
    <p:sldId id="547" r:id="rId4"/>
    <p:sldId id="550" r:id="rId5"/>
    <p:sldId id="551" r:id="rId6"/>
    <p:sldId id="552" r:id="rId7"/>
    <p:sldId id="553" r:id="rId8"/>
    <p:sldId id="554" r:id="rId9"/>
    <p:sldId id="555" r:id="rId10"/>
    <p:sldId id="556" r:id="rId11"/>
    <p:sldId id="557" r:id="rId12"/>
    <p:sldId id="558" r:id="rId13"/>
    <p:sldId id="559" r:id="rId14"/>
    <p:sldId id="560" r:id="rId15"/>
    <p:sldId id="561" r:id="rId16"/>
    <p:sldId id="562" r:id="rId17"/>
    <p:sldId id="563" r:id="rId18"/>
    <p:sldId id="564" r:id="rId19"/>
    <p:sldId id="565" r:id="rId20"/>
    <p:sldId id="566" r:id="rId21"/>
    <p:sldId id="567" r:id="rId22"/>
    <p:sldId id="568" r:id="rId23"/>
    <p:sldId id="569" r:id="rId24"/>
    <p:sldId id="570" r:id="rId25"/>
    <p:sldId id="571" r:id="rId26"/>
    <p:sldId id="548" r:id="rId27"/>
    <p:sldId id="572" r:id="rId28"/>
    <p:sldId id="573" r:id="rId29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9F"/>
    <a:srgbClr val="E8E8FF"/>
    <a:srgbClr val="FAFAFF"/>
    <a:srgbClr val="A7ADFF"/>
    <a:srgbClr val="C8C8CC"/>
    <a:srgbClr val="F3F3FF"/>
    <a:srgbClr val="B7B7CC"/>
    <a:srgbClr val="C69200"/>
    <a:srgbClr val="002060"/>
    <a:srgbClr val="16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47" autoAdjust="0"/>
    <p:restoredTop sz="95761" autoAdjust="0"/>
  </p:normalViewPr>
  <p:slideViewPr>
    <p:cSldViewPr>
      <p:cViewPr>
        <p:scale>
          <a:sx n="66" d="100"/>
          <a:sy n="66" d="100"/>
        </p:scale>
        <p:origin x="2728" y="10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339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C6C1-58CA-4905-AEDC-9C13740575B8}" type="datetimeFigureOut">
              <a:rPr lang="en-SG" smtClean="0"/>
              <a:t>11/12/19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42921-5E95-42E7-81BE-0A3E682E9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060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53CA56-7B18-46F1-B7FE-D2358B15B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1335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0"/>
            <a:ext cx="9144000" cy="1420813"/>
            <a:chOff x="0" y="0"/>
            <a:chExt cx="9144000" cy="1420813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0"/>
              <a:ext cx="9144000" cy="1420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6261" y="197489"/>
              <a:ext cx="3419830" cy="1025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Connector 7"/>
            <p:cNvCxnSpPr/>
            <p:nvPr userDrawn="1"/>
          </p:nvCxnSpPr>
          <p:spPr bwMode="auto">
            <a:xfrm>
              <a:off x="0" y="1420813"/>
              <a:ext cx="9144000" cy="0"/>
            </a:xfrm>
            <a:prstGeom prst="line">
              <a:avLst/>
            </a:prstGeom>
            <a:ln w="28575">
              <a:solidFill>
                <a:srgbClr val="C69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092204" y="5240050"/>
            <a:ext cx="7772400" cy="584775"/>
          </a:xfrm>
        </p:spPr>
        <p:txBody>
          <a:bodyPr/>
          <a:lstStyle>
            <a:lvl1pPr algn="r">
              <a:defRPr sz="3200"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092204" y="5883275"/>
            <a:ext cx="7772400" cy="400110"/>
          </a:xfrm>
        </p:spPr>
        <p:txBody>
          <a:bodyPr/>
          <a:lstStyle>
            <a:lvl1pPr marL="0" indent="0" algn="r">
              <a:buFontTx/>
              <a:buNone/>
              <a:defRPr sz="2000" b="1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ADAD209-641F-B64B-9D14-1FFB2DF854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000"/>
            <a:ext cx="1918591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2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4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136612"/>
            <a:ext cx="8305800" cy="58477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743C-E2D0-4F23-9ADE-FF21A9026E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00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5847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400110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6556C-EC84-4ECE-8191-F1FF3A7E99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6200" y="914400"/>
            <a:ext cx="8991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7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7201"/>
            <a:ext cx="6553200" cy="5847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A19D8-1474-485E-AF0B-775079405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E52A5-A620-486A-A1C9-54A6C6F43B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3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F6E45-423C-46C5-BE72-11896EEDA7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61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BFDDE-7429-4330-9721-C945C33BC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01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9B965-42BC-4A3D-976E-CF58558A0C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01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25425"/>
            <a:ext cx="6477000" cy="584775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66800"/>
            <a:ext cx="6477000" cy="37732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10200"/>
            <a:ext cx="6477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E65BF-B260-4E60-AEEB-8FAAD5815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70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77721"/>
            <a:ext cx="1881187" cy="564357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17212"/>
            <a:ext cx="8305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pPr>
              <a:defRPr/>
            </a:pPr>
            <a:fld id="{9FA06296-E828-4FE7-87D7-F0BB5EA786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0013" y="990600"/>
            <a:ext cx="8943975" cy="0"/>
          </a:xfrm>
          <a:prstGeom prst="line">
            <a:avLst/>
          </a:prstGeom>
          <a:ln>
            <a:solidFill>
              <a:srgbClr val="D59F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577AC1A-EEB0-B745-BEF0-B4594C0BC4D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000"/>
            <a:ext cx="1918591" cy="43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89" r:id="rId2"/>
    <p:sldLayoutId id="2147483886" r:id="rId3"/>
    <p:sldLayoutId id="2147483885" r:id="rId4"/>
    <p:sldLayoutId id="2147483887" r:id="rId5"/>
    <p:sldLayoutId id="2147483888" r:id="rId6"/>
    <p:sldLayoutId id="2147483890" r:id="rId7"/>
    <p:sldLayoutId id="2147483891" r:id="rId8"/>
    <p:sldLayoutId id="2147483892" r:id="rId9"/>
    <p:sldLayoutId id="2147483896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69200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9.png"/><Relationship Id="rId19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png"/><Relationship Id="rId20" Type="http://schemas.openxmlformats.org/officeDocument/2006/relationships/image" Target="../media/image660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74.png"/><Relationship Id="rId17" Type="http://schemas.openxmlformats.org/officeDocument/2006/relationships/image" Target="../media/image46.png"/><Relationship Id="rId18" Type="http://schemas.openxmlformats.org/officeDocument/2006/relationships/image" Target="../media/image47.png"/><Relationship Id="rId19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1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00.png"/><Relationship Id="rId15" Type="http://schemas.openxmlformats.org/officeDocument/2006/relationships/image" Target="../media/image270.png"/><Relationship Id="rId16" Type="http://schemas.openxmlformats.org/officeDocument/2006/relationships/image" Target="../media/image2800.png"/><Relationship Id="rId17" Type="http://schemas.openxmlformats.org/officeDocument/2006/relationships/image" Target="../media/image2900.png"/><Relationship Id="rId18" Type="http://schemas.openxmlformats.org/officeDocument/2006/relationships/image" Target="../media/image300.png"/><Relationship Id="rId23" Type="http://schemas.openxmlformats.org/officeDocument/2006/relationships/image" Target="../media/image350.png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500.png"/><Relationship Id="rId4" Type="http://schemas.openxmlformats.org/officeDocument/2006/relationships/image" Target="../media/image160.png"/><Relationship Id="rId5" Type="http://schemas.openxmlformats.org/officeDocument/2006/relationships/image" Target="../media/image1700.png"/><Relationship Id="rId6" Type="http://schemas.openxmlformats.org/officeDocument/2006/relationships/image" Target="../media/image1800.png"/><Relationship Id="rId24" Type="http://schemas.openxmlformats.org/officeDocument/2006/relationships/image" Target="../media/image360.png"/><Relationship Id="rId25" Type="http://schemas.openxmlformats.org/officeDocument/2006/relationships/image" Target="../media/image82.png"/><Relationship Id="rId26" Type="http://schemas.openxmlformats.org/officeDocument/2006/relationships/image" Target="../media/image261.png"/><Relationship Id="rId27" Type="http://schemas.openxmlformats.org/officeDocument/2006/relationships/image" Target="../media/image8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4.png"/></Relationships>
</file>

<file path=ppt/slides/_rels/slide25.xml.rels><?xml version="1.0" encoding="UTF-8" standalone="yes"?>
<Relationships xmlns="http://schemas.openxmlformats.org/package/2006/relationships"><Relationship Id="rId20" Type="http://schemas.openxmlformats.org/officeDocument/2006/relationships/image" Target="../media/image94.png"/><Relationship Id="rId21" Type="http://schemas.openxmlformats.org/officeDocument/2006/relationships/image" Target="../media/image95.png"/><Relationship Id="rId22" Type="http://schemas.openxmlformats.org/officeDocument/2006/relationships/image" Target="../media/image96.png"/><Relationship Id="rId23" Type="http://schemas.openxmlformats.org/officeDocument/2006/relationships/image" Target="../media/image97.png"/><Relationship Id="rId24" Type="http://schemas.openxmlformats.org/officeDocument/2006/relationships/image" Target="../media/image98.png"/><Relationship Id="rId25" Type="http://schemas.openxmlformats.org/officeDocument/2006/relationships/image" Target="../media/image99.png"/><Relationship Id="rId26" Type="http://schemas.openxmlformats.org/officeDocument/2006/relationships/image" Target="../media/image100.png"/><Relationship Id="rId27" Type="http://schemas.openxmlformats.org/officeDocument/2006/relationships/image" Target="../media/image101.png"/><Relationship Id="rId28" Type="http://schemas.openxmlformats.org/officeDocument/2006/relationships/image" Target="../media/image102.png"/><Relationship Id="rId29" Type="http://schemas.openxmlformats.org/officeDocument/2006/relationships/image" Target="../media/image103.png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481.png"/><Relationship Id="rId4" Type="http://schemas.openxmlformats.org/officeDocument/2006/relationships/image" Target="../media/image1491.png"/><Relationship Id="rId5" Type="http://schemas.openxmlformats.org/officeDocument/2006/relationships/image" Target="../media/image151.png"/><Relationship Id="rId30" Type="http://schemas.openxmlformats.org/officeDocument/2006/relationships/image" Target="../media/image104.png"/><Relationship Id="rId31" Type="http://schemas.openxmlformats.org/officeDocument/2006/relationships/image" Target="../media/image105.png"/><Relationship Id="rId32" Type="http://schemas.openxmlformats.org/officeDocument/2006/relationships/image" Target="../media/image106.png"/><Relationship Id="rId33" Type="http://schemas.openxmlformats.org/officeDocument/2006/relationships/image" Target="../media/image107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65.png"/><Relationship Id="rId9" Type="http://schemas.openxmlformats.org/officeDocument/2006/relationships/image" Target="../media/image87.png"/><Relationship Id="rId34" Type="http://schemas.openxmlformats.org/officeDocument/2006/relationships/image" Target="../media/image108.png"/><Relationship Id="rId35" Type="http://schemas.openxmlformats.org/officeDocument/2006/relationships/image" Target="../media/image109.png"/><Relationship Id="rId36" Type="http://schemas.openxmlformats.org/officeDocument/2006/relationships/image" Target="../media/image110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19.png"/><Relationship Id="rId13" Type="http://schemas.openxmlformats.org/officeDocument/2006/relationships/image" Target="../media/image90.png"/><Relationship Id="rId14" Type="http://schemas.openxmlformats.org/officeDocument/2006/relationships/image" Target="../media/image91.png"/><Relationship Id="rId15" Type="http://schemas.openxmlformats.org/officeDocument/2006/relationships/image" Target="../media/image92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9.png"/><Relationship Id="rId19" Type="http://schemas.openxmlformats.org/officeDocument/2006/relationships/image" Target="../media/image93.png"/><Relationship Id="rId37" Type="http://schemas.openxmlformats.org/officeDocument/2006/relationships/image" Target="../media/image111.png"/><Relationship Id="rId38" Type="http://schemas.openxmlformats.org/officeDocument/2006/relationships/image" Target="../media/image112.png"/><Relationship Id="rId39" Type="http://schemas.openxmlformats.org/officeDocument/2006/relationships/image" Target="../media/image113.png"/><Relationship Id="rId40" Type="http://schemas.openxmlformats.org/officeDocument/2006/relationships/image" Target="../media/image25.png"/><Relationship Id="rId41" Type="http://schemas.openxmlformats.org/officeDocument/2006/relationships/image" Target="../media/image26.png"/><Relationship Id="rId42" Type="http://schemas.openxmlformats.org/officeDocument/2006/relationships/image" Target="../media/image114.png"/><Relationship Id="rId43" Type="http://schemas.openxmlformats.org/officeDocument/2006/relationships/image" Target="../media/image66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ode.preferred.ai/recommendation-retrieval" TargetMode="External"/><Relationship Id="rId3" Type="http://schemas.openxmlformats.org/officeDocument/2006/relationships/hyperlink" Target="https://cerebro.preferred.ai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0.png"/><Relationship Id="rId15" Type="http://schemas.openxmlformats.org/officeDocument/2006/relationships/image" Target="../media/image270.png"/><Relationship Id="rId16" Type="http://schemas.openxmlformats.org/officeDocument/2006/relationships/image" Target="../media/image280.png"/><Relationship Id="rId17" Type="http://schemas.openxmlformats.org/officeDocument/2006/relationships/image" Target="../media/image290.png"/><Relationship Id="rId18" Type="http://schemas.openxmlformats.org/officeDocument/2006/relationships/image" Target="../media/image300.png"/><Relationship Id="rId23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50.png"/><Relationship Id="rId4" Type="http://schemas.openxmlformats.org/officeDocument/2006/relationships/image" Target="../media/image161.png"/><Relationship Id="rId5" Type="http://schemas.openxmlformats.org/officeDocument/2006/relationships/image" Target="../media/image170.png"/><Relationship Id="rId6" Type="http://schemas.openxmlformats.org/officeDocument/2006/relationships/image" Target="../media/image180.png"/><Relationship Id="rId24" Type="http://schemas.openxmlformats.org/officeDocument/2006/relationships/image" Target="../media/image36.png"/><Relationship Id="rId25" Type="http://schemas.openxmlformats.org/officeDocument/2006/relationships/image" Target="../media/image28.png"/><Relationship Id="rId26" Type="http://schemas.openxmlformats.org/officeDocument/2006/relationships/image" Target="../media/image29.png"/><Relationship Id="rId27" Type="http://schemas.openxmlformats.org/officeDocument/2006/relationships/hyperlink" Target="https://openreview.net/profile?id=~Ruslan_Salakhutdinov1" TargetMode="External"/><Relationship Id="rId28" Type="http://schemas.openxmlformats.org/officeDocument/2006/relationships/hyperlink" Target="https://openreview.net/profile?id=~Andriy_Mnih1" TargetMode="Externa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291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0.png"/><Relationship Id="rId12" Type="http://schemas.openxmlformats.org/officeDocument/2006/relationships/image" Target="../media/image510.png"/><Relationship Id="rId13" Type="http://schemas.openxmlformats.org/officeDocument/2006/relationships/image" Target="../media/image520.png"/><Relationship Id="rId14" Type="http://schemas.openxmlformats.org/officeDocument/2006/relationships/image" Target="../media/image530.png"/><Relationship Id="rId15" Type="http://schemas.openxmlformats.org/officeDocument/2006/relationships/image" Target="../media/image540.png"/><Relationship Id="rId16" Type="http://schemas.openxmlformats.org/officeDocument/2006/relationships/image" Target="../media/image551.png"/><Relationship Id="rId17" Type="http://schemas.openxmlformats.org/officeDocument/2006/relationships/image" Target="../media/image56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420.png"/><Relationship Id="rId4" Type="http://schemas.openxmlformats.org/officeDocument/2006/relationships/image" Target="../media/image430.png"/><Relationship Id="rId5" Type="http://schemas.openxmlformats.org/officeDocument/2006/relationships/image" Target="../media/image440.png"/><Relationship Id="rId6" Type="http://schemas.openxmlformats.org/officeDocument/2006/relationships/image" Target="../media/image450.png"/><Relationship Id="rId7" Type="http://schemas.openxmlformats.org/officeDocument/2006/relationships/image" Target="../media/image460.png"/><Relationship Id="rId8" Type="http://schemas.openxmlformats.org/officeDocument/2006/relationships/image" Target="../media/image470.png"/><Relationship Id="rId9" Type="http://schemas.openxmlformats.org/officeDocument/2006/relationships/image" Target="../media/image48.png"/><Relationship Id="rId10" Type="http://schemas.openxmlformats.org/officeDocument/2006/relationships/image" Target="../media/image4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635B33-1BD4-E643-BDF3-6C346BB52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5238690"/>
            <a:ext cx="7772400" cy="1015663"/>
          </a:xfrm>
        </p:spPr>
        <p:txBody>
          <a:bodyPr/>
          <a:lstStyle/>
          <a:p>
            <a:r>
              <a:rPr lang="en-US" sz="3000" dirty="0" smtClean="0"/>
              <a:t>Representation Learning for</a:t>
            </a:r>
            <a:br>
              <a:rPr lang="en-US" sz="3000" dirty="0" smtClean="0"/>
            </a:br>
            <a:r>
              <a:rPr lang="en-US" sz="3000" dirty="0" smtClean="0"/>
              <a:t>Efficient Recommendation Retrieval</a:t>
            </a:r>
            <a:endParaRPr 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8487A3-0539-FD4E-BCE4-79DCD35F2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6381690"/>
            <a:ext cx="7772400" cy="400110"/>
          </a:xfrm>
        </p:spPr>
        <p:txBody>
          <a:bodyPr/>
          <a:lstStyle/>
          <a:p>
            <a:r>
              <a:rPr lang="en-US" dirty="0" smtClean="0"/>
              <a:t>Dung D. 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4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091" y="199991"/>
            <a:ext cx="6553200" cy="584775"/>
          </a:xfrm>
        </p:spPr>
        <p:txBody>
          <a:bodyPr/>
          <a:lstStyle/>
          <a:p>
            <a:r>
              <a:rPr lang="en-US" dirty="0" smtClean="0"/>
              <a:t>Indexing as a Faster Alternative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805941" y="2265416"/>
            <a:ext cx="3999980" cy="1020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Index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Builder</a:t>
            </a:r>
            <a:endParaRPr lang="en-SG" b="1" dirty="0">
              <a:solidFill>
                <a:schemeClr val="tx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725056"/>
              </p:ext>
            </p:extLst>
          </p:nvPr>
        </p:nvGraphicFramePr>
        <p:xfrm>
          <a:off x="1289743" y="2619064"/>
          <a:ext cx="51653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907"/>
                <a:gridCol w="244625"/>
              </a:tblGrid>
              <a:tr h="231012"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12"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463907"/>
              </p:ext>
            </p:extLst>
          </p:nvPr>
        </p:nvGraphicFramePr>
        <p:xfrm>
          <a:off x="2092677" y="2619063"/>
          <a:ext cx="242385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385"/>
              </a:tblGrid>
              <a:tr h="259080"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93407" y="2509438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SG" sz="16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407" y="2509438"/>
                <a:ext cx="396262" cy="3385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93407" y="2769352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SG" sz="16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407" y="2769352"/>
                <a:ext cx="396262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5400000">
                <a:off x="1428713" y="3133563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SG" sz="16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428713" y="3133563"/>
                <a:ext cx="396262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1699"/>
              </p:ext>
            </p:extLst>
          </p:nvPr>
        </p:nvGraphicFramePr>
        <p:xfrm>
          <a:off x="1289742" y="3399579"/>
          <a:ext cx="51653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66"/>
                <a:gridCol w="258266"/>
              </a:tblGrid>
              <a:tr h="204147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26323"/>
              </p:ext>
            </p:extLst>
          </p:nvPr>
        </p:nvGraphicFramePr>
        <p:xfrm>
          <a:off x="2092675" y="3399579"/>
          <a:ext cx="25590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02"/>
              </a:tblGrid>
              <a:tr h="204147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 rot="5400000">
                <a:off x="1910774" y="3011428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SG" sz="16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910774" y="3011428"/>
                <a:ext cx="396262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777887" y="3304567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SG" sz="16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887" y="3304567"/>
                <a:ext cx="396262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 rot="2263994">
                <a:off x="1813649" y="3074088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SG" sz="16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63994">
                <a:off x="1813649" y="3074088"/>
                <a:ext cx="396262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336390" y="2393684"/>
                <a:ext cx="19018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1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1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390" y="2393684"/>
                <a:ext cx="190180" cy="169277"/>
              </a:xfrm>
              <a:prstGeom prst="rect">
                <a:avLst/>
              </a:prstGeom>
              <a:blipFill rotWithShape="0">
                <a:blip r:embed="rId7"/>
                <a:stretch>
                  <a:fillRect l="-16129" r="-6452" b="-2963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605898" y="2393684"/>
                <a:ext cx="19018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1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1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898" y="2393684"/>
                <a:ext cx="190180" cy="169277"/>
              </a:xfrm>
              <a:prstGeom prst="rect">
                <a:avLst/>
              </a:prstGeom>
              <a:blipFill rotWithShape="0">
                <a:blip r:embed="rId8"/>
                <a:stretch>
                  <a:fillRect l="-15625" r="-3125" b="-2963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092675" y="2403168"/>
                <a:ext cx="19338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100" b="1"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</m:oMath>
                  </m:oMathPara>
                </a14:m>
                <a:endParaRPr lang="en-US" sz="11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675" y="2403168"/>
                <a:ext cx="193386" cy="169277"/>
              </a:xfrm>
              <a:prstGeom prst="rect">
                <a:avLst/>
              </a:prstGeom>
              <a:blipFill rotWithShape="0">
                <a:blip r:embed="rId9"/>
                <a:stretch>
                  <a:fillRect l="-15625" r="-3125" b="-285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2400" y="2794886"/>
                <a:ext cx="10935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Gill Sans MT" panose="020B0502020104020203" pitchFamily="34" charset="0"/>
                  </a:rPr>
                  <a:t>Item Matrix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1200" b="1" i="1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SG" sz="12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794886"/>
                <a:ext cx="1093569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54508"/>
              </p:ext>
            </p:extLst>
          </p:nvPr>
        </p:nvGraphicFramePr>
        <p:xfrm>
          <a:off x="1289140" y="1700132"/>
          <a:ext cx="51653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66"/>
                <a:gridCol w="258266"/>
              </a:tblGrid>
              <a:tr h="204147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638162"/>
              </p:ext>
            </p:extLst>
          </p:nvPr>
        </p:nvGraphicFramePr>
        <p:xfrm>
          <a:off x="2092073" y="1700132"/>
          <a:ext cx="25590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02"/>
              </a:tblGrid>
              <a:tr h="204147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777285" y="1605120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SG" sz="16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285" y="1605120"/>
                <a:ext cx="396262" cy="33855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1913" y="1777460"/>
                <a:ext cx="246286" cy="219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1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  <m:sup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r>
                  <a:rPr lang="en-US" sz="1400" b="1" dirty="0">
                    <a:latin typeface="Gill Sans MT" panose="020B05020201040202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13" y="1777460"/>
                <a:ext cx="246286" cy="219227"/>
              </a:xfrm>
              <a:prstGeom prst="rect">
                <a:avLst/>
              </a:prstGeom>
              <a:blipFill rotWithShape="0">
                <a:blip r:embed="rId12"/>
                <a:stretch>
                  <a:fillRect l="-17500" t="-25000" r="-45000" b="-5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52400" y="1551490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Gill Sans MT" panose="020B0502020104020203" pitchFamily="34" charset="0"/>
              </a:rPr>
              <a:t>User Vector</a:t>
            </a:r>
            <a:endParaRPr lang="en-SG" sz="1200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28001" y="1524001"/>
                <a:ext cx="13465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4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001" y="1524001"/>
                <a:ext cx="134652" cy="184666"/>
              </a:xfrm>
              <a:prstGeom prst="rect">
                <a:avLst/>
              </a:prstGeom>
              <a:blipFill rotWithShape="0">
                <a:blip r:embed="rId13"/>
                <a:stretch>
                  <a:fillRect l="-22727" r="-27273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610882" y="1524000"/>
                <a:ext cx="13465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4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882" y="1524000"/>
                <a:ext cx="134652" cy="184666"/>
              </a:xfrm>
              <a:prstGeom prst="rect">
                <a:avLst/>
              </a:prstGeom>
              <a:blipFill rotWithShape="0">
                <a:blip r:embed="rId14"/>
                <a:stretch>
                  <a:fillRect l="-22727" r="-27273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64410" y="1528256"/>
                <a:ext cx="1426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sz="14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410" y="1528256"/>
                <a:ext cx="142667" cy="184666"/>
              </a:xfrm>
              <a:prstGeom prst="rect">
                <a:avLst/>
              </a:prstGeom>
              <a:blipFill rotWithShape="0">
                <a:blip r:embed="rId15"/>
                <a:stretch>
                  <a:fillRect l="-26087" t="-3333" r="-30435" b="-13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74941" y="2671515"/>
                <a:ext cx="1234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2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941" y="2671515"/>
                <a:ext cx="123432" cy="169277"/>
              </a:xfrm>
              <a:prstGeom prst="rect">
                <a:avLst/>
              </a:prstGeom>
              <a:blipFill rotWithShape="0">
                <a:blip r:embed="rId1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165062" y="2944458"/>
                <a:ext cx="1234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2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62" y="2944458"/>
                <a:ext cx="123432" cy="169277"/>
              </a:xfrm>
              <a:prstGeom prst="rect">
                <a:avLst/>
              </a:prstGeom>
              <a:blipFill rotWithShape="0">
                <a:blip r:embed="rId17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07397" y="3455524"/>
                <a:ext cx="12984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sz="12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397" y="3455524"/>
                <a:ext cx="129844" cy="169277"/>
              </a:xfrm>
              <a:prstGeom prst="rect">
                <a:avLst/>
              </a:prstGeom>
              <a:blipFill rotWithShape="0">
                <a:blip r:embed="rId18"/>
                <a:stretch>
                  <a:fillRect l="-28571" r="-28571" b="-107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2438400" y="2938629"/>
            <a:ext cx="3292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3" idx="1"/>
          </p:cNvCxnSpPr>
          <p:nvPr/>
        </p:nvCxnSpPr>
        <p:spPr>
          <a:xfrm flipV="1">
            <a:off x="6805921" y="2779579"/>
            <a:ext cx="1093232" cy="21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iangle 100"/>
          <p:cNvSpPr/>
          <p:nvPr/>
        </p:nvSpPr>
        <p:spPr>
          <a:xfrm>
            <a:off x="7543800" y="2228540"/>
            <a:ext cx="1421410" cy="110207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Index</a:t>
            </a:r>
          </a:p>
        </p:txBody>
      </p:sp>
      <p:cxnSp>
        <p:nvCxnSpPr>
          <p:cNvPr id="34" name="Elbow Connector 33"/>
          <p:cNvCxnSpPr>
            <a:endCxn id="33" idx="0"/>
          </p:cNvCxnSpPr>
          <p:nvPr/>
        </p:nvCxnSpPr>
        <p:spPr>
          <a:xfrm>
            <a:off x="2767610" y="1789717"/>
            <a:ext cx="5486895" cy="4388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7448048" y="3254418"/>
            <a:ext cx="1467351" cy="1301612"/>
            <a:chOff x="8737588" y="3256675"/>
            <a:chExt cx="1147479" cy="1301612"/>
          </a:xfrm>
        </p:grpSpPr>
        <p:cxnSp>
          <p:nvCxnSpPr>
            <p:cNvPr id="36" name="Straight Arrow Connector 35"/>
            <p:cNvCxnSpPr>
              <a:stCxn id="33" idx="3"/>
              <a:endCxn id="37" idx="0"/>
            </p:cNvCxnSpPr>
            <p:nvPr/>
          </p:nvCxnSpPr>
          <p:spPr>
            <a:xfrm>
              <a:off x="9368243" y="3256675"/>
              <a:ext cx="17598" cy="4478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8886614" y="3704483"/>
              <a:ext cx="998453" cy="423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Gill Sans MT" panose="020B0502020104020203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12098" y="3763519"/>
              <a:ext cx="998453" cy="423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Gill Sans MT" panose="020B05020201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8737588" y="3817221"/>
                  <a:ext cx="998453" cy="4231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𝒖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7588" y="3817221"/>
                  <a:ext cx="998453" cy="42316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/>
            <p:cNvSpPr/>
            <p:nvPr/>
          </p:nvSpPr>
          <p:spPr>
            <a:xfrm>
              <a:off x="8774051" y="4250510"/>
              <a:ext cx="10745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Candidate Set</a:t>
              </a:r>
              <a:endParaRPr lang="en-SG" sz="1400" b="1" dirty="0">
                <a:latin typeface="Gill Sans MT" panose="020B0502020104020203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-76200" y="4755745"/>
            <a:ext cx="9601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Most indexing </a:t>
            </a:r>
            <a:r>
              <a:rPr lang="en-US" sz="2800" b="1" dirty="0">
                <a:solidFill>
                  <a:srgbClr val="002060"/>
                </a:solidFill>
                <a:latin typeface="Gill Sans MT" panose="020B0502020104020203" pitchFamily="34" charset="0"/>
              </a:rPr>
              <a:t>m</a:t>
            </a:r>
            <a:r>
              <a:rPr lang="en-US" sz="2800" b="1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ethods are designed for</a:t>
            </a:r>
          </a:p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Nearest Neighbor Search </a:t>
            </a:r>
          </a:p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or</a:t>
            </a:r>
          </a:p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Maximum Cosine Search</a:t>
            </a:r>
            <a:endParaRPr lang="en-US" sz="2800" b="1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50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181"/>
            <a:ext cx="6553200" cy="523220"/>
          </a:xfrm>
        </p:spPr>
        <p:txBody>
          <a:bodyPr/>
          <a:lstStyle/>
          <a:p>
            <a:r>
              <a:rPr lang="en-US" sz="2800" dirty="0" smtClean="0"/>
              <a:t>MIPS is </a:t>
            </a:r>
            <a:r>
              <a:rPr lang="en-US" sz="2800" dirty="0" smtClean="0">
                <a:solidFill>
                  <a:srgbClr val="FF0000"/>
                </a:solidFill>
              </a:rPr>
              <a:t>not</a:t>
            </a:r>
            <a:r>
              <a:rPr lang="en-US" sz="2800" dirty="0" smtClean="0"/>
              <a:t> Nearest Neighbor Search</a:t>
            </a:r>
            <a:endParaRPr lang="en-S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3B8C193-BB8F-414D-85CA-049C9555103E}"/>
              </a:ext>
            </a:extLst>
          </p:cNvPr>
          <p:cNvSpPr txBox="1"/>
          <p:nvPr/>
        </p:nvSpPr>
        <p:spPr>
          <a:xfrm>
            <a:off x="669925" y="1105705"/>
            <a:ext cx="730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ill Sans MT" charset="0"/>
                <a:ea typeface="Gill Sans MT" charset="0"/>
                <a:cs typeface="Gill Sans MT" charset="0"/>
              </a:rPr>
              <a:t>Maximum Inner Product </a:t>
            </a:r>
            <a:r>
              <a:rPr lang="en-US" sz="2800" b="1" dirty="0" smtClean="0">
                <a:latin typeface="Gill Sans MT" charset="0"/>
                <a:ea typeface="Gill Sans MT" charset="0"/>
                <a:cs typeface="Gill Sans MT" charset="0"/>
              </a:rPr>
              <a:t>Search (MIPS)</a:t>
            </a:r>
            <a:endParaRPr lang="en-SG" sz="2800" b="1" dirty="0">
              <a:latin typeface="Gill Sans MT" charset="0"/>
              <a:ea typeface="Gill Sans MT" charset="0"/>
              <a:cs typeface="Gill Sans M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4E23E8E8-3328-A340-A204-2EB03A066CA2}"/>
                  </a:ext>
                </a:extLst>
              </p:cNvPr>
              <p:cNvSpPr/>
              <p:nvPr/>
            </p:nvSpPr>
            <p:spPr>
              <a:xfrm>
                <a:off x="2219453" y="1587723"/>
                <a:ext cx="4167872" cy="7405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dirty="0">
                              <a:solidFill>
                                <a:srgbClr val="002060"/>
                              </a:solidFill>
                              <a:latin typeface="Cambria Math" charset="0"/>
                              <a:ea typeface="Gill Sans MT" charset="0"/>
                              <a:cs typeface="Gill Sans MT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sz="2800" i="1" dirty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argmax</m:t>
                                  </m:r>
                                </m:e>
                                <m:lim>
                                  <m:r>
                                    <a:rPr lang="en-US" sz="2800" i="1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sz="2800" i="1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(</m:t>
                                  </m:r>
                                  <m:r>
                                    <a:rPr lang="en-US" sz="2800" i="1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sz="2800" i="1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.</m:t>
                                  </m:r>
                                  <m:r>
                                    <a:rPr lang="en-US" sz="2800" i="1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  <m:t>)</m:t>
                              </m:r>
                            </m:e>
                          </m:func>
                        </m:fName>
                        <m:e/>
                      </m:func>
                    </m:oMath>
                  </m:oMathPara>
                </a14:m>
                <a:endParaRPr lang="en-SG" sz="2800" dirty="0">
                  <a:solidFill>
                    <a:srgbClr val="00206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E23E8E8-3328-A340-A204-2EB03A066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53" y="1587723"/>
                <a:ext cx="4167872" cy="7405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E494871-F987-4A43-9255-7D487CA5E238}"/>
              </a:ext>
            </a:extLst>
          </p:cNvPr>
          <p:cNvSpPr txBox="1"/>
          <p:nvPr/>
        </p:nvSpPr>
        <p:spPr>
          <a:xfrm>
            <a:off x="660400" y="2442306"/>
            <a:ext cx="730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ill Sans MT" charset="0"/>
                <a:ea typeface="Gill Sans MT" charset="0"/>
                <a:cs typeface="Gill Sans MT" charset="0"/>
              </a:rPr>
              <a:t>Nearest Neighbor </a:t>
            </a:r>
            <a:r>
              <a:rPr lang="en-US" sz="2800" b="1" dirty="0" smtClean="0">
                <a:latin typeface="Gill Sans MT" charset="0"/>
                <a:ea typeface="Gill Sans MT" charset="0"/>
                <a:cs typeface="Gill Sans MT" charset="0"/>
              </a:rPr>
              <a:t>Search (NNS)</a:t>
            </a:r>
            <a:endParaRPr lang="en-SG" sz="2800" b="1" dirty="0">
              <a:latin typeface="Gill Sans MT" charset="0"/>
              <a:ea typeface="Gill Sans MT" charset="0"/>
              <a:cs typeface="Gill Sans M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8111DA87-3869-B047-8BFB-BDA3A5D752BD}"/>
                  </a:ext>
                </a:extLst>
              </p:cNvPr>
              <p:cNvSpPr/>
              <p:nvPr/>
            </p:nvSpPr>
            <p:spPr>
              <a:xfrm>
                <a:off x="2219453" y="2883123"/>
                <a:ext cx="4167872" cy="740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SG" sz="2800" i="1">
                              <a:solidFill>
                                <a:srgbClr val="002060"/>
                              </a:solidFill>
                              <a:latin typeface="Cambria Math" charset="0"/>
                              <a:ea typeface="Gill Sans MT" charset="0"/>
                              <a:cs typeface="Gill Sans MT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sz="2800" i="1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SG" sz="280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SG" sz="2800" i="1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SG" sz="2800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SG" sz="2800" i="1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ea typeface="Gill Sans MT" charset="0"/>
                                          <a:cs typeface="Gill Sans MT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ea typeface="Gill Sans MT" charset="0"/>
                                          <a:cs typeface="Gill Sans MT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ea typeface="Gill Sans MT" charset="0"/>
                                          <a:cs typeface="Gill Sans MT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ea typeface="Gill Sans MT" charset="0"/>
                                          <a:cs typeface="Gill Sans MT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ea typeface="Gill Sans MT" charset="0"/>
                                          <a:cs typeface="Gill Sans MT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ea typeface="Gill Sans MT" charset="0"/>
                                          <a:cs typeface="Gill Sans MT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SG" sz="2800" dirty="0">
                  <a:solidFill>
                    <a:srgbClr val="00206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111DA87-3869-B047-8BFB-BDA3A5D75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53" y="2883123"/>
                <a:ext cx="4167872" cy="7402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39BC3D0-DA76-B748-8B99-52BE892036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623390"/>
            <a:ext cx="7848600" cy="277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9818"/>
            <a:ext cx="7162800" cy="954107"/>
          </a:xfrm>
        </p:spPr>
        <p:txBody>
          <a:bodyPr/>
          <a:lstStyle/>
          <a:p>
            <a:r>
              <a:rPr lang="en-US" sz="2800" dirty="0" smtClean="0"/>
              <a:t>MIPS is </a:t>
            </a:r>
            <a:r>
              <a:rPr lang="en-US" sz="2800" dirty="0" smtClean="0">
                <a:solidFill>
                  <a:srgbClr val="FF0000"/>
                </a:solidFill>
              </a:rPr>
              <a:t>not</a:t>
            </a:r>
            <a:r>
              <a:rPr lang="en-US" sz="2800" dirty="0" smtClean="0"/>
              <a:t> Max Cosine Similarity Search</a:t>
            </a:r>
            <a:endParaRPr lang="en-S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3B8C193-BB8F-414D-85CA-049C9555103E}"/>
              </a:ext>
            </a:extLst>
          </p:cNvPr>
          <p:cNvSpPr txBox="1"/>
          <p:nvPr/>
        </p:nvSpPr>
        <p:spPr>
          <a:xfrm>
            <a:off x="609600" y="1066800"/>
            <a:ext cx="7300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Gill Sans MT" charset="0"/>
                <a:ea typeface="Gill Sans MT" charset="0"/>
                <a:cs typeface="Gill Sans MT" charset="0"/>
              </a:rPr>
              <a:t>Maximum Inner Product </a:t>
            </a:r>
            <a:r>
              <a:rPr lang="en-US" sz="2400" b="1" dirty="0" smtClean="0">
                <a:latin typeface="Gill Sans MT" charset="0"/>
                <a:ea typeface="Gill Sans MT" charset="0"/>
                <a:cs typeface="Gill Sans MT" charset="0"/>
              </a:rPr>
              <a:t>Search (MIPS)</a:t>
            </a:r>
            <a:endParaRPr lang="en-SG" sz="2400" b="1" dirty="0">
              <a:latin typeface="Gill Sans MT" charset="0"/>
              <a:ea typeface="Gill Sans MT" charset="0"/>
              <a:cs typeface="Gill Sans M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4E23E8E8-3328-A340-A204-2EB03A066CA2}"/>
                  </a:ext>
                </a:extLst>
              </p:cNvPr>
              <p:cNvSpPr/>
              <p:nvPr/>
            </p:nvSpPr>
            <p:spPr>
              <a:xfrm>
                <a:off x="2168653" y="1507617"/>
                <a:ext cx="4167872" cy="6479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dirty="0">
                              <a:solidFill>
                                <a:srgbClr val="002060"/>
                              </a:solidFill>
                              <a:latin typeface="Cambria Math" charset="0"/>
                              <a:ea typeface="Gill Sans MT" charset="0"/>
                              <a:cs typeface="Gill Sans MT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argmax</m:t>
                                  </m:r>
                                </m:e>
                                <m:lim>
                                  <m:r>
                                    <a:rPr lang="en-US" sz="2400" i="1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sz="2400" i="1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(</m:t>
                                  </m:r>
                                  <m:r>
                                    <a:rPr lang="en-US" sz="2400" i="1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sz="2400" i="1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.</m:t>
                                  </m:r>
                                  <m:r>
                                    <a:rPr lang="en-US" sz="2400" i="1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  <m:t>)</m:t>
                              </m:r>
                            </m:e>
                          </m:func>
                        </m:fName>
                        <m:e/>
                      </m:func>
                    </m:oMath>
                  </m:oMathPara>
                </a14:m>
                <a:endParaRPr lang="en-SG" sz="2400" dirty="0">
                  <a:solidFill>
                    <a:srgbClr val="00206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E23E8E8-3328-A340-A204-2EB03A066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53" y="1507617"/>
                <a:ext cx="4167872" cy="647934"/>
              </a:xfrm>
              <a:prstGeom prst="rect">
                <a:avLst/>
              </a:prstGeom>
              <a:blipFill rotWithShape="0">
                <a:blip r:embed="rId2"/>
                <a:stretch>
                  <a:fillRect b="-37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E494871-F987-4A43-9255-7D487CA5E238}"/>
              </a:ext>
            </a:extLst>
          </p:cNvPr>
          <p:cNvSpPr txBox="1"/>
          <p:nvPr/>
        </p:nvSpPr>
        <p:spPr>
          <a:xfrm>
            <a:off x="625997" y="2230746"/>
            <a:ext cx="7300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Gill Sans MT" charset="0"/>
                <a:ea typeface="Gill Sans MT" charset="0"/>
                <a:cs typeface="Gill Sans MT" charset="0"/>
              </a:rPr>
              <a:t>Maximum Cosine Similarity </a:t>
            </a:r>
            <a:r>
              <a:rPr lang="en-US" sz="2400" b="1" dirty="0" smtClean="0">
                <a:latin typeface="Gill Sans MT" charset="0"/>
                <a:ea typeface="Gill Sans MT" charset="0"/>
                <a:cs typeface="Gill Sans MT" charset="0"/>
              </a:rPr>
              <a:t>Search (MCSS)</a:t>
            </a:r>
            <a:endParaRPr lang="en-SG" sz="2400" b="1" dirty="0">
              <a:latin typeface="Gill Sans MT" charset="0"/>
              <a:ea typeface="Gill Sans MT" charset="0"/>
              <a:cs typeface="Gill Sans M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8111DA87-3869-B047-8BFB-BDA3A5D752BD}"/>
                  </a:ext>
                </a:extLst>
              </p:cNvPr>
              <p:cNvSpPr/>
              <p:nvPr/>
            </p:nvSpPr>
            <p:spPr>
              <a:xfrm>
                <a:off x="1711453" y="2571262"/>
                <a:ext cx="4953000" cy="8967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SG" sz="2400" i="1">
                              <a:solidFill>
                                <a:srgbClr val="002060"/>
                              </a:solidFill>
                              <a:latin typeface="Cambria Math" charset="0"/>
                              <a:ea typeface="Gill Sans MT" charset="0"/>
                              <a:cs typeface="Gill Sans MT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sz="2400" i="1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SG" sz="240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SG" sz="2400" i="1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sz="2400" i="1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.</m:t>
                                  </m:r>
                                  <m:r>
                                    <a:rPr lang="en-US" sz="2400" i="1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SG" sz="2400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SG" sz="2400" i="1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ea typeface="Gill Sans MT" charset="0"/>
                                          <a:cs typeface="Gill Sans MT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ea typeface="Gill Sans MT" charset="0"/>
                                          <a:cs typeface="Gill Sans MT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ea typeface="Gill Sans MT" charset="0"/>
                                          <a:cs typeface="Gill Sans MT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ea typeface="Gill Sans MT" charset="0"/>
                                          <a:cs typeface="Gill Sans MT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ea typeface="Gill Sans MT" charset="0"/>
                                          <a:cs typeface="Gill Sans MT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ea typeface="Gill Sans MT" charset="0"/>
                                          <a:cs typeface="Gill Sans MT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SG" sz="2400" dirty="0">
                  <a:solidFill>
                    <a:srgbClr val="00206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111DA87-3869-B047-8BFB-BDA3A5D75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453" y="2571262"/>
                <a:ext cx="4953000" cy="8967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39BC3D0-DA76-B748-8B99-52BE892036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33796"/>
            <a:ext cx="837953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9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553200" cy="584775"/>
          </a:xfrm>
        </p:spPr>
        <p:txBody>
          <a:bodyPr/>
          <a:lstStyle/>
          <a:p>
            <a:r>
              <a:rPr lang="en-US" dirty="0" smtClean="0"/>
              <a:t>Approaches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838200" y="2590800"/>
            <a:ext cx="34290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# Strategy 1:</a:t>
            </a:r>
          </a:p>
          <a:p>
            <a:pPr algn="ctr"/>
            <a:r>
              <a:rPr 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MIPS to NNS/MCSS Reduction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0" y="2590800"/>
            <a:ext cx="33528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# Strategy 1I:</a:t>
            </a:r>
          </a:p>
          <a:p>
            <a:pPr algn="ctr"/>
            <a:r>
              <a:rPr lang="en-US" sz="24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Indexable</a:t>
            </a:r>
            <a:r>
              <a:rPr lang="en-US" sz="2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Representation</a:t>
            </a:r>
          </a:p>
          <a:p>
            <a:pPr algn="ctr"/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Learning</a:t>
            </a:r>
            <a:endParaRPr lang="en-U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1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97" y="643467"/>
            <a:ext cx="6732405" cy="55710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C1A19D8-1474-485E-AF0B-775079405AF1}" type="slidenum">
              <a:rPr lang="en-US" altLang="en-US" sz="1200">
                <a:solidFill>
                  <a:srgbClr val="FFFFFF"/>
                </a:solidFill>
                <a:latin typeface="+mn-lt"/>
              </a:rPr>
              <a:pPr>
                <a:spcAft>
                  <a:spcPts val="600"/>
                </a:spcAft>
                <a:defRPr/>
              </a:pPr>
              <a:t>14</a:t>
            </a:fld>
            <a:endParaRPr lang="en-US" altLang="en-US" sz="120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367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058" y="169163"/>
            <a:ext cx="6553200" cy="584775"/>
          </a:xfrm>
        </p:spPr>
        <p:txBody>
          <a:bodyPr/>
          <a:lstStyle/>
          <a:p>
            <a:r>
              <a:rPr lang="en-US" dirty="0" smtClean="0"/>
              <a:t>MIPS-to-NNS/MCSS Reduction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1D85F8A-DB2A-2240-8B01-EF9B41118116}"/>
              </a:ext>
            </a:extLst>
          </p:cNvPr>
          <p:cNvSpPr txBox="1"/>
          <p:nvPr/>
        </p:nvSpPr>
        <p:spPr>
          <a:xfrm>
            <a:off x="979668" y="6076539"/>
            <a:ext cx="8749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latin typeface="Gill Sans MT" charset="0"/>
                <a:ea typeface="Gill Sans MT" charset="0"/>
                <a:cs typeface="Gill Sans MT" charset="0"/>
              </a:rPr>
              <a:t>[2] </a:t>
            </a:r>
            <a:r>
              <a:rPr lang="en-SG" sz="1100" b="1" dirty="0" err="1">
                <a:latin typeface="Gill Sans MT" charset="0"/>
                <a:ea typeface="Gill Sans MT" charset="0"/>
                <a:cs typeface="Gill Sans MT" charset="0"/>
              </a:rPr>
              <a:t>Neyshabur</a:t>
            </a:r>
            <a:r>
              <a:rPr lang="en-SG" sz="1100" b="1" dirty="0">
                <a:latin typeface="Gill Sans MT" charset="0"/>
                <a:ea typeface="Gill Sans MT" charset="0"/>
                <a:cs typeface="Gill Sans MT" charset="0"/>
              </a:rPr>
              <a:t> and </a:t>
            </a:r>
            <a:r>
              <a:rPr lang="en-SG" sz="1100" b="1" dirty="0" err="1">
                <a:latin typeface="Gill Sans MT" charset="0"/>
                <a:ea typeface="Gill Sans MT" charset="0"/>
                <a:cs typeface="Gill Sans MT" charset="0"/>
              </a:rPr>
              <a:t>Srebro</a:t>
            </a:r>
            <a:r>
              <a:rPr lang="en-SG" sz="1100" b="1" dirty="0">
                <a:latin typeface="Gill Sans MT" charset="0"/>
                <a:ea typeface="Gill Sans MT" charset="0"/>
                <a:cs typeface="Gill Sans MT" charset="0"/>
              </a:rPr>
              <a:t>, "On Symmetric and Asymmetric LSHs for Inner Product Search", ICML 2015.</a:t>
            </a:r>
            <a:endParaRPr lang="en-US" sz="1100" b="1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818" y="1066800"/>
            <a:ext cx="1963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Gill Sans MT" charset="0"/>
                <a:ea typeface="Gill Sans MT" charset="0"/>
                <a:cs typeface="Gill Sans MT" charset="0"/>
              </a:rPr>
              <a:t>Pre-Processing</a:t>
            </a:r>
            <a:endParaRPr lang="en-SG" sz="2000" b="1" dirty="0">
              <a:latin typeface="Gill Sans MT" charset="0"/>
              <a:ea typeface="Gill Sans MT" charset="0"/>
              <a:cs typeface="Gill Sans M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7823" y="1526084"/>
                <a:ext cx="4193061" cy="578685"/>
              </a:xfrm>
            </p:spPr>
            <p:txBody>
              <a:bodyPr/>
              <a:lstStyle/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  <a:ea typeface="Gill Sans MT" charset="0"/>
                              <a:cs typeface="Gill Sans MT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charset="0"/>
                          <a:ea typeface="Gill Sans MT" charset="0"/>
                          <a:cs typeface="Gill Sans MT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charset="0"/>
                          <a:ea typeface="Gill Sans MT" charset="0"/>
                          <a:cs typeface="Gill Sans MT" charset="0"/>
                        </a:rPr>
                        <m:t>𝑀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charset="0"/>
                          <a:ea typeface="Gill Sans MT" charset="0"/>
                          <a:cs typeface="Gill Sans MT" charset="0"/>
                        </a:rPr>
                        <m:t>, ∀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  <a:ea typeface="Gill Sans MT" charset="0"/>
                              <a:cs typeface="Gill Sans MT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  <a:ea typeface="Gill Sans MT" charset="0"/>
                              <a:cs typeface="Gill Sans MT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  <a:ea typeface="Gill Sans MT" charset="0"/>
                              <a:cs typeface="Gill Sans MT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charset="0"/>
                          <a:ea typeface="Gill Sans MT" charset="0"/>
                          <a:cs typeface="Gill Sans MT" charset="0"/>
                        </a:rPr>
                        <m:t>∈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charset="0"/>
                          <a:ea typeface="Gill Sans MT" charset="0"/>
                          <a:cs typeface="Gill Sans MT" charset="0"/>
                        </a:rPr>
                        <m:t>𝑌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7823" y="1526084"/>
                <a:ext cx="4193061" cy="57868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 bwMode="auto">
              <a:xfrm>
                <a:off x="493070" y="2147289"/>
                <a:ext cx="4231607" cy="732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0">
                          <a:solidFill>
                            <a:srgbClr val="002060"/>
                          </a:solidFill>
                          <a:latin typeface="Cambria Math" charset="0"/>
                          <a:ea typeface="Gill Sans MT" charset="0"/>
                          <a:cs typeface="Gill Sans MT" charset="0"/>
                        </a:rPr>
                        <m:t>𝑃</m:t>
                      </m:r>
                      <m:d>
                        <m:dPr>
                          <m:ctrlPr>
                            <a:rPr lang="en-US" sz="1800" i="1" kern="0">
                              <a:solidFill>
                                <a:srgbClr val="002060"/>
                              </a:solidFill>
                              <a:latin typeface="Cambria Math" charset="0"/>
                              <a:ea typeface="Gill Sans MT" charset="0"/>
                              <a:cs typeface="Gill Sans MT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ker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 ker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i="1" kern="0">
                          <a:solidFill>
                            <a:srgbClr val="002060"/>
                          </a:solidFill>
                          <a:latin typeface="Cambria Math" charset="0"/>
                          <a:ea typeface="Gill Sans MT" charset="0"/>
                          <a:cs typeface="Gill Sans MT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kern="0">
                              <a:solidFill>
                                <a:srgbClr val="002060"/>
                              </a:solidFill>
                              <a:latin typeface="Cambria Math" charset="0"/>
                              <a:ea typeface="Gill Sans MT" charset="0"/>
                              <a:cs typeface="Gill Sans MT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ker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 ker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i="1" kern="0">
                              <a:solidFill>
                                <a:srgbClr val="002060"/>
                              </a:solidFill>
                              <a:latin typeface="Cambria Math" charset="0"/>
                              <a:ea typeface="Gill Sans MT" charset="0"/>
                              <a:cs typeface="Gill Sans MT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sz="1800" i="1" ker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800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sz="1800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 ker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800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 kern="0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ea typeface="Gill Sans MT" charset="0"/>
                                          <a:cs typeface="Gill Sans MT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800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ea typeface="Gill Sans MT" charset="0"/>
                                              <a:cs typeface="Gill Sans MT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ea typeface="Gill Sans MT" charset="0"/>
                                                  <a:cs typeface="Gill Sans MT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ea typeface="Gill Sans MT" charset="0"/>
                                                  <a:cs typeface="Gill Sans MT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ea typeface="Gill Sans MT" charset="0"/>
                                                  <a:cs typeface="Gill Sans MT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800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070" y="2147289"/>
                <a:ext cx="4231607" cy="7321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 bwMode="auto">
              <a:xfrm>
                <a:off x="4492232" y="2287884"/>
                <a:ext cx="5287409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>
                          <a:solidFill>
                            <a:srgbClr val="002060"/>
                          </a:solidFill>
                          <a:latin typeface="Cambria Math" charset="0"/>
                          <a:ea typeface="Gill Sans MT" charset="0"/>
                          <a:cs typeface="Gill Sans MT" charset="0"/>
                        </a:rPr>
                        <m:t>𝑄</m:t>
                      </m:r>
                      <m:d>
                        <m:dPr>
                          <m:ctrlPr>
                            <a:rPr lang="en-US" i="1" kern="0">
                              <a:solidFill>
                                <a:srgbClr val="002060"/>
                              </a:solidFill>
                              <a:latin typeface="Cambria Math" charset="0"/>
                              <a:ea typeface="Gill Sans MT" charset="0"/>
                              <a:cs typeface="Gill Sans MT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</m:ctrlPr>
                            </m:sSubPr>
                            <m:e>
                              <m:r>
                                <a:rPr lang="en-US" i="1" ker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ker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i="1" kern="0">
                          <a:solidFill>
                            <a:srgbClr val="002060"/>
                          </a:solidFill>
                          <a:latin typeface="Cambria Math" charset="0"/>
                          <a:ea typeface="Gill Sans MT" charset="0"/>
                          <a:cs typeface="Gill Sans MT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kern="0">
                              <a:solidFill>
                                <a:srgbClr val="002060"/>
                              </a:solidFill>
                              <a:latin typeface="Cambria Math" charset="0"/>
                              <a:ea typeface="Gill Sans MT" charset="0"/>
                              <a:cs typeface="Gill Sans MT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</m:ctrlPr>
                            </m:sSubPr>
                            <m:e>
                              <m:r>
                                <a:rPr lang="en-US" i="1" ker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ker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 kern="0">
                              <a:solidFill>
                                <a:srgbClr val="002060"/>
                              </a:solidFill>
                              <a:latin typeface="Cambria Math" charset="0"/>
                              <a:ea typeface="Gill Sans MT" charset="0"/>
                              <a:cs typeface="Gill Sans MT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2232" y="2287884"/>
                <a:ext cx="5287409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6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 bwMode="auto">
              <a:xfrm>
                <a:off x="658936" y="4085182"/>
                <a:ext cx="8625796" cy="813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kern="0">
                              <a:solidFill>
                                <a:srgbClr val="002060"/>
                              </a:solidFill>
                              <a:latin typeface="Cambria Math" charset="0"/>
                              <a:ea typeface="Gill Sans MT" charset="0"/>
                              <a:cs typeface="Gill Sans MT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rgbClr val="002060"/>
                              </a:solidFill>
                              <a:latin typeface="Cambria Math" charset="0"/>
                              <a:ea typeface="Gill Sans MT" charset="0"/>
                              <a:cs typeface="Gill Sans MT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ker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1≤</m:t>
                                  </m:r>
                                  <m:r>
                                    <a:rPr lang="en-US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𝑖</m:t>
                                  </m:r>
                                  <m:r>
                                    <a:rPr lang="en-US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≤</m:t>
                                  </m:r>
                                  <m:r>
                                    <a:rPr lang="en-US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𝑛</m:t>
                                  </m:r>
                                  <m:r>
                                    <a:rPr lang="en-US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ker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i="1" kern="0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ea typeface="Gill Sans MT" charset="0"/>
                                          <a:cs typeface="Gill Sans MT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ea typeface="Gill Sans MT" charset="0"/>
                                              <a:cs typeface="Gill Sans MT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ea typeface="Gill Sans MT" charset="0"/>
                                              <a:cs typeface="Gill Sans MT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ea typeface="Gill Sans MT" charset="0"/>
                                              <a:cs typeface="Gill Sans MT" charset="0"/>
                                            </a:rPr>
                                            <m:t>1≤</m:t>
                                          </m:r>
                                          <m: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ea typeface="Gill Sans MT" charset="0"/>
                                              <a:cs typeface="Gill Sans MT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ea typeface="Gill Sans MT" charset="0"/>
                                              <a:cs typeface="Gill Sans MT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ea typeface="Gill Sans MT" charset="0"/>
                                              <a:cs typeface="Gill Sans MT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ea typeface="Gill Sans MT" charset="0"/>
                                              <a:cs typeface="Gill Sans MT" charset="0"/>
                                            </a:rPr>
                                            <m:t> 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ea typeface="Gill Sans MT" charset="0"/>
                                              <a:cs typeface="Gill Sans MT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ea typeface="Gill Sans MT" charset="0"/>
                                                  <a:cs typeface="Gill Sans MT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ea typeface="Gill Sans MT" charset="0"/>
                                                  <a:cs typeface="Gill Sans MT" charset="0"/>
                                                </a:rPr>
                                                <m:t>𝑄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charset="0"/>
                                                      <a:ea typeface="Gill Sans MT" charset="0"/>
                                                      <a:cs typeface="Gill Sans MT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charset="0"/>
                                                          <a:ea typeface="Gill Sans MT" charset="0"/>
                                                          <a:cs typeface="Gill Sans MT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charset="0"/>
                                                          <a:ea typeface="Gill Sans MT" charset="0"/>
                                                          <a:cs typeface="Gill Sans MT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charset="0"/>
                                                          <a:ea typeface="Gill Sans MT" charset="0"/>
                                                          <a:cs typeface="Gill Sans MT" charset="0"/>
                                                        </a:rPr>
                                                        <m:t>𝑢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ea typeface="Gill Sans MT" charset="0"/>
                                                  <a:cs typeface="Gill Sans MT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ea typeface="Gill Sans MT" charset="0"/>
                                                  <a:cs typeface="Gill Sans MT" charset="0"/>
                                                </a:rPr>
                                                <m:t>𝑃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charset="0"/>
                                                      <a:ea typeface="Gill Sans MT" charset="0"/>
                                                      <a:cs typeface="Gill Sans MT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charset="0"/>
                                                          <a:ea typeface="Gill Sans MT" charset="0"/>
                                                          <a:cs typeface="Gill Sans MT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charset="0"/>
                                                          <a:ea typeface="Gill Sans MT" charset="0"/>
                                                          <a:cs typeface="Gill Sans MT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charset="0"/>
                                                          <a:ea typeface="Gill Sans MT" charset="0"/>
                                                          <a:cs typeface="Gill Sans MT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i="1" kern="0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ea typeface="Gill Sans MT" charset="0"/>
                                          <a:cs typeface="Gill Sans MT" charset="0"/>
                                        </a:rPr>
                                        <m:t>=  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i="1" kern="0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ea typeface="Gill Sans MT" charset="0"/>
                                          <a:cs typeface="Gill Sans MT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kern="0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ea typeface="Gill Sans MT" charset="0"/>
                                          <a:cs typeface="Gill Sans MT" charset="0"/>
                                        </a:rPr>
                                        <m:t>arg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ea typeface="Gill Sans MT" charset="0"/>
                                              <a:cs typeface="Gill Sans MT" charset="0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ea typeface="Gill Sans MT" charset="0"/>
                                                  <a:cs typeface="Gill Sans MT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ea typeface="Gill Sans MT" charset="0"/>
                                                  <a:cs typeface="Gill Sans MT" charset="0"/>
                                                </a:rPr>
                                                <m:t>m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ea typeface="Gill Sans MT" charset="0"/>
                                                  <a:cs typeface="Gill Sans MT" charset="0"/>
                                                </a:rPr>
                                                <m:t>𝑎𝑥</m:t>
                                              </m:r>
                                            </m:e>
                                            <m:lim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ea typeface="Gill Sans MT" charset="0"/>
                                                  <a:cs typeface="Gill Sans MT" charset="0"/>
                                                </a:rPr>
                                                <m:t>1≤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ea typeface="Gill Sans MT" charset="0"/>
                                                  <a:cs typeface="Gill Sans MT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ea typeface="Gill Sans MT" charset="0"/>
                                                  <a:cs typeface="Gill Sans MT" charset="0"/>
                                                </a:rPr>
                                                <m:t>≤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ea typeface="Gill Sans MT" charset="0"/>
                                                  <a:cs typeface="Gill Sans MT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ea typeface="Gill Sans MT" charset="0"/>
                                                  <a:cs typeface="Gill Sans MT" charset="0"/>
                                                </a:rPr>
                                                <m:t> </m:t>
                                              </m:r>
                                            </m:lim>
                                          </m:limLow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ea typeface="Gill Sans MT" charset="0"/>
                                                  <a:cs typeface="Gill Sans MT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ea typeface="Gill Sans MT" charset="0"/>
                                                  <a:cs typeface="Gill Sans MT" charset="0"/>
                                                </a:rPr>
                                                <m:t>𝑄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charset="0"/>
                                                      <a:ea typeface="Gill Sans MT" charset="0"/>
                                                      <a:cs typeface="Gill Sans MT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charset="0"/>
                                                          <a:ea typeface="Gill Sans MT" charset="0"/>
                                                          <a:cs typeface="Gill Sans MT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charset="0"/>
                                                              <a:ea typeface="Gill Sans MT" charset="0"/>
                                                              <a:cs typeface="Gill Sans MT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charset="0"/>
                                                              <a:ea typeface="Gill Sans MT" charset="0"/>
                                                              <a:cs typeface="Gill Sans MT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charset="0"/>
                                                              <a:ea typeface="Gill Sans MT" charset="0"/>
                                                              <a:cs typeface="Gill Sans MT" charset="0"/>
                                                            </a:rPr>
                                                            <m:t>𝑢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charset="0"/>
                                                      <a:ea typeface="Gill Sans MT" charset="0"/>
                                                      <a:cs typeface="Gill Sans MT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ea typeface="Gill Sans MT" charset="0"/>
                                                  <a:cs typeface="Gill Sans MT" charset="0"/>
                                                </a:rPr>
                                                <m:t>𝑃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charset="0"/>
                                                      <a:ea typeface="Gill Sans MT" charset="0"/>
                                                      <a:cs typeface="Gill Sans MT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charset="0"/>
                                                          <a:ea typeface="Gill Sans MT" charset="0"/>
                                                          <a:cs typeface="Gill Sans MT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charset="0"/>
                                                          <a:ea typeface="Gill Sans MT" charset="0"/>
                                                          <a:cs typeface="Gill Sans MT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charset="0"/>
                                                          <a:ea typeface="Gill Sans MT" charset="0"/>
                                                          <a:cs typeface="Gill Sans MT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charset="0"/>
                                                      <a:ea typeface="Gill Sans MT" charset="0"/>
                                                      <a:cs typeface="Gill Sans MT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charset="0"/>
                                                          <a:ea typeface="Gill Sans MT" charset="0"/>
                                                          <a:cs typeface="Gill Sans MT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charset="0"/>
                                                          <a:ea typeface="Gill Sans MT" charset="0"/>
                                                          <a:cs typeface="Gill Sans MT" charset="0"/>
                                                        </a:rPr>
                                                        <m:t>𝑄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charset="0"/>
                                                              <a:ea typeface="Gill Sans MT" charset="0"/>
                                                              <a:cs typeface="Gill Sans MT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charset="0"/>
                                                                  <a:ea typeface="Gill Sans MT" charset="0"/>
                                                                  <a:cs typeface="Gill Sans MT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charset="0"/>
                                                                  <a:ea typeface="Gill Sans MT" charset="0"/>
                                                                  <a:cs typeface="Gill Sans MT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charset="0"/>
                                                                  <a:ea typeface="Gill Sans MT" charset="0"/>
                                                                  <a:cs typeface="Gill Sans MT" charset="0"/>
                                                                </a:rPr>
                                                                <m:t>𝑢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ea typeface="Gill Sans MT" charset="0"/>
                                                  <a:cs typeface="Gill Sans MT" charset="0"/>
                                                </a:rPr>
                                                <m:t>.</m:t>
                                              </m:r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charset="0"/>
                                                      <a:ea typeface="Gill Sans MT" charset="0"/>
                                                      <a:cs typeface="Gill Sans MT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charset="0"/>
                                                          <a:ea typeface="Gill Sans MT" charset="0"/>
                                                          <a:cs typeface="Gill Sans MT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charset="0"/>
                                                          <a:ea typeface="Gill Sans MT" charset="0"/>
                                                          <a:cs typeface="Gill Sans MT" charset="0"/>
                                                        </a:rPr>
                                                        <m:t>𝑃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charset="0"/>
                                                              <a:ea typeface="Gill Sans MT" charset="0"/>
                                                              <a:cs typeface="Gill Sans MT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charset="0"/>
                                                                  <a:ea typeface="Gill Sans MT" charset="0"/>
                                                                  <a:cs typeface="Gill Sans MT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charset="0"/>
                                                                  <a:ea typeface="Gill Sans MT" charset="0"/>
                                                                  <a:cs typeface="Gill Sans MT" charset="0"/>
                                                                </a:rPr>
                                                                <m:t>𝑦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charset="0"/>
                                                                  <a:ea typeface="Gill Sans MT" charset="0"/>
                                                                  <a:cs typeface="Gill Sans MT" charset="0"/>
                                                                </a:rPr>
                                                                <m:t>𝑖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936" y="4085182"/>
                <a:ext cx="8625796" cy="8139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57200" y="3505200"/>
            <a:ext cx="3783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Gill Sans MT" charset="0"/>
                <a:ea typeface="Gill Sans MT" charset="0"/>
                <a:cs typeface="Gill Sans MT" charset="0"/>
              </a:rPr>
              <a:t>Reducing MIPS to NNS/MCSS</a:t>
            </a:r>
            <a:endParaRPr lang="en-SG" sz="2000" b="1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9668" y="5604420"/>
            <a:ext cx="1013460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b="1" dirty="0">
                <a:latin typeface="Gill Sans MT" charset="0"/>
                <a:ea typeface="Gill Sans MT" charset="0"/>
                <a:cs typeface="Gill Sans MT" charset="0"/>
              </a:rPr>
              <a:t>[</a:t>
            </a:r>
            <a:r>
              <a:rPr lang="en-SG" sz="1200" b="1" dirty="0">
                <a:latin typeface="Gill Sans MT" charset="0"/>
                <a:ea typeface="Gill Sans MT" charset="0"/>
                <a:cs typeface="Gill Sans MT" charset="0"/>
              </a:rPr>
              <a:t>1] </a:t>
            </a:r>
            <a:r>
              <a:rPr lang="en-SG" sz="1200" b="1" dirty="0" err="1">
                <a:latin typeface="Gill Sans MT" charset="0"/>
                <a:ea typeface="Gill Sans MT" charset="0"/>
                <a:cs typeface="Gill Sans MT" charset="0"/>
              </a:rPr>
              <a:t>Bachrach</a:t>
            </a:r>
            <a:r>
              <a:rPr lang="en-SG" sz="1200" b="1" dirty="0">
                <a:latin typeface="Gill Sans MT" charset="0"/>
                <a:ea typeface="Gill Sans MT" charset="0"/>
                <a:cs typeface="Gill Sans MT" charset="0"/>
              </a:rPr>
              <a:t>, Y., et al. Speeding up the Xbox recommender system using a </a:t>
            </a:r>
            <a:r>
              <a:rPr lang="en-SG" sz="1200" b="1" dirty="0" err="1">
                <a:latin typeface="Gill Sans MT" charset="0"/>
                <a:ea typeface="Gill Sans MT" charset="0"/>
                <a:cs typeface="Gill Sans MT" charset="0"/>
              </a:rPr>
              <a:t>euclidean</a:t>
            </a:r>
            <a:r>
              <a:rPr lang="en-SG" sz="1200" b="1" dirty="0">
                <a:latin typeface="Gill Sans MT" charset="0"/>
                <a:ea typeface="Gill Sans MT" charset="0"/>
                <a:cs typeface="Gill Sans MT" charset="0"/>
              </a:rPr>
              <a:t> transformation </a:t>
            </a:r>
            <a:r>
              <a:rPr lang="en-SG" sz="1200" b="1" dirty="0" smtClean="0">
                <a:latin typeface="Gill Sans MT" charset="0"/>
                <a:ea typeface="Gill Sans MT" charset="0"/>
                <a:cs typeface="Gill Sans MT" charset="0"/>
              </a:rPr>
              <a:t>for </a:t>
            </a:r>
          </a:p>
          <a:p>
            <a:r>
              <a:rPr lang="en-SG" sz="1200" b="1" dirty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SG" sz="1200" b="1" dirty="0" smtClean="0">
                <a:latin typeface="Gill Sans MT" charset="0"/>
                <a:ea typeface="Gill Sans MT" charset="0"/>
                <a:cs typeface="Gill Sans MT" charset="0"/>
              </a:rPr>
              <a:t>      inner-product </a:t>
            </a:r>
            <a:r>
              <a:rPr lang="en-SG" sz="1200" b="1" dirty="0">
                <a:latin typeface="Gill Sans MT" charset="0"/>
                <a:ea typeface="Gill Sans MT" charset="0"/>
                <a:cs typeface="Gill Sans MT" charset="0"/>
              </a:rPr>
              <a:t>spaces. </a:t>
            </a:r>
            <a:r>
              <a:rPr lang="en-SG" sz="1200" b="1" i="1" dirty="0" err="1">
                <a:latin typeface="Gill Sans MT" charset="0"/>
                <a:ea typeface="Gill Sans MT" charset="0"/>
                <a:cs typeface="Gill Sans MT" charset="0"/>
              </a:rPr>
              <a:t>RecSys</a:t>
            </a:r>
            <a:r>
              <a:rPr lang="en-SG" sz="1200" b="1" i="1" dirty="0">
                <a:latin typeface="Gill Sans MT" charset="0"/>
                <a:ea typeface="Gill Sans MT" charset="0"/>
                <a:cs typeface="Gill Sans MT" charset="0"/>
              </a:rPr>
              <a:t> 2014</a:t>
            </a:r>
            <a:r>
              <a:rPr lang="en-SG" sz="1200" dirty="0">
                <a:solidFill>
                  <a:srgbClr val="2E414F"/>
                </a:solidFill>
                <a:latin typeface="Gill Sans MT" charset="0"/>
                <a:ea typeface="Gill Sans MT" charset="0"/>
                <a:cs typeface="Gill Sans MT" charset="0"/>
              </a:rPr>
              <a:t>.</a:t>
            </a:r>
            <a:endParaRPr lang="en-SG" sz="12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97693" y="2955160"/>
            <a:ext cx="155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 Vectors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57454" y="2955160"/>
            <a:ext cx="159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 Vectors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268536" y="4880013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Gill Sans MT" charset="0"/>
                <a:ea typeface="Gill Sans MT" charset="0"/>
                <a:cs typeface="Gill Sans MT" charset="0"/>
              </a:rPr>
              <a:t>MIPS</a:t>
            </a:r>
            <a:endParaRPr lang="en-SG" sz="2000" b="1" dirty="0">
              <a:solidFill>
                <a:srgbClr val="FF0000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25277" y="4880013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Gill Sans MT" charset="0"/>
                <a:ea typeface="Gill Sans MT" charset="0"/>
                <a:cs typeface="Gill Sans MT" charset="0"/>
              </a:rPr>
              <a:t>NNS</a:t>
            </a:r>
            <a:endParaRPr lang="en-SG" sz="2000" b="1" dirty="0">
              <a:solidFill>
                <a:srgbClr val="FF0000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90798" y="4880013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Gill Sans MT" charset="0"/>
                <a:ea typeface="Gill Sans MT" charset="0"/>
                <a:cs typeface="Gill Sans MT" charset="0"/>
              </a:rPr>
              <a:t>MCSS</a:t>
            </a:r>
            <a:endParaRPr lang="en-SG" sz="2000" b="1" dirty="0">
              <a:solidFill>
                <a:srgbClr val="FF0000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4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4" y="207135"/>
            <a:ext cx="6553200" cy="584775"/>
          </a:xfrm>
        </p:spPr>
        <p:txBody>
          <a:bodyPr/>
          <a:lstStyle/>
          <a:p>
            <a:r>
              <a:rPr lang="en-US" dirty="0" smtClean="0"/>
              <a:t>Indexing as a Faster Alternative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4584030" y="3157028"/>
            <a:ext cx="2545618" cy="1020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Index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Builder</a:t>
            </a:r>
            <a:endParaRPr lang="en-SG" b="1" dirty="0">
              <a:solidFill>
                <a:schemeClr val="tx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994359"/>
              </p:ext>
            </p:extLst>
          </p:nvPr>
        </p:nvGraphicFramePr>
        <p:xfrm>
          <a:off x="1150064" y="3230981"/>
          <a:ext cx="51653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907"/>
                <a:gridCol w="244625"/>
              </a:tblGrid>
              <a:tr h="231012"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12"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3944"/>
              </p:ext>
            </p:extLst>
          </p:nvPr>
        </p:nvGraphicFramePr>
        <p:xfrm>
          <a:off x="1952998" y="3230980"/>
          <a:ext cx="242385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385"/>
              </a:tblGrid>
              <a:tr h="259080"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653728" y="3121355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SG" sz="16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728" y="3121355"/>
                <a:ext cx="396262" cy="3385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53728" y="3381269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SG" sz="16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728" y="3381269"/>
                <a:ext cx="396262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5400000">
                <a:off x="1289034" y="3745480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SG" sz="16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289034" y="3745480"/>
                <a:ext cx="396262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615480"/>
              </p:ext>
            </p:extLst>
          </p:nvPr>
        </p:nvGraphicFramePr>
        <p:xfrm>
          <a:off x="1150063" y="4011496"/>
          <a:ext cx="51653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66"/>
                <a:gridCol w="258266"/>
              </a:tblGrid>
              <a:tr h="204147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286895"/>
              </p:ext>
            </p:extLst>
          </p:nvPr>
        </p:nvGraphicFramePr>
        <p:xfrm>
          <a:off x="1952996" y="4011496"/>
          <a:ext cx="25590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02"/>
              </a:tblGrid>
              <a:tr h="204147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 rot="5400000">
                <a:off x="1771095" y="3623345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SG" sz="16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771095" y="3623345"/>
                <a:ext cx="396262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638208" y="3916484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SG" sz="16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08" y="3916484"/>
                <a:ext cx="396262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 rot="2263994">
                <a:off x="1673970" y="3686005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SG" sz="16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63994">
                <a:off x="1673970" y="3686005"/>
                <a:ext cx="396262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96711" y="3005601"/>
                <a:ext cx="19018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1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1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711" y="3005601"/>
                <a:ext cx="190180" cy="169277"/>
              </a:xfrm>
              <a:prstGeom prst="rect">
                <a:avLst/>
              </a:prstGeom>
              <a:blipFill rotWithShape="0">
                <a:blip r:embed="rId8"/>
                <a:stretch>
                  <a:fillRect l="-15625" r="-3125" b="-285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466219" y="3005601"/>
                <a:ext cx="19018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1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1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219" y="3005601"/>
                <a:ext cx="190180" cy="169277"/>
              </a:xfrm>
              <a:prstGeom prst="rect">
                <a:avLst/>
              </a:prstGeom>
              <a:blipFill rotWithShape="0">
                <a:blip r:embed="rId9"/>
                <a:stretch>
                  <a:fillRect l="-19355" r="-6452" b="-285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52996" y="3015085"/>
                <a:ext cx="19338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100" b="1"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</m:oMath>
                  </m:oMathPara>
                </a14:m>
                <a:endParaRPr lang="en-US" sz="11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996" y="3015085"/>
                <a:ext cx="193386" cy="169277"/>
              </a:xfrm>
              <a:prstGeom prst="rect">
                <a:avLst/>
              </a:prstGeom>
              <a:blipFill rotWithShape="0">
                <a:blip r:embed="rId10"/>
                <a:stretch>
                  <a:fillRect l="-15625" r="-3125" b="-2963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2721" y="3406803"/>
                <a:ext cx="10935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Gill Sans MT" panose="020B0502020104020203" pitchFamily="34" charset="0"/>
                  </a:rPr>
                  <a:t>Item Matrix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1200" b="1" i="1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SG" sz="12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" y="3406803"/>
                <a:ext cx="1093569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347546"/>
              </p:ext>
            </p:extLst>
          </p:nvPr>
        </p:nvGraphicFramePr>
        <p:xfrm>
          <a:off x="1149461" y="2312049"/>
          <a:ext cx="51653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66"/>
                <a:gridCol w="258266"/>
              </a:tblGrid>
              <a:tr h="204147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203243"/>
              </p:ext>
            </p:extLst>
          </p:nvPr>
        </p:nvGraphicFramePr>
        <p:xfrm>
          <a:off x="1952394" y="2312049"/>
          <a:ext cx="25590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02"/>
              </a:tblGrid>
              <a:tr h="204147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637606" y="2217037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SG" sz="16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606" y="2217037"/>
                <a:ext cx="396262" cy="33855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52234" y="2389377"/>
                <a:ext cx="246286" cy="219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1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  <m:sup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r>
                  <a:rPr lang="en-US" sz="1400" b="1" dirty="0">
                    <a:latin typeface="Gill Sans MT" panose="020B05020201040202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34" y="2389377"/>
                <a:ext cx="246286" cy="219227"/>
              </a:xfrm>
              <a:prstGeom prst="rect">
                <a:avLst/>
              </a:prstGeom>
              <a:blipFill rotWithShape="0">
                <a:blip r:embed="rId13"/>
                <a:stretch>
                  <a:fillRect l="-17073" t="-22222" r="-41463" b="-5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2721" y="2163407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Gill Sans MT" panose="020B0502020104020203" pitchFamily="34" charset="0"/>
              </a:rPr>
              <a:t>User Vector</a:t>
            </a:r>
            <a:endParaRPr lang="en-SG" sz="1200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88322" y="2135918"/>
                <a:ext cx="13465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4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322" y="2135918"/>
                <a:ext cx="134652" cy="184666"/>
              </a:xfrm>
              <a:prstGeom prst="rect">
                <a:avLst/>
              </a:prstGeom>
              <a:blipFill rotWithShape="0">
                <a:blip r:embed="rId14"/>
                <a:stretch>
                  <a:fillRect l="-22727" r="-27273" b="-64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471203" y="2135917"/>
                <a:ext cx="13465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4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203" y="2135917"/>
                <a:ext cx="134652" cy="184666"/>
              </a:xfrm>
              <a:prstGeom prst="rect">
                <a:avLst/>
              </a:prstGeom>
              <a:blipFill rotWithShape="0">
                <a:blip r:embed="rId15"/>
                <a:stretch>
                  <a:fillRect l="-22727" r="-27273" b="-64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24731" y="2140173"/>
                <a:ext cx="1426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sz="14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731" y="2140173"/>
                <a:ext cx="142667" cy="184666"/>
              </a:xfrm>
              <a:prstGeom prst="rect">
                <a:avLst/>
              </a:prstGeom>
              <a:blipFill rotWithShape="0">
                <a:blip r:embed="rId16"/>
                <a:stretch>
                  <a:fillRect l="-25000" r="-25000" b="-13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035262" y="3283432"/>
                <a:ext cx="1234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2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62" y="3283432"/>
                <a:ext cx="123432" cy="169277"/>
              </a:xfrm>
              <a:prstGeom prst="rect">
                <a:avLst/>
              </a:prstGeom>
              <a:blipFill rotWithShape="0">
                <a:blip r:embed="rId17"/>
                <a:stretch>
                  <a:fillRect l="-25000" r="-25000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25383" y="3556375"/>
                <a:ext cx="1234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2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83" y="3556375"/>
                <a:ext cx="123432" cy="169277"/>
              </a:xfrm>
              <a:prstGeom prst="rect">
                <a:avLst/>
              </a:prstGeom>
              <a:blipFill rotWithShape="0">
                <a:blip r:embed="rId18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967718" y="4067441"/>
                <a:ext cx="12984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sz="12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18" y="4067441"/>
                <a:ext cx="129844" cy="169277"/>
              </a:xfrm>
              <a:prstGeom prst="rect">
                <a:avLst/>
              </a:prstGeom>
              <a:blipFill rotWithShape="0">
                <a:blip r:embed="rId19"/>
                <a:stretch>
                  <a:fillRect l="-28571" r="-28571" b="-107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2260688" y="3702074"/>
            <a:ext cx="3292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192639" y="3661586"/>
            <a:ext cx="57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iangle 100"/>
          <p:cNvSpPr/>
          <p:nvPr/>
        </p:nvSpPr>
        <p:spPr>
          <a:xfrm>
            <a:off x="7570190" y="3110547"/>
            <a:ext cx="1421410" cy="110207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Index</a:t>
            </a:r>
          </a:p>
        </p:txBody>
      </p:sp>
      <p:cxnSp>
        <p:nvCxnSpPr>
          <p:cNvPr id="34" name="Elbow Connector 33"/>
          <p:cNvCxnSpPr>
            <a:endCxn id="33" idx="0"/>
          </p:cNvCxnSpPr>
          <p:nvPr/>
        </p:nvCxnSpPr>
        <p:spPr>
          <a:xfrm>
            <a:off x="4125625" y="2386314"/>
            <a:ext cx="4155270" cy="7242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7447149" y="4212625"/>
            <a:ext cx="1467349" cy="1349975"/>
            <a:chOff x="8714737" y="3208312"/>
            <a:chExt cx="1147478" cy="1349975"/>
          </a:xfrm>
        </p:grpSpPr>
        <p:cxnSp>
          <p:nvCxnSpPr>
            <p:cNvPr id="36" name="Straight Arrow Connector 35"/>
            <p:cNvCxnSpPr>
              <a:stCxn id="33" idx="3"/>
              <a:endCxn id="37" idx="0"/>
            </p:cNvCxnSpPr>
            <p:nvPr/>
          </p:nvCxnSpPr>
          <p:spPr>
            <a:xfrm flipH="1">
              <a:off x="9362988" y="3208312"/>
              <a:ext cx="13692" cy="4961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8863762" y="3704483"/>
              <a:ext cx="998453" cy="423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Gill Sans MT" panose="020B0502020104020203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789249" y="3763519"/>
              <a:ext cx="998453" cy="423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Gill Sans MT" panose="020B05020201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8714737" y="3817221"/>
                  <a:ext cx="998453" cy="4231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𝒖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84" name="Rectangle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4737" y="3817221"/>
                  <a:ext cx="998453" cy="42316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/>
            <p:cNvSpPr/>
            <p:nvPr/>
          </p:nvSpPr>
          <p:spPr>
            <a:xfrm>
              <a:off x="8751200" y="4250510"/>
              <a:ext cx="10745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Candidate Set</a:t>
              </a:r>
              <a:endParaRPr lang="en-SG" sz="1400" b="1" dirty="0">
                <a:latin typeface="Gill Sans MT" panose="020B0502020104020203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2621870" y="2242628"/>
            <a:ext cx="1492028" cy="1988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MIPS to NNS/MCSS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Reduction</a:t>
            </a:r>
            <a:endParaRPr lang="en-SG" b="1" dirty="0">
              <a:solidFill>
                <a:schemeClr val="tx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241888" y="3702946"/>
            <a:ext cx="3292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237432" y="2408094"/>
            <a:ext cx="3292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5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97" y="643467"/>
            <a:ext cx="6732405" cy="55710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C1A19D8-1474-485E-AF0B-775079405AF1}" type="slidenum">
              <a:rPr lang="en-US" altLang="en-US" sz="1200">
                <a:solidFill>
                  <a:srgbClr val="FFFFFF"/>
                </a:solidFill>
                <a:latin typeface="+mn-lt"/>
              </a:rPr>
              <a:pPr>
                <a:spcAft>
                  <a:spcPts val="600"/>
                </a:spcAft>
                <a:defRPr/>
              </a:pPr>
              <a:t>17</a:t>
            </a:fld>
            <a:endParaRPr lang="en-US" altLang="en-US" sz="120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304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4915"/>
            <a:ext cx="7239000" cy="523220"/>
          </a:xfrm>
        </p:spPr>
        <p:txBody>
          <a:bodyPr/>
          <a:lstStyle/>
          <a:p>
            <a:r>
              <a:rPr lang="en-US" sz="2800" dirty="0" err="1" smtClean="0"/>
              <a:t>Indexable</a:t>
            </a:r>
            <a:r>
              <a:rPr lang="en-US" sz="2800" dirty="0" smtClean="0"/>
              <a:t> Representation Learning</a:t>
            </a:r>
            <a:endParaRPr lang="en-S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4F8A8117-A910-9E4A-9BF5-F7A4E8D9D0CF}"/>
              </a:ext>
            </a:extLst>
          </p:cNvPr>
          <p:cNvSpPr txBox="1">
            <a:spLocks/>
          </p:cNvSpPr>
          <p:nvPr/>
        </p:nvSpPr>
        <p:spPr bwMode="auto">
          <a:xfrm>
            <a:off x="2932906" y="1660322"/>
            <a:ext cx="40401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kern="0" dirty="0" smtClean="0">
                <a:solidFill>
                  <a:srgbClr val="00B050"/>
                </a:solidFill>
                <a:latin typeface="Gill Sans MT" charset="0"/>
                <a:ea typeface="Gill Sans MT" charset="0"/>
                <a:cs typeface="Gill Sans MT" charset="0"/>
              </a:rPr>
              <a:t>Metric Learning</a:t>
            </a:r>
            <a:endParaRPr lang="en-US" sz="2800" b="1" kern="0" dirty="0">
              <a:solidFill>
                <a:srgbClr val="00B050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="" xmlns:a16="http://schemas.microsoft.com/office/drawing/2014/main" id="{41166339-7ADA-684B-9D1C-B6CAA1F1B89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066800" y="2514600"/>
            <a:ext cx="8077200" cy="2086725"/>
          </a:xfrm>
          <a:prstGeom prst="rect">
            <a:avLst/>
          </a:prstGeom>
        </p:spPr>
        <p:txBody>
          <a:bodyPr/>
          <a:lstStyle/>
          <a:p>
            <a:r>
              <a:rPr lang="en-US" sz="2400" dirty="0">
                <a:latin typeface="Gill Sans MT" charset="0"/>
                <a:ea typeface="Gill Sans MT" charset="0"/>
                <a:cs typeface="Gill Sans MT" charset="0"/>
              </a:rPr>
              <a:t>Change inner-product formulation to one based on </a:t>
            </a:r>
            <a:r>
              <a:rPr lang="en-US" sz="2400" dirty="0">
                <a:solidFill>
                  <a:srgbClr val="002060"/>
                </a:solidFill>
                <a:latin typeface="Gill Sans MT" charset="0"/>
                <a:ea typeface="Gill Sans MT" charset="0"/>
                <a:cs typeface="Gill Sans MT" charset="0"/>
              </a:rPr>
              <a:t>Euclidean </a:t>
            </a:r>
            <a:r>
              <a:rPr lang="en-US" sz="2400" dirty="0" smtClean="0">
                <a:solidFill>
                  <a:srgbClr val="002060"/>
                </a:solidFill>
                <a:latin typeface="Gill Sans MT" charset="0"/>
                <a:ea typeface="Gill Sans MT" charset="0"/>
                <a:cs typeface="Gill Sans MT" charset="0"/>
              </a:rPr>
              <a:t>distance.</a:t>
            </a:r>
            <a:endParaRPr lang="en-US" sz="2400" dirty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2400" dirty="0">
                <a:latin typeface="Gill Sans MT" charset="0"/>
                <a:ea typeface="Gill Sans MT" charset="0"/>
                <a:cs typeface="Gill Sans MT" charset="0"/>
              </a:rPr>
              <a:t>Compatible with spatial </a:t>
            </a:r>
            <a:r>
              <a:rPr lang="en-US" sz="2400" dirty="0" smtClean="0">
                <a:latin typeface="Gill Sans MT" charset="0"/>
                <a:ea typeface="Gill Sans MT" charset="0"/>
                <a:cs typeface="Gill Sans MT" charset="0"/>
              </a:rPr>
              <a:t>trees, LSH. </a:t>
            </a:r>
            <a:endParaRPr lang="en-US" sz="2400" dirty="0"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3016"/>
            <a:ext cx="6553200" cy="584775"/>
          </a:xfrm>
        </p:spPr>
        <p:txBody>
          <a:bodyPr/>
          <a:lstStyle/>
          <a:p>
            <a:r>
              <a:rPr lang="en-US" dirty="0" smtClean="0"/>
              <a:t>Metric Learning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5" name="Content Placeholder 10">
            <a:extLst>
              <a:ext uri="{FF2B5EF4-FFF2-40B4-BE49-F238E27FC236}">
                <a16:creationId xmlns="" xmlns:a16="http://schemas.microsoft.com/office/drawing/2014/main" id="{604A252B-1C57-4B46-AFAB-1615F891883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38791"/>
            <a:ext cx="5392284" cy="4889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99A8E7A-3645-4B45-912B-458CE5461BAA}"/>
              </a:ext>
            </a:extLst>
          </p:cNvPr>
          <p:cNvSpPr txBox="1"/>
          <p:nvPr/>
        </p:nvSpPr>
        <p:spPr>
          <a:xfrm>
            <a:off x="228600" y="1198960"/>
            <a:ext cx="891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err="1">
                <a:latin typeface="Gill Sans MT" charset="0"/>
                <a:ea typeface="Gill Sans MT" charset="0"/>
                <a:cs typeface="Gill Sans MT" charset="0"/>
              </a:rPr>
              <a:t>Khoshneshin</a:t>
            </a:r>
            <a:r>
              <a:rPr lang="en-US" sz="1600" b="1" dirty="0">
                <a:latin typeface="Gill Sans MT" charset="0"/>
                <a:ea typeface="Gill Sans MT" charset="0"/>
                <a:cs typeface="Gill Sans MT" charset="0"/>
              </a:rPr>
              <a:t> and Street, "Collaborative Filtering via Euclidean Embedding”, </a:t>
            </a:r>
            <a:r>
              <a:rPr lang="en-US" sz="1600" b="1" dirty="0" err="1">
                <a:latin typeface="Gill Sans MT" charset="0"/>
                <a:ea typeface="Gill Sans MT" charset="0"/>
                <a:cs typeface="Gill Sans MT" charset="0"/>
              </a:rPr>
              <a:t>RecSys</a:t>
            </a:r>
            <a:r>
              <a:rPr lang="en-US" sz="1600" b="1" dirty="0">
                <a:latin typeface="Gill Sans MT" charset="0"/>
                <a:ea typeface="Gill Sans MT" charset="0"/>
                <a:cs typeface="Gill Sans MT" charset="0"/>
              </a:rPr>
              <a:t> 2010. </a:t>
            </a:r>
          </a:p>
        </p:txBody>
      </p:sp>
    </p:spTree>
    <p:extLst>
      <p:ext uri="{BB962C8B-B14F-4D97-AF65-F5344CB8AC3E}">
        <p14:creationId xmlns:p14="http://schemas.microsoft.com/office/powerpoint/2010/main" val="375108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5725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5725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397481"/>
            <a:ext cx="2751871" cy="207007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Outline</a:t>
            </a:r>
            <a:endParaRPr lang="en-SG">
              <a:solidFill>
                <a:srgbClr val="FFFFFF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564912"/>
            <a:ext cx="4953000" cy="3922976"/>
          </a:xfrm>
        </p:spPr>
        <p:txBody>
          <a:bodyPr anchor="ctr"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rPr>
              <a:t>Overview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rPr>
              <a:t> Personalized Recommendation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rPr>
              <a:t> Matrix Factorization </a:t>
            </a:r>
            <a:r>
              <a:rPr lang="en-US" dirty="0" smtClean="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rPr>
              <a:t>for Recommendation</a:t>
            </a:r>
            <a:endParaRPr lang="en-US" dirty="0">
              <a:solidFill>
                <a:srgbClr val="000000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 lvl="1">
              <a:buFont typeface="Wingdings" charset="2"/>
              <a:buChar char="Ø"/>
            </a:pPr>
            <a:endParaRPr lang="en-US" dirty="0">
              <a:solidFill>
                <a:srgbClr val="000000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>
              <a:buFont typeface="Wingdings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rPr>
              <a:t>What Recommendation Retrieval?</a:t>
            </a:r>
          </a:p>
          <a:p>
            <a:pPr>
              <a:buFont typeface="Wingdings" charset="2"/>
              <a:buChar char="q"/>
            </a:pPr>
            <a:endParaRPr lang="en-US" sz="1800" dirty="0">
              <a:solidFill>
                <a:srgbClr val="000000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rPr>
              <a:t> Why Efficient Recommendation Retrieval?</a:t>
            </a:r>
          </a:p>
          <a:p>
            <a:pPr>
              <a:buFont typeface="Wingdings" charset="2"/>
              <a:buChar char="q"/>
            </a:pPr>
            <a:endParaRPr lang="en-US" sz="1800" dirty="0">
              <a:solidFill>
                <a:srgbClr val="000000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>
              <a:buFont typeface="Wingdings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rPr>
              <a:t>How Efficient Recommendation Retrieval</a:t>
            </a:r>
            <a:r>
              <a:rPr lang="en-US" dirty="0" smtClean="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rPr>
              <a:t>?</a:t>
            </a:r>
          </a:p>
          <a:p>
            <a:pPr>
              <a:buFont typeface="Wingdings" charset="2"/>
              <a:buChar char="q"/>
            </a:pPr>
            <a:endParaRPr lang="en-US" dirty="0">
              <a:solidFill>
                <a:srgbClr val="000000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rPr>
              <a:t>Q and A</a:t>
            </a:r>
            <a:endParaRPr lang="en-SG" dirty="0">
              <a:solidFill>
                <a:srgbClr val="000000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pPr>
              <a:buFont typeface="Wingdings" charset="2"/>
              <a:buChar char="q"/>
            </a:pPr>
            <a:endParaRPr lang="en-US" sz="1800" dirty="0">
              <a:solidFill>
                <a:srgbClr val="000000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19448" y="5525027"/>
            <a:ext cx="428046" cy="235550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fld id="{0C1A19D8-1474-485E-AF0B-775079405AF1}" type="slidenum">
              <a:rPr lang="en-US" altLang="en-US" sz="750">
                <a:solidFill>
                  <a:srgbClr val="898989"/>
                </a:solidFill>
              </a:rPr>
              <a:pPr>
                <a:spcAft>
                  <a:spcPts val="450"/>
                </a:spcAft>
                <a:defRPr/>
              </a:pPr>
              <a:t>2</a:t>
            </a:fld>
            <a:endParaRPr lang="en-US" altLang="en-US" sz="75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43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31" y="207112"/>
            <a:ext cx="6553200" cy="584775"/>
          </a:xfrm>
        </p:spPr>
        <p:txBody>
          <a:bodyPr/>
          <a:lstStyle/>
          <a:p>
            <a:r>
              <a:rPr lang="en-US" dirty="0" smtClean="0"/>
              <a:t>Metric Learning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99A8E7A-3645-4B45-912B-458CE5461BAA}"/>
              </a:ext>
            </a:extLst>
          </p:cNvPr>
          <p:cNvSpPr txBox="1"/>
          <p:nvPr/>
        </p:nvSpPr>
        <p:spPr>
          <a:xfrm>
            <a:off x="228600" y="1198960"/>
            <a:ext cx="891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err="1">
                <a:latin typeface="Gill Sans MT" charset="0"/>
                <a:ea typeface="Gill Sans MT" charset="0"/>
                <a:cs typeface="Gill Sans MT" charset="0"/>
              </a:rPr>
              <a:t>Khoshneshin</a:t>
            </a:r>
            <a:r>
              <a:rPr lang="en-US" sz="1600" b="1" dirty="0">
                <a:latin typeface="Gill Sans MT" charset="0"/>
                <a:ea typeface="Gill Sans MT" charset="0"/>
                <a:cs typeface="Gill Sans MT" charset="0"/>
              </a:rPr>
              <a:t> and Street, "Collaborative Filtering via Euclidean Embedding”, </a:t>
            </a:r>
            <a:r>
              <a:rPr lang="en-US" sz="1600" b="1" dirty="0" err="1">
                <a:latin typeface="Gill Sans MT" charset="0"/>
                <a:ea typeface="Gill Sans MT" charset="0"/>
                <a:cs typeface="Gill Sans MT" charset="0"/>
              </a:rPr>
              <a:t>RecSys</a:t>
            </a:r>
            <a:r>
              <a:rPr lang="en-US" sz="1600" b="1" dirty="0">
                <a:latin typeface="Gill Sans MT" charset="0"/>
                <a:ea typeface="Gill Sans MT" charset="0"/>
                <a:cs typeface="Gill Sans MT" charset="0"/>
              </a:rPr>
              <a:t> 2010.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BC59DB3C-A449-E14B-B832-FEDB6DB4ED70}"/>
              </a:ext>
            </a:extLst>
          </p:cNvPr>
          <p:cNvGrpSpPr/>
          <p:nvPr/>
        </p:nvGrpSpPr>
        <p:grpSpPr>
          <a:xfrm>
            <a:off x="573011" y="1610232"/>
            <a:ext cx="3600216" cy="767944"/>
            <a:chOff x="2926976" y="3678845"/>
            <a:chExt cx="3600216" cy="767944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8BADB198-2FFF-9A40-AAE5-D4EB7CC7FB41}"/>
                </a:ext>
              </a:extLst>
            </p:cNvPr>
            <p:cNvSpPr txBox="1"/>
            <p:nvPr/>
          </p:nvSpPr>
          <p:spPr>
            <a:xfrm>
              <a:off x="3002924" y="3678845"/>
              <a:ext cx="33585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Gill Sans MT" charset="0"/>
                  <a:ea typeface="Gill Sans MT" charset="0"/>
                  <a:cs typeface="Gill Sans MT" charset="0"/>
                </a:rPr>
                <a:t>Euclidean Embedding</a:t>
              </a:r>
              <a:endParaRPr lang="en-SG" sz="2000" b="1" dirty="0"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="" xmlns:a16="http://schemas.microsoft.com/office/drawing/2014/main" id="{7C139D7D-6537-BF48-94EF-20E2C3139767}"/>
                    </a:ext>
                  </a:extLst>
                </p:cNvPr>
                <p:cNvSpPr txBox="1"/>
                <p:nvPr/>
              </p:nvSpPr>
              <p:spPr>
                <a:xfrm>
                  <a:off x="2926976" y="4038600"/>
                  <a:ext cx="3600216" cy="4081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ea typeface="Gill Sans MT" charset="0"/>
                                    <a:cs typeface="Gill Sans MT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ea typeface="Gill Sans MT" charset="0"/>
                                    <a:cs typeface="Gill Sans MT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  <m:t>𝑢𝑖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charset="0"/>
                            <a:ea typeface="Gill Sans MT" charset="0"/>
                            <a:cs typeface="Gill Sans MT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charset="0"/>
                            <a:ea typeface="Gill Sans MT" charset="0"/>
                            <a:cs typeface="Gill Sans MT" charset="0"/>
                          </a:rPr>
                          <m:t>𝜇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charset="0"/>
                            <a:ea typeface="Gill Sans MT" charset="0"/>
                            <a:cs typeface="Gill Sans MT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charset="0"/>
                            <a:ea typeface="Gill Sans MT" charset="0"/>
                            <a:cs typeface="Gill Sans MT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charset="0"/>
                            <a:ea typeface="Gill Sans MT" charset="0"/>
                            <a:cs typeface="Gill Sans MT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ea typeface="Gill Sans MT" charset="0"/>
                                    <a:cs typeface="Gill Sans MT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  <a:ea typeface="Gill Sans MT" charset="0"/>
                                        <a:cs typeface="Gill Sans MT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  <a:ea typeface="Gill Sans MT" charset="0"/>
                                        <a:cs typeface="Gill Sans MT" charset="0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SG" sz="2000" dirty="0">
                    <a:solidFill>
                      <a:srgbClr val="002060"/>
                    </a:solidFill>
                    <a:latin typeface="Gill Sans MT" charset="0"/>
                    <a:ea typeface="Gill Sans MT" charset="0"/>
                    <a:cs typeface="Gill Sans MT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C139D7D-6537-BF48-94EF-20E2C3139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76" y="4038600"/>
                  <a:ext cx="3600216" cy="408189"/>
                </a:xfrm>
                <a:prstGeom prst="rect">
                  <a:avLst/>
                </a:prstGeom>
                <a:blipFill>
                  <a:blip r:embed="rId2"/>
                  <a:stretch>
                    <a:fillRect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C2D7CE0-913E-F643-827D-633EAACC8F19}"/>
              </a:ext>
            </a:extLst>
          </p:cNvPr>
          <p:cNvGrpSpPr/>
          <p:nvPr/>
        </p:nvGrpSpPr>
        <p:grpSpPr>
          <a:xfrm>
            <a:off x="4572000" y="1610233"/>
            <a:ext cx="4309386" cy="707887"/>
            <a:chOff x="2598807" y="1973758"/>
            <a:chExt cx="4309386" cy="707887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92FE52A1-39F0-1F43-932E-A723A7FE6CF5}"/>
                </a:ext>
              </a:extLst>
            </p:cNvPr>
            <p:cNvSpPr txBox="1"/>
            <p:nvPr/>
          </p:nvSpPr>
          <p:spPr>
            <a:xfrm>
              <a:off x="2598807" y="1973758"/>
              <a:ext cx="43093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Gill Sans MT" charset="0"/>
                  <a:ea typeface="Gill Sans MT" charset="0"/>
                  <a:cs typeface="Gill Sans MT" charset="0"/>
                </a:rPr>
                <a:t>Matrix Factorization</a:t>
              </a:r>
              <a:endParaRPr lang="en-SG" sz="2000" b="1" dirty="0"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="" xmlns:a16="http://schemas.microsoft.com/office/drawing/2014/main" id="{06135384-31AD-9B4A-B276-8674825B0CAC}"/>
                    </a:ext>
                  </a:extLst>
                </p:cNvPr>
                <p:cNvSpPr txBox="1"/>
                <p:nvPr/>
              </p:nvSpPr>
              <p:spPr>
                <a:xfrm>
                  <a:off x="3396354" y="2373868"/>
                  <a:ext cx="274985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ea typeface="Gill Sans MT" charset="0"/>
                                    <a:cs typeface="Gill Sans MT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ea typeface="Gill Sans MT" charset="0"/>
                                    <a:cs typeface="Gill Sans MT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  <m:t>𝑢𝑖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charset="0"/>
                            <a:ea typeface="Gill Sans MT" charset="0"/>
                            <a:cs typeface="Gill Sans MT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charset="0"/>
                            <a:ea typeface="Gill Sans MT" charset="0"/>
                            <a:cs typeface="Gill Sans MT" charset="0"/>
                          </a:rPr>
                          <m:t>𝜇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charset="0"/>
                            <a:ea typeface="Gill Sans MT" charset="0"/>
                            <a:cs typeface="Gill Sans MT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charset="0"/>
                            <a:ea typeface="Gill Sans MT" charset="0"/>
                            <a:cs typeface="Gill Sans MT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charset="0"/>
                            <a:ea typeface="Gill Sans MT" charset="0"/>
                            <a:cs typeface="Gill Sans MT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SG" sz="2000" dirty="0">
                    <a:solidFill>
                      <a:srgbClr val="002060"/>
                    </a:solidFill>
                    <a:latin typeface="Gill Sans MT" charset="0"/>
                    <a:ea typeface="Gill Sans MT" charset="0"/>
                    <a:cs typeface="Gill Sans MT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6135384-31AD-9B4A-B276-8674825B0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6354" y="2373868"/>
                  <a:ext cx="274985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461" t="-20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1D41D5F-31E9-674B-B791-D6FEC9835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1720"/>
            <a:ext cx="4419600" cy="45262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D2078FB-C91A-6946-980D-2B974BD55F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2410453"/>
            <a:ext cx="4572000" cy="437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01" y="-76200"/>
            <a:ext cx="7010400" cy="1077218"/>
          </a:xfrm>
        </p:spPr>
        <p:txBody>
          <a:bodyPr/>
          <a:lstStyle/>
          <a:p>
            <a:r>
              <a:rPr lang="en-US" dirty="0">
                <a:latin typeface="Gill Sans MT" charset="0"/>
                <a:ea typeface="Gill Sans MT" charset="0"/>
                <a:cs typeface="Gill Sans MT" charset="0"/>
              </a:rPr>
              <a:t>Metric Learning for </a:t>
            </a:r>
            <a:r>
              <a:rPr lang="en-US" dirty="0">
                <a:solidFill>
                  <a:srgbClr val="FF0000"/>
                </a:solidFill>
                <a:latin typeface="Gill Sans MT" charset="0"/>
                <a:ea typeface="Gill Sans MT" charset="0"/>
                <a:cs typeface="Gill Sans MT" charset="0"/>
              </a:rPr>
              <a:t>Ordinal</a:t>
            </a:r>
            <a:r>
              <a:rPr lang="en-US" dirty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dirty="0" smtClean="0">
                <a:latin typeface="Gill Sans MT" charset="0"/>
                <a:ea typeface="Gill Sans MT" charset="0"/>
                <a:cs typeface="Gill Sans MT" charset="0"/>
              </a:rPr>
              <a:t>Triples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99A8E7A-3645-4B45-912B-458CE5461BAA}"/>
              </a:ext>
            </a:extLst>
          </p:cNvPr>
          <p:cNvSpPr txBox="1"/>
          <p:nvPr/>
        </p:nvSpPr>
        <p:spPr>
          <a:xfrm>
            <a:off x="-484222" y="1001018"/>
            <a:ext cx="9564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>
                <a:latin typeface="Gill Sans MT" charset="0"/>
                <a:ea typeface="Gill Sans MT" charset="0"/>
                <a:cs typeface="Gill Sans MT" charset="0"/>
              </a:rPr>
              <a:t>Le and </a:t>
            </a:r>
            <a:r>
              <a:rPr lang="en-SG" sz="1600" b="1" dirty="0" err="1">
                <a:latin typeface="Gill Sans MT" charset="0"/>
                <a:ea typeface="Gill Sans MT" charset="0"/>
                <a:cs typeface="Gill Sans MT" charset="0"/>
              </a:rPr>
              <a:t>Lauw</a:t>
            </a:r>
            <a:r>
              <a:rPr lang="en-SG" sz="1600" b="1" dirty="0">
                <a:latin typeface="Gill Sans MT" charset="0"/>
                <a:ea typeface="Gill Sans MT" charset="0"/>
                <a:cs typeface="Gill Sans MT" charset="0"/>
              </a:rPr>
              <a:t>, "Euclidean Co-Embedding of Ordinal Data for Multi-Type Visualization", </a:t>
            </a:r>
            <a:endParaRPr lang="en-SG" sz="1600" b="1" dirty="0" smtClean="0">
              <a:latin typeface="Gill Sans MT" charset="0"/>
              <a:ea typeface="Gill Sans MT" charset="0"/>
              <a:cs typeface="Gill Sans MT" charset="0"/>
            </a:endParaRPr>
          </a:p>
          <a:p>
            <a:pPr algn="r"/>
            <a:r>
              <a:rPr lang="en-SG" sz="1600" b="1" dirty="0" smtClean="0">
                <a:latin typeface="Gill Sans MT" charset="0"/>
                <a:ea typeface="Gill Sans MT" charset="0"/>
                <a:cs typeface="Gill Sans MT" charset="0"/>
              </a:rPr>
              <a:t>SDM </a:t>
            </a:r>
            <a:r>
              <a:rPr lang="en-SG" sz="1600" b="1" dirty="0">
                <a:latin typeface="Gill Sans MT" charset="0"/>
                <a:ea typeface="Gill Sans MT" charset="0"/>
                <a:cs typeface="Gill Sans MT" charset="0"/>
              </a:rPr>
              <a:t>2016.</a:t>
            </a:r>
            <a:endParaRPr lang="en-US" sz="1600" b="1" dirty="0">
              <a:latin typeface="Gill Sans MT" charset="0"/>
              <a:ea typeface="Gill Sans MT" charset="0"/>
              <a:cs typeface="Gill Sans M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7C139D7D-6537-BF48-94EF-20E2C3139767}"/>
                  </a:ext>
                </a:extLst>
              </p:cNvPr>
              <p:cNvSpPr txBox="1"/>
              <p:nvPr/>
            </p:nvSpPr>
            <p:spPr>
              <a:xfrm>
                <a:off x="3048000" y="4517571"/>
                <a:ext cx="4076501" cy="550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charset="0"/>
                              <a:ea typeface="Gill Sans MT" charset="0"/>
                              <a:cs typeface="Gill Sans MT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2060"/>
                              </a:solidFill>
                              <a:latin typeface="Cambria Math" charset="0"/>
                              <a:ea typeface="Gill Sans MT" charset="0"/>
                              <a:cs typeface="Gill Sans MT" charset="0"/>
                            </a:rPr>
                            <m:t>Δ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charset="0"/>
                              <a:ea typeface="Gill Sans MT" charset="0"/>
                              <a:cs typeface="Gill Sans MT" charset="0"/>
                            </a:rPr>
                            <m:t>𝑢𝑖𝑗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charset="0"/>
                          <a:ea typeface="Gill Sans MT" charset="0"/>
                          <a:cs typeface="Gill Sans MT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charset="0"/>
                              <a:ea typeface="Gill Sans MT" charset="0"/>
                              <a:cs typeface="Gill Sans MT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charset="0"/>
                          <a:ea typeface="Gill Sans MT" charset="0"/>
                          <a:cs typeface="Gill Sans MT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charset="0"/>
                              <a:ea typeface="Gill Sans MT" charset="0"/>
                              <a:cs typeface="Gill Sans MT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SG" sz="2400" dirty="0">
                  <a:solidFill>
                    <a:srgbClr val="00206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C139D7D-6537-BF48-94EF-20E2C3139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517571"/>
                <a:ext cx="4076501" cy="55002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57798" y="1513164"/>
                <a:ext cx="7873502" cy="1733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charset="2"/>
                  <a:buChar char="Ø"/>
                </a:pPr>
                <a:r>
                  <a:rPr lang="en-US" sz="2400" b="1" dirty="0">
                    <a:latin typeface="Gill Sans MT" charset="0"/>
                    <a:ea typeface="Gill Sans MT" charset="0"/>
                    <a:cs typeface="Gill Sans MT" charset="0"/>
                  </a:rPr>
                  <a:t>Input</a:t>
                </a:r>
                <a:r>
                  <a:rPr lang="en-US" sz="2400" dirty="0">
                    <a:latin typeface="Gill Sans MT" charset="0"/>
                    <a:ea typeface="Gill Sans MT" charset="0"/>
                    <a:cs typeface="Gill Sans M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charset="0"/>
                        <a:ea typeface="Gill Sans MT" charset="0"/>
                        <a:cs typeface="Gill Sans MT" charset="0"/>
                      </a:rPr>
                      <m:t>𝒯</m:t>
                    </m:r>
                  </m:oMath>
                </a14:m>
                <a:r>
                  <a:rPr lang="en-US" sz="2400" dirty="0">
                    <a:latin typeface="Gill Sans MT" charset="0"/>
                    <a:ea typeface="Gill Sans MT" charset="0"/>
                    <a:cs typeface="Gill Sans MT" charset="0"/>
                  </a:rPr>
                  <a:t>- contains all ordinal preferences.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>
                    <a:latin typeface="Gill Sans MT" charset="0"/>
                    <a:ea typeface="Gill Sans MT" charset="0"/>
                    <a:cs typeface="Gill Sans MT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charset="0"/>
                            <a:ea typeface="Gill Sans MT" charset="0"/>
                            <a:cs typeface="Gill Sans MT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charset="0"/>
                            <a:ea typeface="Gill Sans MT" charset="0"/>
                            <a:cs typeface="Gill Sans MT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charset="0"/>
                            <a:ea typeface="Gill Sans MT" charset="0"/>
                            <a:cs typeface="Gill Sans MT" charset="0"/>
                          </a:rPr>
                          <m:t>𝑢𝑖𝑗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charset="0"/>
                        <a:ea typeface="Gill Sans MT" charset="0"/>
                        <a:cs typeface="Gill Sans MT" charset="0"/>
                      </a:rPr>
                      <m:t>∈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charset="0"/>
                        <a:ea typeface="Gill Sans MT" charset="0"/>
                        <a:cs typeface="Gill Sans MT" charset="0"/>
                      </a:rPr>
                      <m:t>𝒯</m:t>
                    </m:r>
                    <m:r>
                      <a:rPr lang="en-US" sz="2400" i="1">
                        <a:latin typeface="Cambria Math" charset="0"/>
                        <a:ea typeface="Gill Sans MT" charset="0"/>
                        <a:cs typeface="Gill Sans MT" charset="0"/>
                      </a:rPr>
                      <m:t>→ </m:t>
                    </m:r>
                  </m:oMath>
                </a14:m>
                <a:r>
                  <a:rPr lang="en-US" sz="2400" dirty="0">
                    <a:latin typeface="Gill Sans MT" charset="0"/>
                    <a:ea typeface="Gill Sans MT" charset="0"/>
                    <a:cs typeface="Gill Sans MT" charset="0"/>
                  </a:rPr>
                  <a:t>user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charset="0"/>
                        <a:ea typeface="Gill Sans MT" charset="0"/>
                        <a:cs typeface="Gill Sans MT" charset="0"/>
                      </a:rPr>
                      <m:t>𝑢</m:t>
                    </m:r>
                  </m:oMath>
                </a14:m>
                <a:r>
                  <a:rPr lang="en-US" sz="2400" dirty="0">
                    <a:latin typeface="Gill Sans MT" charset="0"/>
                    <a:ea typeface="Gill Sans MT" charset="0"/>
                    <a:cs typeface="Gill Sans MT" charset="0"/>
                  </a:rPr>
                  <a:t> prefers item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charset="0"/>
                        <a:ea typeface="Gill Sans MT" charset="0"/>
                        <a:cs typeface="Gill Sans MT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Gill Sans MT" charset="0"/>
                    <a:ea typeface="Gill Sans MT" charset="0"/>
                    <a:cs typeface="Gill Sans MT" charset="0"/>
                  </a:rPr>
                  <a:t> to item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charset="0"/>
                        <a:ea typeface="Gill Sans MT" charset="0"/>
                        <a:cs typeface="Gill Sans MT" charset="0"/>
                      </a:rPr>
                      <m:t>𝑗</m:t>
                    </m:r>
                  </m:oMath>
                </a14:m>
                <a:r>
                  <a:rPr lang="en-US" sz="2400" dirty="0">
                    <a:latin typeface="Gill Sans MT" charset="0"/>
                    <a:ea typeface="Gill Sans MT" charset="0"/>
                    <a:cs typeface="Gill Sans MT" charset="0"/>
                  </a:rPr>
                  <a:t> </a:t>
                </a:r>
              </a:p>
              <a:p>
                <a:pPr marL="342900" indent="-342900">
                  <a:lnSpc>
                    <a:spcPct val="150000"/>
                  </a:lnSpc>
                  <a:buFont typeface="Wingdings" charset="2"/>
                  <a:buChar char="Ø"/>
                </a:pPr>
                <a:endParaRPr lang="en-US" sz="2400" dirty="0">
                  <a:solidFill>
                    <a:srgbClr val="0070C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798" y="1513164"/>
                <a:ext cx="7873502" cy="1733873"/>
              </a:xfrm>
              <a:prstGeom prst="rect">
                <a:avLst/>
              </a:prstGeom>
              <a:blipFill rotWithShape="0">
                <a:blip r:embed="rId3"/>
                <a:stretch>
                  <a:fillRect l="-10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57798" y="2872627"/>
                <a:ext cx="8170727" cy="14430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charset="2"/>
                  <a:buChar char="Ø"/>
                </a:pPr>
                <a:r>
                  <a:rPr lang="en-US" sz="2400" b="1" dirty="0" smtClean="0">
                    <a:latin typeface="Gill Sans MT" charset="0"/>
                    <a:ea typeface="Gill Sans MT" charset="0"/>
                    <a:cs typeface="Gill Sans MT" charset="0"/>
                  </a:rPr>
                  <a:t>Objective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Gill Sans MT" charset="0"/>
                              <a:cs typeface="Gill Sans MT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  <a:ea typeface="Gill Sans MT" charset="0"/>
                              <a:cs typeface="Gill Sans MT" charset="0"/>
                            </a:rPr>
                            <m:t>COE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Gill Sans MT" charset="0"/>
                              <a:cs typeface="Gill Sans MT" charset="0"/>
                            </a:rPr>
                            <m:t>𝑜𝑏𝑗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Gill Sans MT" charset="0"/>
                          <a:cs typeface="Gill Sans MT" charset="0"/>
                        </a:rPr>
                        <m:t>= </m:t>
                      </m:r>
                      <m:func>
                        <m:funcPr>
                          <m:ctrlPr>
                            <a:rPr lang="en-US" sz="2400" i="1">
                              <a:latin typeface="Cambria Math" charset="0"/>
                              <a:ea typeface="Gill Sans MT" charset="0"/>
                              <a:cs typeface="Gill Sans MT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  <m:t>Θ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i="1"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X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;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𝑌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𝑢𝑖𝑗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  <m:t>∈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charset="0"/>
                                          <a:ea typeface="Gill Sans MT" charset="0"/>
                                          <a:cs typeface="Gill Sans MT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charset="0"/>
                                          <a:ea typeface="Gill Sans MT" charset="0"/>
                                          <a:cs typeface="Gill Sans MT" charset="0"/>
                                        </a:rPr>
                                        <m:t>sigmoid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993300"/>
                                              </a:solidFill>
                                              <a:latin typeface="Cambria Math" charset="0"/>
                                              <a:ea typeface="Gill Sans MT" charset="0"/>
                                              <a:cs typeface="Gill Sans MT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ea typeface="Gill Sans MT" charset="0"/>
                                                  <a:cs typeface="Gill Sans MT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ea typeface="Gill Sans MT" charset="0"/>
                                                  <a:cs typeface="Gill Sans MT" charset="0"/>
                                                </a:rPr>
                                                <m:t>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ea typeface="Gill Sans MT" charset="0"/>
                                                  <a:cs typeface="Gill Sans MT" charset="0"/>
                                                </a:rPr>
                                                <m:t>𝑢𝑖𝑗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2400" i="1"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charset="0"/>
                                          <a:ea typeface="Gill Sans MT" charset="0"/>
                                          <a:cs typeface="Gill Sans MT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i="1">
                                              <a:latin typeface="Cambria Math" charset="0"/>
                                              <a:ea typeface="Gill Sans MT" charset="0"/>
                                              <a:cs typeface="Gill Sans MT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charset="0"/>
                                              <a:ea typeface="Gill Sans MT" charset="0"/>
                                              <a:cs typeface="Gill Sans MT" charset="0"/>
                                            </a:rPr>
                                            <m:t>Θ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798" y="2872627"/>
                <a:ext cx="8170727" cy="1443087"/>
              </a:xfrm>
              <a:prstGeom prst="rect">
                <a:avLst/>
              </a:prstGeom>
              <a:blipFill rotWithShape="0">
                <a:blip r:embed="rId4"/>
                <a:stretch>
                  <a:fillRect l="-969" t="-33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257798" y="5269450"/>
            <a:ext cx="88565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200" b="1" dirty="0">
                <a:latin typeface="Gill Sans MT" charset="0"/>
                <a:ea typeface="Gill Sans MT" charset="0"/>
                <a:cs typeface="Gill Sans MT" charset="0"/>
              </a:rPr>
              <a:t>Benefits: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200" dirty="0">
                <a:latin typeface="Gill Sans MT" charset="0"/>
                <a:ea typeface="Gill Sans MT" charset="0"/>
                <a:cs typeface="Gill Sans MT" charset="0"/>
              </a:rPr>
              <a:t>Recommendation retrieval becomes nearest neighbor search.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200" dirty="0">
                <a:latin typeface="Gill Sans MT" charset="0"/>
                <a:ea typeface="Gill Sans MT" charset="0"/>
                <a:cs typeface="Gill Sans MT" charset="0"/>
              </a:rPr>
              <a:t>Euclidean coordinates are useful for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239157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9" y="152400"/>
            <a:ext cx="7239000" cy="523220"/>
          </a:xfrm>
        </p:spPr>
        <p:txBody>
          <a:bodyPr/>
          <a:lstStyle/>
          <a:p>
            <a:r>
              <a:rPr lang="en-US" sz="2800" dirty="0" err="1" smtClean="0"/>
              <a:t>Indexable</a:t>
            </a:r>
            <a:r>
              <a:rPr lang="en-US" sz="2800" dirty="0" smtClean="0"/>
              <a:t> Representation Learning</a:t>
            </a:r>
            <a:endParaRPr lang="en-S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B1171F55-7C3B-174E-93C0-9A220F02765E}"/>
              </a:ext>
            </a:extLst>
          </p:cNvPr>
          <p:cNvSpPr txBox="1">
            <a:spLocks/>
          </p:cNvSpPr>
          <p:nvPr/>
        </p:nvSpPr>
        <p:spPr>
          <a:xfrm>
            <a:off x="2971800" y="1600200"/>
            <a:ext cx="4041775" cy="461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kern="0" dirty="0" err="1" smtClean="0">
                <a:solidFill>
                  <a:srgbClr val="00B050"/>
                </a:solidFill>
                <a:latin typeface="Gill Sans MT" charset="0"/>
                <a:ea typeface="Gill Sans MT" charset="0"/>
                <a:cs typeface="Gill Sans MT" charset="0"/>
              </a:rPr>
              <a:t>Indexable</a:t>
            </a:r>
            <a:r>
              <a:rPr lang="en-US" b="1" kern="0" dirty="0" smtClean="0">
                <a:solidFill>
                  <a:srgbClr val="00B050"/>
                </a:solidFill>
                <a:latin typeface="Gill Sans MT" charset="0"/>
                <a:ea typeface="Gill Sans MT" charset="0"/>
                <a:cs typeface="Gill Sans MT" charset="0"/>
              </a:rPr>
              <a:t> MF</a:t>
            </a:r>
            <a:endParaRPr lang="en-US" b="1" kern="0" dirty="0">
              <a:solidFill>
                <a:srgbClr val="00B050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0" name="Content Placeholder 7">
            <a:extLst>
              <a:ext uri="{FF2B5EF4-FFF2-40B4-BE49-F238E27FC236}">
                <a16:creationId xmlns="" xmlns:a16="http://schemas.microsoft.com/office/drawing/2014/main" id="{B9EA03A8-3E33-BB46-93C0-89B13CE64CA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66775" y="2438400"/>
            <a:ext cx="7543800" cy="2062103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n-US" sz="2400" dirty="0">
                <a:latin typeface="Gill Sans MT" charset="0"/>
                <a:ea typeface="Gill Sans MT" charset="0"/>
                <a:cs typeface="Gill Sans MT" charset="0"/>
              </a:rPr>
              <a:t>Keep inner-product formulation, but ensure native </a:t>
            </a:r>
            <a:r>
              <a:rPr lang="en-US" sz="2400" dirty="0" err="1">
                <a:latin typeface="Gill Sans MT" charset="0"/>
                <a:ea typeface="Gill Sans MT" charset="0"/>
                <a:cs typeface="Gill Sans MT" charset="0"/>
              </a:rPr>
              <a:t>indexability</a:t>
            </a:r>
            <a:r>
              <a:rPr lang="en-US" sz="2400" dirty="0">
                <a:latin typeface="Gill Sans MT" charset="0"/>
                <a:ea typeface="Gill Sans MT" charset="0"/>
                <a:cs typeface="Gill Sans MT" charset="0"/>
              </a:rPr>
              <a:t> by </a:t>
            </a:r>
            <a:r>
              <a:rPr lang="en-US" sz="2400" dirty="0" smtClean="0">
                <a:solidFill>
                  <a:srgbClr val="0070C0"/>
                </a:solidFill>
                <a:latin typeface="Gill Sans MT" charset="0"/>
                <a:ea typeface="Gill Sans MT" charset="0"/>
                <a:cs typeface="Gill Sans MT" charset="0"/>
              </a:rPr>
              <a:t>removing </a:t>
            </a:r>
            <a:r>
              <a:rPr lang="en-US" sz="2400" dirty="0">
                <a:solidFill>
                  <a:srgbClr val="0070C0"/>
                </a:solidFill>
                <a:latin typeface="Gill Sans MT" charset="0"/>
                <a:ea typeface="Gill Sans MT" charset="0"/>
                <a:cs typeface="Gill Sans MT" charset="0"/>
              </a:rPr>
              <a:t>the effect of vector magnitudes.</a:t>
            </a:r>
          </a:p>
          <a:p>
            <a:pPr algn="just"/>
            <a:endParaRPr lang="en-US" sz="2400" dirty="0">
              <a:latin typeface="Gill Sans MT" charset="0"/>
              <a:ea typeface="Gill Sans MT" charset="0"/>
              <a:cs typeface="Gill Sans MT" charset="0"/>
            </a:endParaRPr>
          </a:p>
          <a:p>
            <a:pPr algn="just"/>
            <a:r>
              <a:rPr lang="en-US" sz="2400" dirty="0">
                <a:latin typeface="Gill Sans MT" charset="0"/>
                <a:ea typeface="Gill Sans MT" charset="0"/>
                <a:cs typeface="Gill Sans MT" charset="0"/>
              </a:rPr>
              <a:t>Compatible with spatial </a:t>
            </a:r>
            <a:r>
              <a:rPr lang="en-US" sz="2400" dirty="0" smtClean="0">
                <a:latin typeface="Gill Sans MT" charset="0"/>
                <a:ea typeface="Gill Sans MT" charset="0"/>
                <a:cs typeface="Gill Sans MT" charset="0"/>
              </a:rPr>
              <a:t>trees, </a:t>
            </a:r>
            <a:r>
              <a:rPr lang="en-US" sz="2400" dirty="0">
                <a:latin typeface="Gill Sans MT" charset="0"/>
                <a:ea typeface="Gill Sans MT" charset="0"/>
                <a:cs typeface="Gill Sans MT" charset="0"/>
              </a:rPr>
              <a:t>L2LSH, SRP-LSH, inverted </a:t>
            </a:r>
            <a:r>
              <a:rPr lang="en-US" sz="2400" dirty="0" smtClean="0">
                <a:latin typeface="Gill Sans MT" charset="0"/>
                <a:ea typeface="Gill Sans MT" charset="0"/>
                <a:cs typeface="Gill Sans MT" charset="0"/>
              </a:rPr>
              <a:t>index.</a:t>
            </a:r>
            <a:endParaRPr lang="en-US" sz="2400" dirty="0"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57" y="274689"/>
            <a:ext cx="6553200" cy="523220"/>
          </a:xfrm>
        </p:spPr>
        <p:txBody>
          <a:bodyPr/>
          <a:lstStyle/>
          <a:p>
            <a:r>
              <a:rPr lang="en-US" sz="2800" dirty="0" err="1">
                <a:latin typeface="Gill Sans MT" charset="0"/>
                <a:ea typeface="Gill Sans MT" charset="0"/>
                <a:cs typeface="Gill Sans MT" charset="0"/>
              </a:rPr>
              <a:t>Indexable</a:t>
            </a:r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 MF for </a:t>
            </a:r>
            <a:r>
              <a:rPr lang="en-US" sz="2800" dirty="0">
                <a:solidFill>
                  <a:srgbClr val="0070C0"/>
                </a:solidFill>
                <a:latin typeface="Gill Sans MT" charset="0"/>
                <a:ea typeface="Gill Sans MT" charset="0"/>
                <a:cs typeface="Gill Sans MT" charset="0"/>
              </a:rPr>
              <a:t>Rating</a:t>
            </a:r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 Prediction</a:t>
            </a:r>
            <a:endParaRPr lang="en-S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219200" y="1600200"/>
            <a:ext cx="6809257" cy="1709387"/>
            <a:chOff x="1572743" y="1008496"/>
            <a:chExt cx="6809257" cy="17093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009798" y="1051732"/>
                  <a:ext cx="2044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Gill Sans MT" charset="0"/>
                            <a:cs typeface="Gill Sans MT" charset="0"/>
                          </a:rPr>
                          <m:t>𝑑</m:t>
                        </m:r>
                      </m:oMath>
                    </m:oMathPara>
                  </a14:m>
                  <a:endParaRPr lang="en-SG" dirty="0">
                    <a:latin typeface="Gill Sans MT" charset="0"/>
                    <a:ea typeface="Gill Sans MT" charset="0"/>
                    <a:cs typeface="Gill Sans MT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9798" y="1051732"/>
                  <a:ext cx="204479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7273" r="-24242" b="-1111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/>
            <p:cNvGrpSpPr/>
            <p:nvPr/>
          </p:nvGrpSpPr>
          <p:grpSpPr>
            <a:xfrm>
              <a:off x="1572743" y="1238984"/>
              <a:ext cx="6809257" cy="1478899"/>
              <a:chOff x="1572743" y="1238984"/>
              <a:chExt cx="6809257" cy="14788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1950028" y="1396192"/>
                    <a:ext cx="1754163" cy="1321691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Gill Sans MT" charset="0"/>
                              <a:cs typeface="Gill Sans MT" charset="0"/>
                            </a:rPr>
                            <m:t>𝑅</m:t>
                          </m:r>
                        </m:oMath>
                      </m:oMathPara>
                    </a14:m>
                    <a:endParaRPr lang="en-SG" dirty="0">
                      <a:latin typeface="Gill Sans MT" charset="0"/>
                      <a:ea typeface="Gill Sans MT" charset="0"/>
                      <a:cs typeface="Gill Sans MT" charset="0"/>
                    </a:endParaRPr>
                  </a:p>
                </p:txBody>
              </p:sp>
            </mc:Choice>
            <mc:Fallback xmlns="">
              <p:sp>
                <p:nvSpPr>
                  <p:cNvPr id="3" name="Rectangle 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0028" y="1396192"/>
                    <a:ext cx="1754163" cy="132169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3723378" y="1818145"/>
                    <a:ext cx="504945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3200" i="1">
                              <a:latin typeface="Cambria Math" panose="02040503050406030204" pitchFamily="18" charset="0"/>
                              <a:ea typeface="Gill Sans MT" charset="0"/>
                              <a:cs typeface="Gill Sans MT" charset="0"/>
                            </a:rPr>
                            <m:t>≈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Gill Sans MT" charset="0"/>
                              <a:cs typeface="Gill Sans MT" charset="0"/>
                            </a:rPr>
                            <m:t> </m:t>
                          </m:r>
                        </m:oMath>
                      </m:oMathPara>
                    </a14:m>
                    <a:endParaRPr lang="en-SG" dirty="0">
                      <a:latin typeface="Gill Sans MT" charset="0"/>
                      <a:ea typeface="Gill Sans MT" charset="0"/>
                      <a:cs typeface="Gill Sans MT" charset="0"/>
                    </a:endParaRPr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3378" y="1818145"/>
                    <a:ext cx="504945" cy="49244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4754411" y="1387380"/>
                    <a:ext cx="778580" cy="1330503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Gill Sans MT" charset="0"/>
                                  <a:cs typeface="Gill Sans MT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Gill Sans MT" charset="0"/>
                                  <a:cs typeface="Gill Sans MT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SG" dirty="0">
                      <a:latin typeface="Gill Sans MT" charset="0"/>
                      <a:ea typeface="Gill Sans MT" charset="0"/>
                      <a:cs typeface="Gill Sans MT" charset="0"/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4411" y="1387380"/>
                    <a:ext cx="778580" cy="13305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684656" y="1880817"/>
                    <a:ext cx="35586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 panose="02040503050406030204" pitchFamily="18" charset="0"/>
                              <a:ea typeface="Gill Sans MT" charset="0"/>
                              <a:cs typeface="Gill Sans MT" charset="0"/>
                            </a:rPr>
                            <m:t>×</m:t>
                          </m:r>
                        </m:oMath>
                      </m:oMathPara>
                    </a14:m>
                    <a:endParaRPr lang="en-SG" sz="1600" dirty="0">
                      <a:latin typeface="Gill Sans MT" charset="0"/>
                      <a:ea typeface="Gill Sans MT" charset="0"/>
                      <a:cs typeface="Gill Sans MT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4656" y="1880817"/>
                    <a:ext cx="346249" cy="43088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6613982" y="1652408"/>
                    <a:ext cx="1768018" cy="830815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Gill Sans MT" charset="0"/>
                              <a:cs typeface="Gill Sans MT" charset="0"/>
                            </a:rPr>
                            <m:t>𝑌</m:t>
                          </m:r>
                        </m:oMath>
                      </m:oMathPara>
                    </a14:m>
                    <a:endParaRPr lang="en-SG" dirty="0">
                      <a:latin typeface="Gill Sans MT" charset="0"/>
                      <a:ea typeface="Gill Sans MT" charset="0"/>
                      <a:cs typeface="Gill Sans MT" charset="0"/>
                    </a:endParaRPr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982" y="1652408"/>
                    <a:ext cx="1768018" cy="830815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/>
              <p:cNvCxnSpPr/>
              <p:nvPr/>
            </p:nvCxnSpPr>
            <p:spPr>
              <a:xfrm>
                <a:off x="4572000" y="1387380"/>
                <a:ext cx="0" cy="13216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304367" y="1918537"/>
                    <a:ext cx="26205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Gill Sans MT" charset="0"/>
                              <a:cs typeface="Gill Sans MT" charset="0"/>
                            </a:rPr>
                            <m:t>𝑚</m:t>
                          </m:r>
                        </m:oMath>
                      </m:oMathPara>
                    </a14:m>
                    <a:endParaRPr lang="en-SG" dirty="0">
                      <a:latin typeface="Gill Sans MT" charset="0"/>
                      <a:ea typeface="Gill Sans MT" charset="0"/>
                      <a:cs typeface="Gill Sans MT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4367" y="1918537"/>
                    <a:ext cx="262059" cy="27699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1628" r="-9302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/>
              <p:cNvCxnSpPr/>
              <p:nvPr/>
            </p:nvCxnSpPr>
            <p:spPr>
              <a:xfrm>
                <a:off x="4754411" y="1328731"/>
                <a:ext cx="7728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272520" y="1918537"/>
                    <a:ext cx="20448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Gill Sans MT" charset="0"/>
                              <a:cs typeface="Gill Sans MT" charset="0"/>
                            </a:rPr>
                            <m:t>𝑑</m:t>
                          </m:r>
                        </m:oMath>
                      </m:oMathPara>
                    </a14:m>
                    <a:endParaRPr lang="en-SG" dirty="0">
                      <a:latin typeface="Gill Sans MT" charset="0"/>
                      <a:ea typeface="Gill Sans MT" charset="0"/>
                      <a:cs typeface="Gill Sans MT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2520" y="1918537"/>
                    <a:ext cx="204480" cy="27699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6471" r="-20588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6477000" y="1652409"/>
                <a:ext cx="0" cy="8239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613982" y="1525888"/>
                <a:ext cx="17680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448685" y="1238984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Gill Sans MT" charset="0"/>
                              <a:cs typeface="Gill Sans MT" charset="0"/>
                            </a:rPr>
                            <m:t>𝑛</m:t>
                          </m:r>
                        </m:oMath>
                      </m:oMathPara>
                    </a14:m>
                    <a:endParaRPr lang="en-SG" dirty="0">
                      <a:latin typeface="Gill Sans MT" charset="0"/>
                      <a:ea typeface="Gill Sans MT" charset="0"/>
                      <a:cs typeface="Gill Sans MT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8685" y="1238984"/>
                    <a:ext cx="201145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15152" r="-1212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1840376" y="1387380"/>
                <a:ext cx="0" cy="13216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572743" y="1918537"/>
                    <a:ext cx="26205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Gill Sans MT" charset="0"/>
                              <a:cs typeface="Gill Sans MT" charset="0"/>
                            </a:rPr>
                            <m:t>𝑚</m:t>
                          </m:r>
                        </m:oMath>
                      </m:oMathPara>
                    </a14:m>
                    <a:endParaRPr lang="en-SG" dirty="0">
                      <a:latin typeface="Gill Sans MT" charset="0"/>
                      <a:ea typeface="Gill Sans MT" charset="0"/>
                      <a:cs typeface="Gill Sans MT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2743" y="1918537"/>
                    <a:ext cx="262059" cy="276999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1628" r="-9302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/>
              <p:cNvCxnSpPr/>
              <p:nvPr/>
            </p:nvCxnSpPr>
            <p:spPr>
              <a:xfrm>
                <a:off x="1965782" y="1295400"/>
                <a:ext cx="17680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800485" y="1008496"/>
                  <a:ext cx="2011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Gill Sans MT" charset="0"/>
                            <a:cs typeface="Gill Sans MT" charset="0"/>
                          </a:rPr>
                          <m:t>𝑛</m:t>
                        </m:r>
                      </m:oMath>
                    </m:oMathPara>
                  </a14:m>
                  <a:endParaRPr lang="en-SG" dirty="0">
                    <a:latin typeface="Gill Sans MT" charset="0"/>
                    <a:ea typeface="Gill Sans MT" charset="0"/>
                    <a:cs typeface="Gill Sans MT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485" y="1008496"/>
                  <a:ext cx="201145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15152" r="-1212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AC4762D8-B0F3-5A41-ADD3-2C24AB93487D}"/>
              </a:ext>
            </a:extLst>
          </p:cNvPr>
          <p:cNvGrpSpPr/>
          <p:nvPr/>
        </p:nvGrpSpPr>
        <p:grpSpPr>
          <a:xfrm>
            <a:off x="2872958" y="3822099"/>
            <a:ext cx="3579219" cy="405624"/>
            <a:chOff x="2866536" y="3922867"/>
            <a:chExt cx="3579219" cy="4056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="" xmlns:a16="http://schemas.microsoft.com/office/drawing/2014/main" id="{3E634173-5C02-B043-B03C-4D846AAC4D99}"/>
                    </a:ext>
                  </a:extLst>
                </p:cNvPr>
                <p:cNvSpPr/>
                <p:nvPr/>
              </p:nvSpPr>
              <p:spPr>
                <a:xfrm>
                  <a:off x="4203626" y="3922867"/>
                  <a:ext cx="2242129" cy="4056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Gill Sans MT" charset="0"/>
                                <a:cs typeface="Gill Sans MT" charset="0"/>
                              </a:rPr>
                              <m:t>pref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Gill Sans MT" charset="0"/>
                                <a:cs typeface="Gill Sans MT" charset="0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dirty="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Gill Sans MT" charset="0"/>
                                <a:cs typeface="Gill Sans MT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Gill Sans MT" charset="0"/>
                            <a:cs typeface="Gill Sans MT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000" i="1" dirty="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</m:ctrlPr>
                          </m:sSubSupPr>
                          <m:e>
                            <m:r>
                              <a:rPr lang="en-US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Gill Sans MT" charset="0"/>
                                <a:cs typeface="Gill Sans MT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Gill Sans MT" charset="0"/>
                                <a:cs typeface="Gill Sans MT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Gill Sans MT" charset="0"/>
                                <a:cs typeface="Gill Sans MT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Gill Sans MT" charset="0"/>
                                <a:cs typeface="Gill Sans MT" charset="0"/>
                              </a:rPr>
                              <m:t>.</m:t>
                            </m:r>
                            <m:r>
                              <a:rPr lang="en-US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Gill Sans MT" charset="0"/>
                                <a:cs typeface="Gill Sans MT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Gill Sans MT" charset="0"/>
                                <a:cs typeface="Gill Sans MT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SG" sz="2000" dirty="0">
                    <a:solidFill>
                      <a:srgbClr val="002060"/>
                    </a:solidFill>
                    <a:latin typeface="Gill Sans MT" charset="0"/>
                    <a:ea typeface="Gill Sans MT" charset="0"/>
                    <a:cs typeface="Gill Sans MT" charset="0"/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E634173-5C02-B043-B03C-4D846AAC4D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3626" y="3922867"/>
                  <a:ext cx="2242129" cy="405624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343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D2ABD69F-EE78-E146-B7EE-CDE44097C3C3}"/>
                </a:ext>
              </a:extLst>
            </p:cNvPr>
            <p:cNvSpPr txBox="1"/>
            <p:nvPr/>
          </p:nvSpPr>
          <p:spPr>
            <a:xfrm>
              <a:off x="2866536" y="3925624"/>
              <a:ext cx="14250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Gill Sans MT" charset="0"/>
                  <a:ea typeface="Gill Sans MT" charset="0"/>
                  <a:cs typeface="Gill Sans MT" charset="0"/>
                </a:rPr>
                <a:t>Prediction</a:t>
              </a:r>
              <a:endParaRPr lang="en-US" b="1" dirty="0">
                <a:latin typeface="Gill Sans MT" charset="0"/>
                <a:ea typeface="Gill Sans MT" charset="0"/>
                <a:cs typeface="Gill Sans M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0E8913BD-9BF3-FC4F-9915-E155C29F23E7}"/>
              </a:ext>
            </a:extLst>
          </p:cNvPr>
          <p:cNvGrpSpPr/>
          <p:nvPr/>
        </p:nvGrpSpPr>
        <p:grpSpPr>
          <a:xfrm>
            <a:off x="863006" y="4681187"/>
            <a:ext cx="6960314" cy="932628"/>
            <a:chOff x="602672" y="4974770"/>
            <a:chExt cx="6960314" cy="932628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8B96D60A-58F5-704F-9D15-E3852B6852DB}"/>
                </a:ext>
              </a:extLst>
            </p:cNvPr>
            <p:cNvSpPr txBox="1"/>
            <p:nvPr/>
          </p:nvSpPr>
          <p:spPr>
            <a:xfrm>
              <a:off x="602672" y="5087141"/>
              <a:ext cx="15132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Gill Sans MT" charset="0"/>
                  <a:ea typeface="Gill Sans MT" charset="0"/>
                  <a:cs typeface="Gill Sans MT" charset="0"/>
                </a:rPr>
                <a:t>Learning Objective</a:t>
              </a:r>
              <a:endParaRPr lang="en-SG" sz="2000" b="1" dirty="0"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="" xmlns:a16="http://schemas.microsoft.com/office/drawing/2014/main" id="{D5E8021A-C655-8841-A48C-52B1204466E2}"/>
                    </a:ext>
                  </a:extLst>
                </p:cNvPr>
                <p:cNvSpPr/>
                <p:nvPr/>
              </p:nvSpPr>
              <p:spPr>
                <a:xfrm>
                  <a:off x="3395114" y="4974770"/>
                  <a:ext cx="4167872" cy="9326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i="1" dirty="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</m:ctrlPr>
                          </m:funcPr>
                          <m:fName>
                            <m:func>
                              <m:funcPr>
                                <m:ctrlPr>
                                  <a:rPr lang="en-US" sz="2000" i="1" dirty="0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ea typeface="Gill Sans MT" charset="0"/>
                                    <a:cs typeface="Gill Sans MT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  <a:ea typeface="Gill Sans MT" charset="0"/>
                                        <a:cs typeface="Gill Sans MT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Gill Sans MT" charset="0"/>
                                        <a:cs typeface="Gill Sans MT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sSub>
                                      <m:sSubPr>
                                        <m:ctrlP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lang="en-US" sz="2000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Gill Sans MT" charset="0"/>
                                        <a:cs typeface="Gill Sans MT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lim>
                                </m:limLow>
                              </m:fName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  <a:ea typeface="Gill Sans MT" charset="0"/>
                                        <a:cs typeface="Gill Sans MT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Gill Sans MT" charset="0"/>
                                        <a:cs typeface="Gill Sans MT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Gill Sans MT" charset="0"/>
                                        <a:cs typeface="Gill Sans MT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charset="0"/>
                                                <a:ea typeface="Gill Sans MT" charset="0"/>
                                                <a:cs typeface="Gill Sans MT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ea typeface="Gill Sans MT" charset="0"/>
                                                <a:cs typeface="Gill Sans MT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ea typeface="Gill Sans MT" charset="0"/>
                                                <a:cs typeface="Gill Sans MT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charset="0"/>
                                                <a:ea typeface="Gill Sans MT" charset="0"/>
                                                <a:cs typeface="Gill Sans MT" charset="0"/>
                                              </a:rPr>
                                            </m:ctrlPr>
                                          </m:sSub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charset="0"/>
                                                    <a:ea typeface="Gill Sans MT" charset="0"/>
                                                    <a:cs typeface="Gill Sans MT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Gill Sans MT" charset="0"/>
                                                    <a:cs typeface="Gill Sans MT" charset="0"/>
                                                  </a:rPr>
                                                  <m:t>(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charset="0"/>
                                                        <a:ea typeface="Gill Sans MT" charset="0"/>
                                                        <a:cs typeface="Gill Sans MT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Gill Sans MT" charset="0"/>
                                                        <a:cs typeface="Gill Sans MT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Gill Sans MT" charset="0"/>
                                                        <a:cs typeface="Gill Sans MT" charset="0"/>
                                                      </a:rPr>
                                                      <m:t>𝑢𝑖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Gill Sans MT" charset="0"/>
                                                    <a:cs typeface="Gill Sans MT" charset="0"/>
                                                  </a:rPr>
                                                  <m:t> − 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charset="0"/>
                                                        <a:ea typeface="Gill Sans MT" charset="0"/>
                                                        <a:cs typeface="Gill Sans MT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Gill Sans MT" charset="0"/>
                                                        <a:cs typeface="Gill Sans MT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Gill Sans MT" charset="0"/>
                                                        <a:cs typeface="Gill Sans MT" charset="0"/>
                                                      </a:rPr>
                                                      <m:t>𝑢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Gill Sans MT" charset="0"/>
                                                        <a:cs typeface="Gill Sans MT" charset="0"/>
                                                      </a:rPr>
                                                      <m:t>𝑇</m:t>
                                                    </m:r>
                                                  </m:sup>
                                                </m:sSubSup>
                                                <m:sSub>
                                                  <m:sSubPr>
                                                    <m:ctrlP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charset="0"/>
                                                        <a:ea typeface="Gill Sans MT" charset="0"/>
                                                        <a:cs typeface="Gill Sans MT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Gill Sans MT" charset="0"/>
                                                        <a:cs typeface="Gill Sans MT" charset="0"/>
                                                      </a:rPr>
                                                      <m:t>.</m:t>
                                                    </m:r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Gill Sans MT" charset="0"/>
                                                        <a:cs typeface="Gill Sans MT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Gill Sans MT" charset="0"/>
                                                        <a:cs typeface="Gill Sans MT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Gill Sans MT" charset="0"/>
                                                    <a:cs typeface="Gill Sans MT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Gill Sans MT" charset="0"/>
                                                    <a:cs typeface="Gill Sans MT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  <m:sub/>
                                        </m:sSub>
                                      </m:e>
                                    </m:nary>
                                    <m: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Gill Sans MT" charset="0"/>
                                        <a:cs typeface="Gill Sans MT" charset="0"/>
                                      </a:rPr>
                                      <m:t>+</m:t>
                                    </m:r>
                                    <m: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Gill Sans MT" charset="0"/>
                                        <a:cs typeface="Gill Sans MT" charset="0"/>
                                      </a:rPr>
                                      <m:t>𝜆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charset="0"/>
                                                <a:ea typeface="Gill Sans MT" charset="0"/>
                                                <a:cs typeface="Gill Sans MT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charset="0"/>
                                                    <a:ea typeface="Gill Sans MT" charset="0"/>
                                                    <a:cs typeface="Gill Sans MT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charset="0"/>
                                                        <a:ea typeface="Gill Sans MT" charset="0"/>
                                                        <a:cs typeface="Gill Sans MT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Gill Sans MT" charset="0"/>
                                                        <a:cs typeface="Gill Sans MT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Gill Sans MT" charset="0"/>
                                                        <a:cs typeface="Gill Sans MT" charset="0"/>
                                                      </a:rPr>
                                                      <m:t>𝑢</m:t>
                                                    </m:r>
                                                  </m:sub>
                                                  <m:sup/>
                                                </m:sSubSup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ea typeface="Gill Sans MT" charset="0"/>
                                                <a:cs typeface="Gill Sans MT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  <m: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Gill Sans MT" charset="0"/>
                                        <a:cs typeface="Gill Sans MT" charset="0"/>
                                      </a:rPr>
                                      <m:t>+</m:t>
                                    </m:r>
                                    <m: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Gill Sans MT" charset="0"/>
                                        <a:cs typeface="Gill Sans MT" charset="0"/>
                                      </a:rPr>
                                      <m:t>𝜆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charset="0"/>
                                                <a:ea typeface="Gill Sans MT" charset="0"/>
                                                <a:cs typeface="Gill Sans MT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charset="0"/>
                                                    <a:ea typeface="Gill Sans MT" charset="0"/>
                                                    <a:cs typeface="Gill Sans MT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charset="0"/>
                                                        <a:ea typeface="Gill Sans MT" charset="0"/>
                                                        <a:cs typeface="Gill Sans MT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Gill Sans MT" charset="0"/>
                                                        <a:cs typeface="Gill Sans MT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Gill Sans MT" charset="0"/>
                                                        <a:cs typeface="Gill Sans MT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  <m:sup/>
                                                </m:sSubSup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ea typeface="Gill Sans MT" charset="0"/>
                                                <a:cs typeface="Gill Sans MT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e>
                            </m:func>
                          </m:fName>
                          <m:e/>
                        </m:func>
                      </m:oMath>
                    </m:oMathPara>
                  </a14:m>
                  <a:endParaRPr lang="en-SG" sz="2000" dirty="0">
                    <a:solidFill>
                      <a:srgbClr val="002060"/>
                    </a:solidFill>
                    <a:latin typeface="Gill Sans MT" charset="0"/>
                    <a:ea typeface="Gill Sans MT" charset="0"/>
                    <a:cs typeface="Gill Sans MT" charset="0"/>
                  </a:endParaRP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D5E8021A-C655-8841-A48C-52B1204466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5114" y="4974770"/>
                  <a:ext cx="4167872" cy="932628"/>
                </a:xfrm>
                <a:prstGeom prst="rect">
                  <a:avLst/>
                </a:prstGeom>
                <a:blipFill>
                  <a:blip r:embed="rId26"/>
                  <a:stretch>
                    <a:fillRect l="-42249" t="-104054" r="-24012" b="-1567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1520C018-9948-3C41-A2F1-2B71DD8AF852}"/>
              </a:ext>
            </a:extLst>
          </p:cNvPr>
          <p:cNvSpPr txBox="1"/>
          <p:nvPr/>
        </p:nvSpPr>
        <p:spPr>
          <a:xfrm>
            <a:off x="-2286006" y="1049834"/>
            <a:ext cx="11332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400" b="1" dirty="0" err="1">
                <a:latin typeface="Gill Sans MT" charset="0"/>
                <a:ea typeface="Gill Sans MT" charset="0"/>
                <a:cs typeface="Gill Sans MT" charset="0"/>
              </a:rPr>
              <a:t>Fraccaro</a:t>
            </a:r>
            <a:r>
              <a:rPr lang="en-SG" sz="1400" b="1" dirty="0">
                <a:latin typeface="Gill Sans MT" charset="0"/>
                <a:ea typeface="Gill Sans MT" charset="0"/>
                <a:cs typeface="Gill Sans MT" charset="0"/>
              </a:rPr>
              <a:t>, Paquet, and </a:t>
            </a:r>
            <a:r>
              <a:rPr lang="en-SG" sz="1400" b="1" dirty="0" err="1">
                <a:latin typeface="Gill Sans MT" charset="0"/>
                <a:ea typeface="Gill Sans MT" charset="0"/>
                <a:cs typeface="Gill Sans MT" charset="0"/>
              </a:rPr>
              <a:t>Winther</a:t>
            </a:r>
            <a:r>
              <a:rPr lang="en-SG" sz="1400" b="1" dirty="0">
                <a:latin typeface="Gill Sans MT" charset="0"/>
                <a:ea typeface="Gill Sans MT" charset="0"/>
                <a:cs typeface="Gill Sans MT" charset="0"/>
              </a:rPr>
              <a:t>, "Indexable Probabilistic Matrix Factorization for Maximum </a:t>
            </a:r>
            <a:endParaRPr lang="en-SG" sz="1400" b="1" dirty="0" smtClean="0">
              <a:latin typeface="Gill Sans MT" charset="0"/>
              <a:ea typeface="Gill Sans MT" charset="0"/>
              <a:cs typeface="Gill Sans MT" charset="0"/>
            </a:endParaRPr>
          </a:p>
          <a:p>
            <a:pPr algn="r"/>
            <a:r>
              <a:rPr lang="en-SG" sz="1400" b="1" dirty="0" smtClean="0">
                <a:latin typeface="Gill Sans MT" charset="0"/>
                <a:ea typeface="Gill Sans MT" charset="0"/>
                <a:cs typeface="Gill Sans MT" charset="0"/>
              </a:rPr>
              <a:t>Inner </a:t>
            </a:r>
            <a:r>
              <a:rPr lang="en-SG" sz="1400" b="1" dirty="0">
                <a:latin typeface="Gill Sans MT" charset="0"/>
                <a:ea typeface="Gill Sans MT" charset="0"/>
                <a:cs typeface="Gill Sans MT" charset="0"/>
              </a:rPr>
              <a:t>Product Search", </a:t>
            </a:r>
            <a:r>
              <a:rPr lang="en-SG" sz="1400" b="1" dirty="0" smtClean="0">
                <a:latin typeface="Gill Sans MT" charset="0"/>
                <a:ea typeface="Gill Sans MT" charset="0"/>
                <a:cs typeface="Gill Sans MT" charset="0"/>
              </a:rPr>
              <a:t>AAAI </a:t>
            </a:r>
            <a:r>
              <a:rPr lang="en-SG" sz="1400" b="1" dirty="0">
                <a:latin typeface="Gill Sans MT" charset="0"/>
                <a:ea typeface="Gill Sans MT" charset="0"/>
                <a:cs typeface="Gill Sans MT" charset="0"/>
              </a:rPr>
              <a:t>2016.</a:t>
            </a:r>
            <a:endParaRPr lang="en-US" sz="1400" b="1" dirty="0">
              <a:latin typeface="Gill Sans MT" charset="0"/>
              <a:ea typeface="Gill Sans MT" charset="0"/>
              <a:cs typeface="Gill Sans M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="" xmlns:a16="http://schemas.microsoft.com/office/drawing/2014/main" id="{B26CAE59-2F32-7043-B71B-8F2ECC3390DA}"/>
                  </a:ext>
                </a:extLst>
              </p:cNvPr>
              <p:cNvSpPr/>
              <p:nvPr/>
            </p:nvSpPr>
            <p:spPr>
              <a:xfrm>
                <a:off x="2965860" y="5797316"/>
                <a:ext cx="287001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Gill Sans MT" charset="0"/>
                          <a:cs typeface="Gill Sans MT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Gill Sans MT" charset="0"/>
                          <a:cs typeface="Gill Sans MT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Gill Sans MT" charset="0"/>
                          <a:cs typeface="Gill Sans MT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Gill Sans MT" charset="0"/>
                          <a:cs typeface="Gill Sans MT" charset="0"/>
                        </a:rPr>
                        <m:t>.</m:t>
                      </m:r>
                      <m:r>
                        <a:rPr 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Gill Sans MT" charset="0"/>
                          <a:cs typeface="Gill Sans MT" charset="0"/>
                        </a:rPr>
                        <m:t>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Gill Sans MT" charset="0"/>
                              <a:cs typeface="Gill Sans MT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Gill Sans MT" charset="0"/>
                                      <a:cs typeface="Gill Sans MT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Gill Sans MT" charset="0"/>
                                      <a:cs typeface="Gill Sans MT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Gill Sans MT" charset="0"/>
                          <a:cs typeface="Gill Sans MT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Gill Sans MT" charset="0"/>
                          <a:cs typeface="Gill Sans MT" charset="0"/>
                        </a:rPr>
                        <m:t>𝐜</m:t>
                      </m:r>
                      <m:r>
                        <a:rPr 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Gill Sans MT" charset="0"/>
                          <a:cs typeface="Gill Sans MT" charset="0"/>
                        </a:rPr>
                        <m:t> 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Gill Sans MT" charset="0"/>
                          <a:cs typeface="Gill Sans MT" charset="0"/>
                        </a:rPr>
                        <m:t>∀ 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Gill Sans MT" charset="0"/>
                          <a:cs typeface="Gill Sans MT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Gill Sans MT" charset="0"/>
                          <a:cs typeface="Gill Sans MT" charset="0"/>
                        </a:rPr>
                        <m:t>≤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Gill Sans MT" charset="0"/>
                          <a:cs typeface="Gill Sans MT" charset="0"/>
                        </a:rPr>
                        <m:t>𝒊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Gill Sans MT" charset="0"/>
                          <a:cs typeface="Gill Sans MT" charset="0"/>
                        </a:rPr>
                        <m:t>≤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Gill Sans MT" charset="0"/>
                          <a:cs typeface="Gill Sans MT" charset="0"/>
                        </a:rPr>
                        <m:t>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Gill Sans MT" charset="0"/>
                          <a:cs typeface="Gill Sans MT" charset="0"/>
                        </a:rPr>
                        <m:t>.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26CAE59-2F32-7043-B71B-8F2ECC339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860" y="5797316"/>
                <a:ext cx="2870016" cy="404983"/>
              </a:xfrm>
              <a:prstGeom prst="rect">
                <a:avLst/>
              </a:prstGeom>
              <a:blipFill rotWithShape="0">
                <a:blip r:embed="rId2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9B899CA-9129-B44E-A7CB-9DE862AE558B}"/>
              </a:ext>
            </a:extLst>
          </p:cNvPr>
          <p:cNvSpPr txBox="1"/>
          <p:nvPr/>
        </p:nvSpPr>
        <p:spPr>
          <a:xfrm>
            <a:off x="863006" y="5811168"/>
            <a:ext cx="151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Gill Sans MT" charset="0"/>
                <a:ea typeface="Gill Sans MT" charset="0"/>
                <a:cs typeface="Gill Sans MT" charset="0"/>
              </a:rPr>
              <a:t>Constraint</a:t>
            </a:r>
            <a:endParaRPr lang="en-SG" sz="2000" b="1" dirty="0"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2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71" y="194126"/>
            <a:ext cx="6553200" cy="584775"/>
          </a:xfrm>
        </p:spPr>
        <p:txBody>
          <a:bodyPr/>
          <a:lstStyle/>
          <a:p>
            <a:r>
              <a:rPr lang="en-US" dirty="0" err="1">
                <a:latin typeface="Gill Sans MT" charset="0"/>
                <a:ea typeface="Gill Sans MT" charset="0"/>
                <a:cs typeface="Gill Sans MT" charset="0"/>
              </a:rPr>
              <a:t>Indexable</a:t>
            </a:r>
            <a:r>
              <a:rPr lang="en-US" dirty="0">
                <a:latin typeface="Gill Sans MT" charset="0"/>
                <a:ea typeface="Gill Sans MT" charset="0"/>
                <a:cs typeface="Gill Sans MT" charset="0"/>
              </a:rPr>
              <a:t> MF for </a:t>
            </a:r>
            <a:r>
              <a:rPr lang="en-US" dirty="0">
                <a:solidFill>
                  <a:srgbClr val="FF0000"/>
                </a:solidFill>
                <a:latin typeface="Gill Sans MT" charset="0"/>
                <a:ea typeface="Gill Sans MT" charset="0"/>
                <a:cs typeface="Gill Sans MT" charset="0"/>
              </a:rPr>
              <a:t>Ordinal</a:t>
            </a:r>
            <a:r>
              <a:rPr lang="en-US" dirty="0">
                <a:latin typeface="Gill Sans MT" charset="0"/>
                <a:ea typeface="Gill Sans MT" charset="0"/>
                <a:cs typeface="Gill Sans MT" charset="0"/>
              </a:rPr>
              <a:t> Triples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99A8E7A-3645-4B45-912B-458CE5461BAA}"/>
              </a:ext>
            </a:extLst>
          </p:cNvPr>
          <p:cNvSpPr txBox="1"/>
          <p:nvPr/>
        </p:nvSpPr>
        <p:spPr>
          <a:xfrm>
            <a:off x="-1231900" y="1031668"/>
            <a:ext cx="1036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400" b="1" dirty="0">
                <a:latin typeface="Gill Sans MT" charset="0"/>
                <a:ea typeface="Gill Sans MT" charset="0"/>
                <a:cs typeface="Gill Sans MT" charset="0"/>
              </a:rPr>
              <a:t>Le and </a:t>
            </a:r>
            <a:r>
              <a:rPr lang="en-SG" sz="1400" b="1" dirty="0" err="1">
                <a:latin typeface="Gill Sans MT" charset="0"/>
                <a:ea typeface="Gill Sans MT" charset="0"/>
                <a:cs typeface="Gill Sans MT" charset="0"/>
              </a:rPr>
              <a:t>Lauw</a:t>
            </a:r>
            <a:r>
              <a:rPr lang="en-SG" sz="1400" b="1" dirty="0">
                <a:latin typeface="Gill Sans MT" charset="0"/>
                <a:ea typeface="Gill Sans MT" charset="0"/>
                <a:cs typeface="Gill Sans MT" charset="0"/>
              </a:rPr>
              <a:t>, "Indexable Bayesian Personalized Ranking for Efficient Top-k Recommendation", </a:t>
            </a:r>
            <a:endParaRPr lang="en-SG" sz="1400" b="1" dirty="0" smtClean="0">
              <a:latin typeface="Gill Sans MT" charset="0"/>
              <a:ea typeface="Gill Sans MT" charset="0"/>
              <a:cs typeface="Gill Sans MT" charset="0"/>
            </a:endParaRPr>
          </a:p>
          <a:p>
            <a:pPr algn="r"/>
            <a:r>
              <a:rPr lang="en-SG" sz="1400" b="1" dirty="0" smtClean="0">
                <a:latin typeface="Gill Sans MT" charset="0"/>
                <a:ea typeface="Gill Sans MT" charset="0"/>
                <a:cs typeface="Gill Sans MT" charset="0"/>
              </a:rPr>
              <a:t>CIKM </a:t>
            </a:r>
            <a:r>
              <a:rPr lang="en-SG" sz="1400" b="1" dirty="0">
                <a:latin typeface="Gill Sans MT" charset="0"/>
                <a:ea typeface="Gill Sans MT" charset="0"/>
                <a:cs typeface="Gill Sans MT" charset="0"/>
              </a:rPr>
              <a:t>2017.</a:t>
            </a:r>
            <a:endParaRPr lang="en-US" sz="1400" b="1" dirty="0">
              <a:latin typeface="Gill Sans MT" charset="0"/>
              <a:ea typeface="Gill Sans MT" charset="0"/>
              <a:cs typeface="Gill Sans M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5200" y="1603083"/>
                <a:ext cx="7873502" cy="1656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charset="2"/>
                  <a:buChar char="Ø"/>
                </a:pPr>
                <a:r>
                  <a:rPr lang="en-US" sz="2200" b="1" dirty="0">
                    <a:latin typeface="Gill Sans MT" charset="0"/>
                    <a:ea typeface="Gill Sans MT" charset="0"/>
                    <a:cs typeface="Gill Sans MT" charset="0"/>
                  </a:rPr>
                  <a:t>Input</a:t>
                </a:r>
                <a:r>
                  <a:rPr lang="en-US" sz="2200" dirty="0">
                    <a:latin typeface="Gill Sans MT" charset="0"/>
                    <a:ea typeface="Gill Sans MT" charset="0"/>
                    <a:cs typeface="Gill Sans M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latin typeface="Cambria Math" charset="0"/>
                        <a:ea typeface="Gill Sans MT" charset="0"/>
                        <a:cs typeface="Gill Sans MT" charset="0"/>
                      </a:rPr>
                      <m:t>𝒯</m:t>
                    </m:r>
                  </m:oMath>
                </a14:m>
                <a:r>
                  <a:rPr lang="en-US" sz="2200" dirty="0">
                    <a:latin typeface="Gill Sans MT" charset="0"/>
                    <a:ea typeface="Gill Sans MT" charset="0"/>
                    <a:cs typeface="Gill Sans MT" charset="0"/>
                  </a:rPr>
                  <a:t>- contains all ordinal preferences.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>
                    <a:latin typeface="Gill Sans MT" charset="0"/>
                    <a:ea typeface="Gill Sans MT" charset="0"/>
                    <a:cs typeface="Gill Sans MT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charset="0"/>
                            <a:ea typeface="Gill Sans MT" charset="0"/>
                            <a:cs typeface="Gill Sans MT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charset="0"/>
                            <a:ea typeface="Gill Sans MT" charset="0"/>
                            <a:cs typeface="Gill Sans MT" charset="0"/>
                          </a:rPr>
                          <m:t>𝑡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charset="0"/>
                            <a:ea typeface="Gill Sans MT" charset="0"/>
                            <a:cs typeface="Gill Sans MT" charset="0"/>
                          </a:rPr>
                          <m:t>𝑢𝑖𝑗</m:t>
                        </m:r>
                      </m:sub>
                    </m:sSub>
                    <m:r>
                      <a:rPr lang="en-US" sz="2200" i="1">
                        <a:solidFill>
                          <a:srgbClr val="002060"/>
                        </a:solidFill>
                        <a:latin typeface="Cambria Math" charset="0"/>
                        <a:ea typeface="Gill Sans MT" charset="0"/>
                        <a:cs typeface="Gill Sans MT" charset="0"/>
                      </a:rPr>
                      <m:t>∈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charset="0"/>
                        <a:ea typeface="Gill Sans MT" charset="0"/>
                        <a:cs typeface="Gill Sans MT" charset="0"/>
                      </a:rPr>
                      <m:t>𝒯</m:t>
                    </m:r>
                    <m:r>
                      <a:rPr lang="en-US" sz="2200" i="1">
                        <a:latin typeface="Cambria Math" charset="0"/>
                        <a:ea typeface="Gill Sans MT" charset="0"/>
                        <a:cs typeface="Gill Sans MT" charset="0"/>
                      </a:rPr>
                      <m:t>→ </m:t>
                    </m:r>
                  </m:oMath>
                </a14:m>
                <a:r>
                  <a:rPr lang="en-US" sz="2200" dirty="0">
                    <a:latin typeface="Gill Sans MT" charset="0"/>
                    <a:ea typeface="Gill Sans MT" charset="0"/>
                    <a:cs typeface="Gill Sans MT" charset="0"/>
                  </a:rPr>
                  <a:t>user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002060"/>
                        </a:solidFill>
                        <a:latin typeface="Cambria Math" charset="0"/>
                        <a:ea typeface="Gill Sans MT" charset="0"/>
                        <a:cs typeface="Gill Sans MT" charset="0"/>
                      </a:rPr>
                      <m:t>𝑢</m:t>
                    </m:r>
                  </m:oMath>
                </a14:m>
                <a:r>
                  <a:rPr lang="en-US" sz="2200" dirty="0">
                    <a:latin typeface="Gill Sans MT" charset="0"/>
                    <a:ea typeface="Gill Sans MT" charset="0"/>
                    <a:cs typeface="Gill Sans MT" charset="0"/>
                  </a:rPr>
                  <a:t> prefers item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002060"/>
                        </a:solidFill>
                        <a:latin typeface="Cambria Math" charset="0"/>
                        <a:ea typeface="Gill Sans MT" charset="0"/>
                        <a:cs typeface="Gill Sans MT" charset="0"/>
                      </a:rPr>
                      <m:t>𝑖</m:t>
                    </m:r>
                  </m:oMath>
                </a14:m>
                <a:r>
                  <a:rPr lang="en-US" sz="2200" dirty="0">
                    <a:latin typeface="Gill Sans MT" charset="0"/>
                    <a:ea typeface="Gill Sans MT" charset="0"/>
                    <a:cs typeface="Gill Sans MT" charset="0"/>
                  </a:rPr>
                  <a:t> to item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002060"/>
                        </a:solidFill>
                        <a:latin typeface="Cambria Math" charset="0"/>
                        <a:ea typeface="Gill Sans MT" charset="0"/>
                        <a:cs typeface="Gill Sans MT" charset="0"/>
                      </a:rPr>
                      <m:t>𝑗</m:t>
                    </m:r>
                  </m:oMath>
                </a14:m>
                <a:r>
                  <a:rPr lang="en-US" sz="2200" dirty="0">
                    <a:latin typeface="Gill Sans MT" charset="0"/>
                    <a:ea typeface="Gill Sans MT" charset="0"/>
                    <a:cs typeface="Gill Sans MT" charset="0"/>
                  </a:rPr>
                  <a:t> </a:t>
                </a:r>
              </a:p>
              <a:p>
                <a:pPr marL="342900" indent="-342900">
                  <a:lnSpc>
                    <a:spcPct val="150000"/>
                  </a:lnSpc>
                  <a:buFont typeface="Wingdings" charset="2"/>
                  <a:buChar char="Ø"/>
                </a:pPr>
                <a:endParaRPr lang="en-US" sz="2200" dirty="0">
                  <a:solidFill>
                    <a:srgbClr val="0070C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1603083"/>
                <a:ext cx="7873502" cy="1656544"/>
              </a:xfrm>
              <a:prstGeom prst="rect">
                <a:avLst/>
              </a:prstGeom>
              <a:blipFill rotWithShape="0">
                <a:blip r:embed="rId2"/>
                <a:stretch>
                  <a:fillRect l="-8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38200" y="2907712"/>
            <a:ext cx="8170727" cy="2413803"/>
            <a:chOff x="2421073" y="2895600"/>
            <a:chExt cx="8170727" cy="2413803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61B5CBDB-CEEB-1A45-B7DF-7A84D4C1D1E5}"/>
                </a:ext>
              </a:extLst>
            </p:cNvPr>
            <p:cNvGrpSpPr/>
            <p:nvPr/>
          </p:nvGrpSpPr>
          <p:grpSpPr>
            <a:xfrm>
              <a:off x="2497791" y="2895600"/>
              <a:ext cx="6314149" cy="2413803"/>
              <a:chOff x="1317777" y="3726800"/>
              <a:chExt cx="6314149" cy="2413803"/>
            </a:xfrm>
          </p:grpSpPr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8BADB198-2FFF-9A40-AAE5-D4EB7CC7FB41}"/>
                  </a:ext>
                </a:extLst>
              </p:cNvPr>
              <p:cNvSpPr txBox="1"/>
              <p:nvPr/>
            </p:nvSpPr>
            <p:spPr>
              <a:xfrm>
                <a:off x="1317777" y="3726800"/>
                <a:ext cx="63141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Wingdings" charset="2"/>
                  <a:buChar char="Ø"/>
                </a:pPr>
                <a:r>
                  <a:rPr lang="en-US" sz="2000" b="1" dirty="0">
                    <a:latin typeface="Gill Sans MT" charset="0"/>
                    <a:ea typeface="Gill Sans MT" charset="0"/>
                    <a:cs typeface="Gill Sans MT" charset="0"/>
                  </a:rPr>
                  <a:t>Indexable Bayesian Personalized Ranking (IBPR)</a:t>
                </a:r>
                <a:endParaRPr lang="en-SG" sz="2000" b="1" dirty="0"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="" xmlns:a16="http://schemas.microsoft.com/office/drawing/2014/main" id="{7C139D7D-6537-BF48-94EF-20E2C3139767}"/>
                      </a:ext>
                    </a:extLst>
                  </p:cNvPr>
                  <p:cNvSpPr txBox="1"/>
                  <p:nvPr/>
                </p:nvSpPr>
                <p:spPr>
                  <a:xfrm>
                    <a:off x="2465773" y="5383344"/>
                    <a:ext cx="4883388" cy="7572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𝑢𝑖𝑗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  <a:ea typeface="Gill Sans MT" charset="0"/>
                                  <a:cs typeface="Gill Sans MT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ea typeface="Gill Sans MT" charset="0"/>
                                          <a:cs typeface="Gill Sans MT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Gill Sans MT" charset="0"/>
                                          <a:cs typeface="Gill Sans MT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Gill Sans MT" charset="0"/>
                                          <a:cs typeface="Gill Sans MT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ea typeface="Gill Sans MT" charset="0"/>
                                          <a:cs typeface="Gill Sans MT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ea typeface="Gill Sans MT" charset="0"/>
                                              <a:cs typeface="Gill Sans MT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ea typeface="Gill Sans MT" charset="0"/>
                                                  <a:cs typeface="Gill Sans MT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Gill Sans MT" charset="0"/>
                                                  <a:cs typeface="Gill Sans MT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Gill Sans MT" charset="0"/>
                                                  <a:cs typeface="Gill Sans MT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Gill Sans MT" charset="0"/>
                                                  <a:cs typeface="Gill Sans MT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ea typeface="Gill Sans MT" charset="0"/>
                                                  <a:cs typeface="Gill Sans MT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Gill Sans MT" charset="0"/>
                                                  <a:cs typeface="Gill Sans MT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Gill Sans MT" charset="0"/>
                                                  <a:cs typeface="Gill Sans MT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ea typeface="Gill Sans MT" charset="0"/>
                                                  <a:cs typeface="Gill Sans MT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charset="0"/>
                                                      <a:ea typeface="Gill Sans MT" charset="0"/>
                                                      <a:cs typeface="Gill Sans MT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charset="0"/>
                                                          <a:ea typeface="Gill Sans MT" charset="0"/>
                                                          <a:cs typeface="Gill Sans MT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Gill Sans MT" charset="0"/>
                                                          <a:cs typeface="Gill Sans MT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Gill Sans MT" charset="0"/>
                                                          <a:cs typeface="Gill Sans MT" charset="0"/>
                                                        </a:rPr>
                                                        <m:t>𝑢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ea typeface="Gill Sans MT" charset="0"/>
                                                  <a:cs typeface="Gill Sans MT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charset="0"/>
                                                      <a:ea typeface="Gill Sans MT" charset="0"/>
                                                      <a:cs typeface="Gill Sans MT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charset="0"/>
                                                          <a:ea typeface="Gill Sans MT" charset="0"/>
                                                          <a:cs typeface="Gill Sans MT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Gill Sans MT" charset="0"/>
                                                          <a:cs typeface="Gill Sans MT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Gill Sans MT" charset="0"/>
                                                          <a:cs typeface="Gill Sans MT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  <m:t>−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Gill Sans MT" charset="0"/>
                                      <a:cs typeface="Gill Sans MT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Gill Sans MT" charset="0"/>
                                      <a:cs typeface="Gill Sans MT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ea typeface="Gill Sans MT" charset="0"/>
                                      <a:cs typeface="Gill Sans MT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  <a:ea typeface="Gill Sans MT" charset="0"/>
                                          <a:cs typeface="Gill Sans MT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ea typeface="Gill Sans MT" charset="0"/>
                                              <a:cs typeface="Gill Sans MT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Gill Sans MT" charset="0"/>
                                              <a:cs typeface="Gill Sans MT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Gill Sans MT" charset="0"/>
                                              <a:cs typeface="Gill Sans MT" charset="0"/>
                                            </a:rPr>
                                            <m:t>𝑢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Gill Sans MT" charset="0"/>
                                              <a:cs typeface="Gill Sans MT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ea typeface="Gill Sans MT" charset="0"/>
                                              <a:cs typeface="Gill Sans MT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Gill Sans MT" charset="0"/>
                                              <a:cs typeface="Gill Sans MT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Gill Sans MT" charset="0"/>
                                              <a:cs typeface="Gill Sans MT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ea typeface="Gill Sans MT" charset="0"/>
                                              <a:cs typeface="Gill Sans MT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ea typeface="Gill Sans MT" charset="0"/>
                                                  <a:cs typeface="Gill Sans MT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charset="0"/>
                                                      <a:ea typeface="Gill Sans MT" charset="0"/>
                                                      <a:cs typeface="Gill Sans MT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Gill Sans MT" charset="0"/>
                                                      <a:cs typeface="Gill Sans MT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Gill Sans MT" charset="0"/>
                                                      <a:cs typeface="Gill Sans MT" charset="0"/>
                                                    </a:rPr>
                                                    <m:t>𝑢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charset="0"/>
                                              <a:ea typeface="Gill Sans MT" charset="0"/>
                                              <a:cs typeface="Gill Sans MT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ea typeface="Gill Sans MT" charset="0"/>
                                                  <a:cs typeface="Gill Sans MT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charset="0"/>
                                                      <a:ea typeface="Gill Sans MT" charset="0"/>
                                                      <a:cs typeface="Gill Sans MT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Gill Sans MT" charset="0"/>
                                                      <a:cs typeface="Gill Sans MT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Gill Sans MT" charset="0"/>
                                                      <a:cs typeface="Gill Sans MT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oMath>
                      </m:oMathPara>
                    </a14:m>
                    <a:endParaRPr lang="en-SG" sz="2000" dirty="0">
                      <a:solidFill>
                        <a:srgbClr val="002060"/>
                      </a:solidFill>
                      <a:latin typeface="Gill Sans MT" charset="0"/>
                      <a:ea typeface="Gill Sans MT" charset="0"/>
                      <a:cs typeface="Gill Sans MT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7C139D7D-6537-BF48-94EF-20E2C31397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5773" y="5383344"/>
                    <a:ext cx="4883388" cy="75725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421073" y="3295710"/>
                  <a:ext cx="8170727" cy="10737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  <m:t>IBPR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  <m:t>𝑜𝑏𝑗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  <a:ea typeface="Gill Sans MT" charset="0"/>
                            <a:cs typeface="Gill Sans MT" charset="0"/>
                          </a:rPr>
                          <m:t>= </m:t>
                        </m:r>
                        <m:func>
                          <m:funcPr>
                            <m:ctrlPr>
                              <a:rPr lang="en-US" sz="2400" i="1"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charset="0"/>
                                    <a:ea typeface="Gill Sans MT" charset="0"/>
                                    <a:cs typeface="Gill Sans MT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charset="0"/>
                                    <a:ea typeface="Gill Sans MT" charset="0"/>
                                    <a:cs typeface="Gill Sans MT" charset="0"/>
                                  </a:rPr>
                                  <m:t>argmax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charset="0"/>
                                    <a:ea typeface="Gill Sans MT" charset="0"/>
                                    <a:cs typeface="Gill Sans MT" charset="0"/>
                                  </a:rPr>
                                  <m:t>Θ</m:t>
                                </m:r>
                                <m:r>
                                  <a:rPr lang="en-US" sz="2400" i="1">
                                    <a:latin typeface="Cambria Math" charset="0"/>
                                    <a:ea typeface="Gill Sans MT" charset="0"/>
                                    <a:cs typeface="Gill Sans MT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i="1">
                                        <a:latin typeface="Cambria Math" charset="0"/>
                                        <a:ea typeface="Gill Sans MT" charset="0"/>
                                        <a:cs typeface="Gill Sans MT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charset="0"/>
                                        <a:ea typeface="Gill Sans MT" charset="0"/>
                                        <a:cs typeface="Gill Sans MT" charset="0"/>
                                      </a:rPr>
                                      <m:t>X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  <a:ea typeface="Gill Sans MT" charset="0"/>
                                        <a:cs typeface="Gill Sans MT" charset="0"/>
                                      </a:rPr>
                                      <m:t>;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  <a:ea typeface="Gill Sans MT" charset="0"/>
                                        <a:cs typeface="Gill Sans MT" charset="0"/>
                                      </a:rPr>
                                      <m:t>𝑌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400" i="1">
                                    <a:latin typeface="Cambria Math" charset="0"/>
                                    <a:ea typeface="Gill Sans MT" charset="0"/>
                                    <a:cs typeface="Gill Sans MT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  <a:ea typeface="Gill Sans MT" charset="0"/>
                                        <a:cs typeface="Gill Sans MT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  <a:ea typeface="Gill Sans MT" charset="0"/>
                                        <a:cs typeface="Gill Sans MT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  <a:ea typeface="Gill Sans MT" charset="0"/>
                                        <a:cs typeface="Gill Sans MT" charset="0"/>
                                      </a:rPr>
                                      <m:t>𝑢𝑖𝑗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ea typeface="Gill Sans MT" charset="0"/>
                                    <a:cs typeface="Gill Sans MT" charset="0"/>
                                  </a:rPr>
                                  <m:t>∈</m:t>
                                </m:r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ea typeface="Gill Sans MT" charset="0"/>
                                    <a:cs typeface="Gill Sans MT" charset="0"/>
                                  </a:rPr>
                                  <m:t>𝒯</m:t>
                                </m:r>
                              </m:sub>
                              <m:sup/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charset="0"/>
                                        <a:ea typeface="Gill Sans MT" charset="0"/>
                                        <a:cs typeface="Gill Sans MT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charset="0"/>
                                        <a:ea typeface="Gill Sans MT" charset="0"/>
                                        <a:cs typeface="Gill Sans MT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  <m:t>sigmoid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solidFill>
                                                  <a:srgbClr val="993300"/>
                                                </a:solidFill>
                                                <a:latin typeface="Cambria Math" charset="0"/>
                                                <a:ea typeface="Gill Sans MT" charset="0"/>
                                                <a:cs typeface="Gill Sans MT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charset="0"/>
                                                    <a:ea typeface="Gill Sans MT" charset="0"/>
                                                    <a:cs typeface="Gill Sans MT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40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charset="0"/>
                                                    <a:ea typeface="Gill Sans MT" charset="0"/>
                                                    <a:cs typeface="Gill Sans MT" charset="0"/>
                                                  </a:rPr>
                                                  <m:t>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charset="0"/>
                                                    <a:ea typeface="Gill Sans MT" charset="0"/>
                                                    <a:cs typeface="Gill Sans MT" charset="0"/>
                                                  </a:rPr>
                                                  <m:t>𝑢𝑖𝑗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en-US" sz="2400" i="1">
                                    <a:latin typeface="Cambria Math" charset="0"/>
                                    <a:ea typeface="Gill Sans MT" charset="0"/>
                                    <a:cs typeface="Gill Sans MT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charset="0"/>
                                    <a:ea typeface="Gill Sans MT" charset="0"/>
                                    <a:cs typeface="Gill Sans MT" charset="0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charset="0"/>
                                        <a:ea typeface="Gill Sans MT" charset="0"/>
                                        <a:cs typeface="Gill Sans MT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400" i="1">
                                            <a:latin typeface="Cambria Math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2400" i="1">
                                                <a:latin typeface="Cambria Math" charset="0"/>
                                                <a:ea typeface="Gill Sans MT" charset="0"/>
                                                <a:cs typeface="Gill Sans MT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>
                                                <a:latin typeface="Cambria Math" charset="0"/>
                                                <a:ea typeface="Gill Sans MT" charset="0"/>
                                                <a:cs typeface="Gill Sans MT" charset="0"/>
                                              </a:rPr>
                                              <m:t>Θ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  <a:ea typeface="Gill Sans MT" charset="0"/>
                                        <a:cs typeface="Gill Sans MT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oMath>
                    </m:oMathPara>
                  </a14:m>
                  <a:endParaRPr lang="en-US" sz="2400" dirty="0">
                    <a:latin typeface="Gill Sans MT" charset="0"/>
                    <a:ea typeface="Gill Sans MT" charset="0"/>
                    <a:cs typeface="Gill Sans MT" charset="0"/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1073" y="3295710"/>
                  <a:ext cx="8170727" cy="107375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1"/>
          <p:cNvSpPr/>
          <p:nvPr/>
        </p:nvSpPr>
        <p:spPr>
          <a:xfrm>
            <a:off x="990600" y="5360970"/>
            <a:ext cx="98512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000" b="1" dirty="0">
                <a:latin typeface="Gill Sans MT" charset="0"/>
                <a:ea typeface="Gill Sans MT" charset="0"/>
                <a:cs typeface="Gill Sans MT" charset="0"/>
              </a:rPr>
              <a:t>Benefits: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>
                <a:latin typeface="Gill Sans MT" charset="0"/>
                <a:ea typeface="Gill Sans MT" charset="0"/>
                <a:cs typeface="Gill Sans MT" charset="0"/>
              </a:rPr>
              <a:t>Recommendation retrieval becomes </a:t>
            </a:r>
            <a:r>
              <a:rPr lang="en-US" sz="2000" dirty="0" smtClean="0">
                <a:latin typeface="Gill Sans MT" charset="0"/>
                <a:ea typeface="Gill Sans MT" charset="0"/>
                <a:cs typeface="Gill Sans MT" charset="0"/>
              </a:rPr>
              <a:t>max cosine similarity </a:t>
            </a:r>
            <a:r>
              <a:rPr lang="en-US" sz="2000" dirty="0">
                <a:latin typeface="Gill Sans MT" charset="0"/>
                <a:ea typeface="Gill Sans MT" charset="0"/>
                <a:cs typeface="Gill Sans MT" charset="0"/>
              </a:rPr>
              <a:t>search.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>
                <a:latin typeface="Gill Sans MT" charset="0"/>
                <a:ea typeface="Gill Sans MT" charset="0"/>
                <a:cs typeface="Gill Sans MT" charset="0"/>
              </a:rPr>
              <a:t>Compatible with LSH and Spatial Tree indexing structures.</a:t>
            </a:r>
            <a:endParaRPr lang="en-US" sz="2000" dirty="0"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51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" y="228812"/>
            <a:ext cx="6553200" cy="553998"/>
          </a:xfrm>
        </p:spPr>
        <p:txBody>
          <a:bodyPr/>
          <a:lstStyle/>
          <a:p>
            <a:r>
              <a:rPr lang="en-US" sz="3000" dirty="0" err="1">
                <a:latin typeface="Gill Sans MT" panose="020B0502020104020203" pitchFamily="34" charset="0"/>
                <a:cs typeface="Times New Roman" panose="02020603050405020304" pitchFamily="18" charset="0"/>
              </a:rPr>
              <a:t>Indexable</a:t>
            </a:r>
            <a:r>
              <a:rPr lang="en-US" sz="3000" dirty="0">
                <a:latin typeface="Gill Sans MT" panose="020B0502020104020203" pitchFamily="34" charset="0"/>
                <a:cs typeface="Times New Roman" panose="02020603050405020304" pitchFamily="18" charset="0"/>
              </a:rPr>
              <a:t> Representation Learning</a:t>
            </a:r>
            <a:endParaRPr lang="en-S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8600" y="6629400"/>
            <a:ext cx="1295400" cy="228600"/>
          </a:xfrm>
        </p:spPr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125658" y="919689"/>
            <a:ext cx="2362549" cy="2133599"/>
            <a:chOff x="1981200" y="1140763"/>
            <a:chExt cx="2362549" cy="2133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2393662" y="1624672"/>
                  <a:ext cx="1917717" cy="164969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SG" sz="2000" dirty="0">
                    <a:latin typeface="Gill Sans MT" panose="020B0502020104020203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662" y="1624672"/>
                  <a:ext cx="1917717" cy="164969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>
              <a:off x="2273787" y="1613673"/>
              <a:ext cx="0" cy="164969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1981200" y="2276645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SG" sz="2000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2276645"/>
                  <a:ext cx="28969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638" r="-85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/>
            <p:cNvCxnSpPr/>
            <p:nvPr/>
          </p:nvCxnSpPr>
          <p:spPr>
            <a:xfrm>
              <a:off x="2410885" y="1498867"/>
              <a:ext cx="193286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3323414" y="1140763"/>
                  <a:ext cx="2223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SG" sz="2000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14" y="1140763"/>
                  <a:ext cx="222369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889"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Rectangle 84"/>
          <p:cNvSpPr/>
          <p:nvPr/>
        </p:nvSpPr>
        <p:spPr>
          <a:xfrm>
            <a:off x="3036095" y="1316211"/>
            <a:ext cx="1492028" cy="1786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Indexable</a:t>
            </a:r>
            <a:r>
              <a:rPr lang="en-US" b="1" dirty="0" smtClean="0">
                <a:solidFill>
                  <a:schemeClr val="tx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 Learning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Model</a:t>
            </a:r>
            <a:endParaRPr lang="en-SG" b="1" dirty="0">
              <a:solidFill>
                <a:schemeClr val="tx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2590800" y="2219880"/>
            <a:ext cx="3292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9851"/>
              </p:ext>
            </p:extLst>
          </p:nvPr>
        </p:nvGraphicFramePr>
        <p:xfrm>
          <a:off x="7246966" y="1993165"/>
          <a:ext cx="51653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907"/>
                <a:gridCol w="244625"/>
              </a:tblGrid>
              <a:tr h="231012"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12"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421584"/>
              </p:ext>
            </p:extLst>
          </p:nvPr>
        </p:nvGraphicFramePr>
        <p:xfrm>
          <a:off x="8049900" y="1993164"/>
          <a:ext cx="242385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385"/>
              </a:tblGrid>
              <a:tr h="259080"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7750630" y="1883539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SG" sz="16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630" y="1883539"/>
                <a:ext cx="396262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750630" y="2143453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SG" sz="16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630" y="2143453"/>
                <a:ext cx="396262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 rot="5400000">
                <a:off x="7385936" y="2507664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SG" sz="16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385936" y="2507664"/>
                <a:ext cx="396262" cy="3385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325202"/>
              </p:ext>
            </p:extLst>
          </p:nvPr>
        </p:nvGraphicFramePr>
        <p:xfrm>
          <a:off x="7246965" y="2773680"/>
          <a:ext cx="51653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66"/>
                <a:gridCol w="258266"/>
              </a:tblGrid>
              <a:tr h="204147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9872"/>
              </p:ext>
            </p:extLst>
          </p:nvPr>
        </p:nvGraphicFramePr>
        <p:xfrm>
          <a:off x="8049898" y="2773680"/>
          <a:ext cx="25590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02"/>
              </a:tblGrid>
              <a:tr h="204147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 rot="5400000">
                <a:off x="7867997" y="2385529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SG" sz="16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867997" y="2385529"/>
                <a:ext cx="396262" cy="3385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7735110" y="2678668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SG" sz="16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110" y="2678668"/>
                <a:ext cx="396262" cy="33855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 rot="2263994">
                <a:off x="7770872" y="2448189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SG" sz="16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63994">
                <a:off x="7770872" y="2448189"/>
                <a:ext cx="396262" cy="33855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293613" y="1767785"/>
                <a:ext cx="19018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1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1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613" y="1767785"/>
                <a:ext cx="190180" cy="169277"/>
              </a:xfrm>
              <a:prstGeom prst="rect">
                <a:avLst/>
              </a:prstGeom>
              <a:blipFill rotWithShape="0">
                <a:blip r:embed="rId12"/>
                <a:stretch>
                  <a:fillRect l="-15625" r="-3125" b="-25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7563121" y="1767785"/>
                <a:ext cx="19018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1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1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121" y="1767785"/>
                <a:ext cx="190180" cy="169277"/>
              </a:xfrm>
              <a:prstGeom prst="rect">
                <a:avLst/>
              </a:prstGeom>
              <a:blipFill rotWithShape="0">
                <a:blip r:embed="rId13"/>
                <a:stretch>
                  <a:fillRect l="-19355" r="-6452" b="-25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8049898" y="1777269"/>
                <a:ext cx="19338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100" b="1"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</m:oMath>
                  </m:oMathPara>
                </a14:m>
                <a:endParaRPr lang="en-US" sz="11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898" y="1777269"/>
                <a:ext cx="193386" cy="169277"/>
              </a:xfrm>
              <a:prstGeom prst="rect">
                <a:avLst/>
              </a:prstGeom>
              <a:blipFill rotWithShape="0">
                <a:blip r:embed="rId14"/>
                <a:stretch>
                  <a:fillRect l="-19355" r="-3226" b="-2963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137604" y="1278109"/>
                <a:ext cx="10935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Gill Sans MT" panose="020B0502020104020203" pitchFamily="34" charset="0"/>
                  </a:rPr>
                  <a:t>Item Matrix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1200" b="1" i="1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SG" sz="12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604" y="1278109"/>
                <a:ext cx="1093569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559" t="-1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7132164" y="2045616"/>
                <a:ext cx="1234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2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164" y="2045616"/>
                <a:ext cx="123432" cy="169277"/>
              </a:xfrm>
              <a:prstGeom prst="rect">
                <a:avLst/>
              </a:prstGeom>
              <a:blipFill rotWithShape="0">
                <a:blip r:embed="rId16"/>
                <a:stretch>
                  <a:fillRect l="-25000" r="-25000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122285" y="2318559"/>
                <a:ext cx="1234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2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285" y="2318559"/>
                <a:ext cx="123432" cy="169277"/>
              </a:xfrm>
              <a:prstGeom prst="rect">
                <a:avLst/>
              </a:prstGeom>
              <a:blipFill rotWithShape="0">
                <a:blip r:embed="rId17"/>
                <a:stretch>
                  <a:fillRect l="-23810" r="-19048" b="-71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7064620" y="2829625"/>
                <a:ext cx="12984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sz="12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620" y="2829625"/>
                <a:ext cx="129844" cy="169277"/>
              </a:xfrm>
              <a:prstGeom prst="rect">
                <a:avLst/>
              </a:prstGeom>
              <a:blipFill rotWithShape="0">
                <a:blip r:embed="rId18"/>
                <a:stretch>
                  <a:fillRect l="-28571" r="-28571" b="-107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026856"/>
              </p:ext>
            </p:extLst>
          </p:nvPr>
        </p:nvGraphicFramePr>
        <p:xfrm>
          <a:off x="5458763" y="1940478"/>
          <a:ext cx="51653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907"/>
                <a:gridCol w="244625"/>
              </a:tblGrid>
              <a:tr h="231012"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12"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52677"/>
              </p:ext>
            </p:extLst>
          </p:nvPr>
        </p:nvGraphicFramePr>
        <p:xfrm>
          <a:off x="6261697" y="1940477"/>
          <a:ext cx="242385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385"/>
              </a:tblGrid>
              <a:tr h="259080"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5962427" y="1830852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SG" sz="16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427" y="1830852"/>
                <a:ext cx="396262" cy="33855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5962427" y="2090766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SG" sz="16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427" y="2090766"/>
                <a:ext cx="396262" cy="33855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 rot="5400000">
                <a:off x="5597733" y="2454977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SG" sz="16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597733" y="2454977"/>
                <a:ext cx="396262" cy="338554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342441"/>
              </p:ext>
            </p:extLst>
          </p:nvPr>
        </p:nvGraphicFramePr>
        <p:xfrm>
          <a:off x="5458762" y="2720993"/>
          <a:ext cx="51653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66"/>
                <a:gridCol w="258266"/>
              </a:tblGrid>
              <a:tr h="204147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127037"/>
              </p:ext>
            </p:extLst>
          </p:nvPr>
        </p:nvGraphicFramePr>
        <p:xfrm>
          <a:off x="6261695" y="2720993"/>
          <a:ext cx="25590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02"/>
              </a:tblGrid>
              <a:tr h="204147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 rot="5400000">
                <a:off x="6079794" y="2332842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SG" sz="16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079794" y="2332842"/>
                <a:ext cx="396262" cy="338554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5946907" y="2625981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SG" sz="16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907" y="2625981"/>
                <a:ext cx="396262" cy="33855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 rot="2263994">
                <a:off x="5982669" y="2395502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SG" sz="16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63994">
                <a:off x="5982669" y="2395502"/>
                <a:ext cx="396262" cy="33855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5505410" y="1715098"/>
                <a:ext cx="1869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1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vi-VN" sz="1100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vi-VN" sz="11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1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410" y="1715098"/>
                <a:ext cx="186974" cy="169277"/>
              </a:xfrm>
              <a:prstGeom prst="rect">
                <a:avLst/>
              </a:prstGeom>
              <a:blipFill rotWithShape="0">
                <a:blip r:embed="rId25"/>
                <a:stretch>
                  <a:fillRect l="-9677" r="-3226" b="-178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5774918" y="1715098"/>
                <a:ext cx="1869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1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vi-VN" sz="1100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vi-VN" sz="1100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1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918" y="1715098"/>
                <a:ext cx="186974" cy="169277"/>
              </a:xfrm>
              <a:prstGeom prst="rect">
                <a:avLst/>
              </a:prstGeom>
              <a:blipFill rotWithShape="0">
                <a:blip r:embed="rId26"/>
                <a:stretch>
                  <a:fillRect l="-9677" r="-3226" b="-178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6261695" y="1724582"/>
                <a:ext cx="22063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vi-VN" sz="1100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1" i="1">
                              <a:latin typeface="Cambria Math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 sz="11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695" y="1724582"/>
                <a:ext cx="220637" cy="169277"/>
              </a:xfrm>
              <a:prstGeom prst="rect">
                <a:avLst/>
              </a:prstGeom>
              <a:blipFill rotWithShape="0">
                <a:blip r:embed="rId27"/>
                <a:stretch>
                  <a:fillRect l="-8333" r="-2778" b="-107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5412686" y="1279129"/>
                <a:ext cx="10935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latin typeface="Gill Sans MT" panose="020B0502020104020203" pitchFamily="34" charset="0"/>
                  </a:rPr>
                  <a:t>User Matrix </a:t>
                </a:r>
                <a:endParaRPr lang="en-US" sz="1200" b="1" dirty="0">
                  <a:latin typeface="Gill Sans MT" panose="020B05020201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200" b="1" i="1" smtClean="0">
                          <a:latin typeface="Cambria Math" charset="0"/>
                        </a:rPr>
                        <m:t>𝑿</m:t>
                      </m:r>
                      <m:r>
                        <a:rPr lang="en-US" sz="1200" b="1" i="1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SG" sz="12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86" y="1279129"/>
                <a:ext cx="1093569" cy="461665"/>
              </a:xfrm>
              <a:prstGeom prst="rect">
                <a:avLst/>
              </a:prstGeom>
              <a:blipFill rotWithShape="0">
                <a:blip r:embed="rId28"/>
                <a:stretch>
                  <a:fillRect l="-559" t="-13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343961" y="1992929"/>
                <a:ext cx="1234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2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961" y="1992929"/>
                <a:ext cx="123432" cy="169277"/>
              </a:xfrm>
              <a:prstGeom prst="rect">
                <a:avLst/>
              </a:prstGeom>
              <a:blipFill rotWithShape="0">
                <a:blip r:embed="rId1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5334082" y="2265872"/>
                <a:ext cx="1234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2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82" y="2265872"/>
                <a:ext cx="123432" cy="169277"/>
              </a:xfrm>
              <a:prstGeom prst="rect">
                <a:avLst/>
              </a:prstGeom>
              <a:blipFill rotWithShape="0">
                <a:blip r:embed="rId17"/>
                <a:stretch>
                  <a:fillRect l="-25000" r="-25000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5276417" y="2776938"/>
                <a:ext cx="12984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sz="12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417" y="2776938"/>
                <a:ext cx="129844" cy="169277"/>
              </a:xfrm>
              <a:prstGeom prst="rect">
                <a:avLst/>
              </a:prstGeom>
              <a:blipFill rotWithShape="0">
                <a:blip r:embed="rId18"/>
                <a:stretch>
                  <a:fillRect l="-28571" r="-28571" b="-148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/>
          <p:cNvCxnSpPr/>
          <p:nvPr/>
        </p:nvCxnSpPr>
        <p:spPr>
          <a:xfrm>
            <a:off x="4648200" y="2204091"/>
            <a:ext cx="3292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4572000" y="3680841"/>
            <a:ext cx="2969084" cy="1020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Index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Builder</a:t>
            </a:r>
            <a:endParaRPr lang="en-SG" b="1" dirty="0">
              <a:solidFill>
                <a:schemeClr val="tx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732342"/>
              </p:ext>
            </p:extLst>
          </p:nvPr>
        </p:nvGraphicFramePr>
        <p:xfrm>
          <a:off x="1480672" y="3867818"/>
          <a:ext cx="51653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907"/>
                <a:gridCol w="244625"/>
              </a:tblGrid>
              <a:tr h="231012"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12"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929594"/>
              </p:ext>
            </p:extLst>
          </p:nvPr>
        </p:nvGraphicFramePr>
        <p:xfrm>
          <a:off x="2283606" y="3867817"/>
          <a:ext cx="242385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385"/>
              </a:tblGrid>
              <a:tr h="259080"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1984336" y="3758192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SG" sz="16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336" y="3758192"/>
                <a:ext cx="396262" cy="338554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1984336" y="4018106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SG" sz="16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336" y="4018106"/>
                <a:ext cx="396262" cy="338554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 rot="5400000">
                <a:off x="1619642" y="4382317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SG" sz="16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619642" y="4382317"/>
                <a:ext cx="396262" cy="338554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078165"/>
              </p:ext>
            </p:extLst>
          </p:nvPr>
        </p:nvGraphicFramePr>
        <p:xfrm>
          <a:off x="1480671" y="4648333"/>
          <a:ext cx="51653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66"/>
                <a:gridCol w="258266"/>
              </a:tblGrid>
              <a:tr h="204147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06467"/>
              </p:ext>
            </p:extLst>
          </p:nvPr>
        </p:nvGraphicFramePr>
        <p:xfrm>
          <a:off x="2283604" y="4648333"/>
          <a:ext cx="25590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02"/>
              </a:tblGrid>
              <a:tr h="204147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 rot="5400000">
                <a:off x="2101703" y="4260182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SG" sz="16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101703" y="4260182"/>
                <a:ext cx="396262" cy="338554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1968816" y="4553321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SG" sz="16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816" y="4553321"/>
                <a:ext cx="396262" cy="338554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/>
              <p:cNvSpPr/>
              <p:nvPr/>
            </p:nvSpPr>
            <p:spPr>
              <a:xfrm rot="2263994">
                <a:off x="2004578" y="4322842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SG" sz="16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63994">
                <a:off x="2004578" y="4322842"/>
                <a:ext cx="396262" cy="338554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1527319" y="3642438"/>
                <a:ext cx="19018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1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1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19" y="3642438"/>
                <a:ext cx="190180" cy="169277"/>
              </a:xfrm>
              <a:prstGeom prst="rect">
                <a:avLst/>
              </a:prstGeom>
              <a:blipFill rotWithShape="0">
                <a:blip r:embed="rId35"/>
                <a:stretch>
                  <a:fillRect l="-19355" r="-6452" b="-2963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1796827" y="3642438"/>
                <a:ext cx="19018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1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1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827" y="3642438"/>
                <a:ext cx="190180" cy="169277"/>
              </a:xfrm>
              <a:prstGeom prst="rect">
                <a:avLst/>
              </a:prstGeom>
              <a:blipFill rotWithShape="0">
                <a:blip r:embed="rId13"/>
                <a:stretch>
                  <a:fillRect l="-19355" r="-6452" b="-2963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2283604" y="3651922"/>
                <a:ext cx="19338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100" b="1"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</m:oMath>
                  </m:oMathPara>
                </a14:m>
                <a:endParaRPr lang="en-US" sz="11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04" y="3651922"/>
                <a:ext cx="193386" cy="169277"/>
              </a:xfrm>
              <a:prstGeom prst="rect">
                <a:avLst/>
              </a:prstGeom>
              <a:blipFill rotWithShape="0">
                <a:blip r:embed="rId36"/>
                <a:stretch>
                  <a:fillRect l="-19355" r="-3226" b="-285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343329" y="4043640"/>
                <a:ext cx="10935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Gill Sans MT" panose="020B0502020104020203" pitchFamily="34" charset="0"/>
                  </a:rPr>
                  <a:t>Item Matrix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1200" b="1" i="1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SG" sz="12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9" y="4043640"/>
                <a:ext cx="1093569" cy="461665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7" name="Table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51487"/>
              </p:ext>
            </p:extLst>
          </p:nvPr>
        </p:nvGraphicFramePr>
        <p:xfrm>
          <a:off x="1505223" y="5667821"/>
          <a:ext cx="51653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66"/>
                <a:gridCol w="258266"/>
              </a:tblGrid>
              <a:tr h="204147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Table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03510"/>
              </p:ext>
            </p:extLst>
          </p:nvPr>
        </p:nvGraphicFramePr>
        <p:xfrm>
          <a:off x="2308156" y="5667821"/>
          <a:ext cx="25590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02"/>
              </a:tblGrid>
              <a:tr h="204147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/>
              <p:cNvSpPr/>
              <p:nvPr/>
            </p:nvSpPr>
            <p:spPr>
              <a:xfrm>
                <a:off x="1993368" y="5572809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SG" sz="16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68" y="5572809"/>
                <a:ext cx="396262" cy="338554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807996" y="5745149"/>
                <a:ext cx="246286" cy="219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1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  <m:sup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r>
                  <a:rPr lang="en-US" sz="1400" b="1" dirty="0">
                    <a:latin typeface="Gill Sans MT" panose="020B05020201040202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96" y="5745149"/>
                <a:ext cx="246286" cy="219227"/>
              </a:xfrm>
              <a:prstGeom prst="rect">
                <a:avLst/>
              </a:prstGeom>
              <a:blipFill rotWithShape="0">
                <a:blip r:embed="rId39"/>
                <a:stretch>
                  <a:fillRect l="-20000" t="-22222" r="-45000" b="-5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TextBox 140"/>
          <p:cNvSpPr txBox="1"/>
          <p:nvPr/>
        </p:nvSpPr>
        <p:spPr>
          <a:xfrm>
            <a:off x="368483" y="551917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Gill Sans MT" panose="020B0502020104020203" pitchFamily="34" charset="0"/>
              </a:rPr>
              <a:t>User Vector</a:t>
            </a:r>
            <a:endParaRPr lang="en-SG" sz="1200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1544084" y="5491690"/>
                <a:ext cx="13465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4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084" y="5491690"/>
                <a:ext cx="134652" cy="184666"/>
              </a:xfrm>
              <a:prstGeom prst="rect">
                <a:avLst/>
              </a:prstGeom>
              <a:blipFill rotWithShape="0">
                <a:blip r:embed="rId40"/>
                <a:stretch>
                  <a:fillRect l="-22727" r="-27273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1826965" y="5491689"/>
                <a:ext cx="13465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4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965" y="5491689"/>
                <a:ext cx="134652" cy="184666"/>
              </a:xfrm>
              <a:prstGeom prst="rect">
                <a:avLst/>
              </a:prstGeom>
              <a:blipFill rotWithShape="0">
                <a:blip r:embed="rId41"/>
                <a:stretch>
                  <a:fillRect l="-22727" r="-27273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2380493" y="5495945"/>
                <a:ext cx="1426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sz="14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493" y="5495945"/>
                <a:ext cx="142667" cy="184666"/>
              </a:xfrm>
              <a:prstGeom prst="rect">
                <a:avLst/>
              </a:prstGeom>
              <a:blipFill rotWithShape="0">
                <a:blip r:embed="rId42"/>
                <a:stretch>
                  <a:fillRect l="-26087" t="-3333" r="-26087" b="-13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1365870" y="3920269"/>
                <a:ext cx="1234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2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870" y="3920269"/>
                <a:ext cx="123432" cy="169277"/>
              </a:xfrm>
              <a:prstGeom prst="rect">
                <a:avLst/>
              </a:prstGeom>
              <a:blipFill rotWithShape="0">
                <a:blip r:embed="rId1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1355991" y="4193212"/>
                <a:ext cx="1234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2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991" y="4193212"/>
                <a:ext cx="123432" cy="169277"/>
              </a:xfrm>
              <a:prstGeom prst="rect">
                <a:avLst/>
              </a:prstGeom>
              <a:blipFill rotWithShape="0">
                <a:blip r:embed="rId17"/>
                <a:stretch>
                  <a:fillRect l="-23810" r="-19048" b="-71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1298326" y="4704278"/>
                <a:ext cx="12984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sz="12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326" y="4704278"/>
                <a:ext cx="129844" cy="169277"/>
              </a:xfrm>
              <a:prstGeom prst="rect">
                <a:avLst/>
              </a:prstGeom>
              <a:blipFill rotWithShape="0">
                <a:blip r:embed="rId18"/>
                <a:stretch>
                  <a:fillRect l="-28571" r="-28571" b="-148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/>
          <p:cNvCxnSpPr>
            <a:endCxn id="122" idx="1"/>
          </p:cNvCxnSpPr>
          <p:nvPr/>
        </p:nvCxnSpPr>
        <p:spPr>
          <a:xfrm flipV="1">
            <a:off x="2676031" y="4191001"/>
            <a:ext cx="1895969" cy="2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riangle 100"/>
          <p:cNvSpPr/>
          <p:nvPr/>
        </p:nvSpPr>
        <p:spPr>
          <a:xfrm>
            <a:off x="5360390" y="5065070"/>
            <a:ext cx="1421410" cy="110207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Index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7600451" y="5546996"/>
            <a:ext cx="1467349" cy="853804"/>
            <a:chOff x="8714737" y="3704483"/>
            <a:chExt cx="1147478" cy="853804"/>
          </a:xfrm>
        </p:grpSpPr>
        <p:sp>
          <p:nvSpPr>
            <p:cNvPr id="151" name="Rectangle 150"/>
            <p:cNvSpPr/>
            <p:nvPr/>
          </p:nvSpPr>
          <p:spPr>
            <a:xfrm>
              <a:off x="8863762" y="3704483"/>
              <a:ext cx="998453" cy="423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Gill Sans MT" panose="020B0502020104020203" pitchFamily="34" charset="0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8789249" y="3763519"/>
              <a:ext cx="998453" cy="423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Gill Sans MT" panose="020B05020201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8714737" y="3817221"/>
                  <a:ext cx="998453" cy="4231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𝒖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84" name="Rectangle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4737" y="3817221"/>
                  <a:ext cx="998453" cy="42316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Rectangle 153"/>
            <p:cNvSpPr/>
            <p:nvPr/>
          </p:nvSpPr>
          <p:spPr>
            <a:xfrm>
              <a:off x="8751200" y="4250510"/>
              <a:ext cx="10745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Candidate Set</a:t>
              </a:r>
              <a:endParaRPr lang="en-SG" sz="1400" b="1" dirty="0">
                <a:latin typeface="Gill Sans MT" panose="020B0502020104020203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5" name="Straight Arrow Connector 154"/>
          <p:cNvCxnSpPr/>
          <p:nvPr/>
        </p:nvCxnSpPr>
        <p:spPr>
          <a:xfrm flipV="1">
            <a:off x="2676031" y="5796178"/>
            <a:ext cx="2829379" cy="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22" idx="2"/>
            <a:endCxn id="149" idx="0"/>
          </p:cNvCxnSpPr>
          <p:nvPr/>
        </p:nvCxnSpPr>
        <p:spPr>
          <a:xfrm>
            <a:off x="6056542" y="4701160"/>
            <a:ext cx="14553" cy="363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6550780" y="5804984"/>
            <a:ext cx="1012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92" idx="2"/>
            <a:endCxn id="134" idx="0"/>
          </p:cNvCxnSpPr>
          <p:nvPr/>
        </p:nvCxnSpPr>
        <p:spPr>
          <a:xfrm rot="5400000">
            <a:off x="4401355" y="538562"/>
            <a:ext cx="594438" cy="561331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93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9" grpId="0"/>
      <p:bldP spid="90" grpId="0"/>
      <p:bldP spid="91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6" grpId="0"/>
      <p:bldP spid="107" grpId="0"/>
      <p:bldP spid="108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2" grpId="0" animBg="1"/>
      <p:bldP spid="125" grpId="0"/>
      <p:bldP spid="126" grpId="0"/>
      <p:bldP spid="127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782216-3004-3F49-A996-41DD491C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94" y="207890"/>
            <a:ext cx="6553200" cy="58477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02165EF-7177-C044-A886-C7AC754C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1743C-E2D0-4F23-9ADE-FF21A9026E15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7E1EBB6-F7B0-A845-BB15-D3B37779DBA5}"/>
              </a:ext>
            </a:extLst>
          </p:cNvPr>
          <p:cNvSpPr txBox="1"/>
          <p:nvPr/>
        </p:nvSpPr>
        <p:spPr>
          <a:xfrm>
            <a:off x="1138332" y="5130968"/>
            <a:ext cx="6866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kern="0" dirty="0" smtClean="0">
                <a:hlinkClick r:id="rId2"/>
              </a:rPr>
              <a:t>https://code.preferred.ai/recommendation-retrieval</a:t>
            </a:r>
            <a:r>
              <a:rPr lang="en-US" sz="2000" kern="0" dirty="0" smtClean="0"/>
              <a:t> (tutorial) </a:t>
            </a:r>
          </a:p>
          <a:p>
            <a:pPr algn="ctr"/>
            <a:r>
              <a:rPr lang="en-US" sz="2000" kern="0" dirty="0" smtClean="0"/>
              <a:t>or </a:t>
            </a:r>
          </a:p>
          <a:p>
            <a:pPr algn="ctr"/>
            <a:r>
              <a:rPr lang="en-US" sz="2000" kern="0" dirty="0" smtClean="0">
                <a:hlinkClick r:id="rId3"/>
              </a:rPr>
              <a:t>https://cerebro.preferred.ai</a:t>
            </a:r>
            <a:r>
              <a:rPr lang="en-US" sz="2000" kern="0" dirty="0" smtClean="0"/>
              <a:t> </a:t>
            </a:r>
          </a:p>
          <a:p>
            <a:pPr algn="ctr"/>
            <a:r>
              <a:rPr lang="en-US" sz="2000" kern="0" dirty="0" smtClean="0"/>
              <a:t>(library for recommendation retrieval)</a:t>
            </a:r>
            <a:endParaRPr lang="en-US" sz="2000" kern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4F8A8117-A910-9E4A-9BF5-F7A4E8D9D0CF}"/>
              </a:ext>
            </a:extLst>
          </p:cNvPr>
          <p:cNvSpPr txBox="1">
            <a:spLocks/>
          </p:cNvSpPr>
          <p:nvPr/>
        </p:nvSpPr>
        <p:spPr bwMode="auto">
          <a:xfrm>
            <a:off x="1447800" y="2213509"/>
            <a:ext cx="4040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kern="0" dirty="0" smtClean="0">
                <a:latin typeface="Gill Sans MT" charset="0"/>
                <a:ea typeface="Gill Sans MT" charset="0"/>
                <a:cs typeface="Gill Sans MT" charset="0"/>
              </a:rPr>
              <a:t>Metric Learning</a:t>
            </a:r>
            <a:endParaRPr lang="en-US" sz="2400" kern="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="" xmlns:a16="http://schemas.microsoft.com/office/drawing/2014/main" id="{41166339-7ADA-684B-9D1C-B6CAA1F1B89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19100" y="2814761"/>
            <a:ext cx="4229100" cy="2456057"/>
          </a:xfrm>
          <a:prstGeom prst="rect">
            <a:avLst/>
          </a:prstGeom>
        </p:spPr>
        <p:txBody>
          <a:bodyPr/>
          <a:lstStyle/>
          <a:p>
            <a:r>
              <a:rPr lang="en-US" sz="2000" dirty="0">
                <a:latin typeface="Gill Sans MT" charset="0"/>
                <a:ea typeface="Gill Sans MT" charset="0"/>
                <a:cs typeface="Gill Sans MT" charset="0"/>
              </a:rPr>
              <a:t>Change inner-product formulation to one based on </a:t>
            </a:r>
            <a:r>
              <a:rPr lang="en-US" sz="2000" dirty="0" smtClean="0">
                <a:latin typeface="Gill Sans MT" charset="0"/>
                <a:ea typeface="Gill Sans MT" charset="0"/>
                <a:cs typeface="Gill Sans MT" charset="0"/>
              </a:rPr>
              <a:t>Euclidean distance</a:t>
            </a:r>
            <a:endParaRPr lang="en-US" sz="2000" dirty="0">
              <a:latin typeface="Gill Sans MT" charset="0"/>
              <a:ea typeface="Gill Sans MT" charset="0"/>
              <a:cs typeface="Gill Sans MT" charset="0"/>
            </a:endParaRPr>
          </a:p>
          <a:p>
            <a:endParaRPr lang="en-US" sz="2000" dirty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2000" dirty="0">
                <a:latin typeface="Gill Sans MT" charset="0"/>
                <a:ea typeface="Gill Sans MT" charset="0"/>
                <a:cs typeface="Gill Sans MT" charset="0"/>
              </a:rPr>
              <a:t>Compatible with spatial index and L2LSH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B1171F55-7C3B-174E-93C0-9A220F02765E}"/>
              </a:ext>
            </a:extLst>
          </p:cNvPr>
          <p:cNvSpPr txBox="1">
            <a:spLocks/>
          </p:cNvSpPr>
          <p:nvPr/>
        </p:nvSpPr>
        <p:spPr>
          <a:xfrm>
            <a:off x="5827712" y="2213509"/>
            <a:ext cx="4041775" cy="461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kern="0" dirty="0" err="1" smtClean="0">
                <a:latin typeface="Gill Sans MT" charset="0"/>
                <a:ea typeface="Gill Sans MT" charset="0"/>
                <a:cs typeface="Gill Sans MT" charset="0"/>
              </a:rPr>
              <a:t>Indexable</a:t>
            </a:r>
            <a:r>
              <a:rPr lang="en-US" sz="2400" kern="0" dirty="0" smtClean="0">
                <a:latin typeface="Gill Sans MT" charset="0"/>
                <a:ea typeface="Gill Sans MT" charset="0"/>
                <a:cs typeface="Gill Sans MT" charset="0"/>
              </a:rPr>
              <a:t> MF</a:t>
            </a:r>
            <a:endParaRPr lang="en-US" sz="2400" kern="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0" name="Content Placeholder 7">
            <a:extLst>
              <a:ext uri="{FF2B5EF4-FFF2-40B4-BE49-F238E27FC236}">
                <a16:creationId xmlns="" xmlns:a16="http://schemas.microsoft.com/office/drawing/2014/main" id="{B9EA03A8-3E33-BB46-93C0-89B13CE64CA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913312" y="2813411"/>
            <a:ext cx="4041775" cy="2825389"/>
          </a:xfrm>
          <a:prstGeom prst="rect">
            <a:avLst/>
          </a:prstGeom>
        </p:spPr>
        <p:txBody>
          <a:bodyPr/>
          <a:lstStyle/>
          <a:p>
            <a:r>
              <a:rPr lang="en-US" sz="2000" dirty="0">
                <a:latin typeface="Gill Sans MT" charset="0"/>
                <a:ea typeface="Gill Sans MT" charset="0"/>
                <a:cs typeface="Gill Sans MT" charset="0"/>
              </a:rPr>
              <a:t>Keep inner-product formulation, but ensure native indexability</a:t>
            </a:r>
          </a:p>
          <a:p>
            <a:endParaRPr lang="en-US" sz="2000" dirty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2000" dirty="0">
                <a:latin typeface="Gill Sans MT" charset="0"/>
                <a:ea typeface="Gill Sans MT" charset="0"/>
                <a:cs typeface="Gill Sans MT" charset="0"/>
              </a:rPr>
              <a:t>Compatible with spatial index, L2LSH, SRP-LSH, inverted 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B890EF3-7D36-2E4D-BE65-DC06CFD1B699}"/>
              </a:ext>
            </a:extLst>
          </p:cNvPr>
          <p:cNvSpPr txBox="1"/>
          <p:nvPr/>
        </p:nvSpPr>
        <p:spPr>
          <a:xfrm>
            <a:off x="753296" y="1172989"/>
            <a:ext cx="7636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Gill Sans MT" charset="0"/>
                <a:ea typeface="Gill Sans MT" charset="0"/>
                <a:cs typeface="Gill Sans MT" charset="0"/>
              </a:rPr>
              <a:t>Learn user and item representations that are natively compatible with indexing in the first place</a:t>
            </a:r>
          </a:p>
        </p:txBody>
      </p:sp>
    </p:spTree>
    <p:extLst>
      <p:ext uri="{BB962C8B-B14F-4D97-AF65-F5344CB8AC3E}">
        <p14:creationId xmlns:p14="http://schemas.microsoft.com/office/powerpoint/2010/main" val="77121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95400"/>
            <a:ext cx="4548146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51" y="1828800"/>
            <a:ext cx="6885763" cy="560854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450"/>
              </a:spcAft>
              <a:defRPr/>
            </a:pPr>
            <a:fld id="{68DF6E45-423C-46C5-BE72-11896EEDA7CF}" type="slidenum">
              <a:rPr lang="en-US" altLang="en-US" sz="90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Aft>
                  <a:spcPts val="450"/>
                </a:spcAft>
                <a:defRPr/>
              </a:pPr>
              <a:t>28</a:t>
            </a:fld>
            <a:endParaRPr lang="en-US" altLang="en-US" sz="9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81121" y="259789"/>
            <a:ext cx="7143750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400" kern="0" dirty="0">
                <a:latin typeface="Gill Sans MT" charset="0"/>
                <a:ea typeface="Gill Sans MT" charset="0"/>
                <a:cs typeface="Gill Sans MT" charset="0"/>
              </a:rPr>
              <a:t>LSH-based Recommendation Retrieval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99A8E7A-3645-4B45-912B-458CE5461BAA}"/>
              </a:ext>
            </a:extLst>
          </p:cNvPr>
          <p:cNvSpPr txBox="1"/>
          <p:nvPr/>
        </p:nvSpPr>
        <p:spPr>
          <a:xfrm>
            <a:off x="762000" y="1090552"/>
            <a:ext cx="811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b="1" dirty="0">
                <a:latin typeface="Gill Sans MT" charset="0"/>
                <a:ea typeface="Gill Sans MT" charset="0"/>
                <a:cs typeface="Gill Sans MT" charset="0"/>
              </a:rPr>
              <a:t>Le and </a:t>
            </a:r>
            <a:r>
              <a:rPr lang="en-SG" b="1" dirty="0" err="1">
                <a:latin typeface="Gill Sans MT" charset="0"/>
                <a:ea typeface="Gill Sans MT" charset="0"/>
                <a:cs typeface="Gill Sans MT" charset="0"/>
              </a:rPr>
              <a:t>Lauw</a:t>
            </a:r>
            <a:r>
              <a:rPr lang="en-SG" b="1" dirty="0">
                <a:latin typeface="Gill Sans MT" charset="0"/>
                <a:ea typeface="Gill Sans MT" charset="0"/>
                <a:cs typeface="Gill Sans MT" charset="0"/>
              </a:rPr>
              <a:t>, </a:t>
            </a:r>
            <a:r>
              <a:rPr lang="en-SG" b="1" dirty="0" smtClean="0">
                <a:latin typeface="Gill Sans MT" charset="0"/>
                <a:ea typeface="Gill Sans MT" charset="0"/>
                <a:cs typeface="Gill Sans MT" charset="0"/>
              </a:rPr>
              <a:t>"</a:t>
            </a:r>
            <a:r>
              <a:rPr lang="en-SG" dirty="0"/>
              <a:t> </a:t>
            </a:r>
            <a:r>
              <a:rPr lang="en-SG" b="1" dirty="0"/>
              <a:t>Stochastically Robust Personalized Ranking for LSH Recommendation Retrieval </a:t>
            </a:r>
            <a:r>
              <a:rPr lang="en-SG" b="1" dirty="0" smtClean="0">
                <a:latin typeface="Gill Sans MT" charset="0"/>
                <a:ea typeface="Gill Sans MT" charset="0"/>
                <a:cs typeface="Gill Sans MT" charset="0"/>
              </a:rPr>
              <a:t>", AAAI 2020.</a:t>
            </a:r>
            <a:endParaRPr lang="en-US" b="1" dirty="0"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782216-3004-3F49-A996-41DD491C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4D4A2B1-6C5A-DB4F-A1EC-A4711E8E5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02165EF-7177-C044-A886-C7AC754C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1743C-E2D0-4F23-9ADE-FF21A9026E1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50BD39D-1935-244C-A829-F183790FA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389D9E4-EC64-5540-82E5-1E5F0FC8215F}"/>
              </a:ext>
            </a:extLst>
          </p:cNvPr>
          <p:cNvSpPr txBox="1"/>
          <p:nvPr/>
        </p:nvSpPr>
        <p:spPr>
          <a:xfrm>
            <a:off x="4724400" y="5791200"/>
            <a:ext cx="42659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CHOICES</a:t>
            </a:r>
          </a:p>
        </p:txBody>
      </p:sp>
    </p:spTree>
    <p:extLst>
      <p:ext uri="{BB962C8B-B14F-4D97-AF65-F5344CB8AC3E}">
        <p14:creationId xmlns:p14="http://schemas.microsoft.com/office/powerpoint/2010/main" val="317860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C1A19D8-1474-485E-AF0B-775079405AF1}" type="slidenum">
              <a:rPr lang="en-US" altLang="en-US" sz="12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 alt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025" y="5459710"/>
            <a:ext cx="3163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Gill Sans MT" panose="020B0502020104020203" pitchFamily="34" charset="0"/>
              </a:rPr>
              <a:t>Personal Preference</a:t>
            </a:r>
            <a:endParaRPr lang="en-US" sz="2400" b="1" dirty="0">
              <a:latin typeface="Gill Sans MT" panose="020B05020201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140" y="1337687"/>
            <a:ext cx="5405460" cy="4834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0" y="1329887"/>
            <a:ext cx="3352907" cy="37124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86140" y="1600200"/>
            <a:ext cx="208734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39212" y="5311775"/>
            <a:ext cx="2034273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5240" y="290324"/>
            <a:ext cx="6553200" cy="584775"/>
          </a:xfrm>
        </p:spPr>
        <p:txBody>
          <a:bodyPr/>
          <a:lstStyle/>
          <a:p>
            <a:r>
              <a:rPr lang="en-US" dirty="0" smtClean="0"/>
              <a:t>Preference Signals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61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C1A19D8-1474-485E-AF0B-775079405AF1}" type="slidenum">
              <a:rPr lang="en-US" altLang="en-US" sz="12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alt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705" y="5512470"/>
            <a:ext cx="8946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Gill Sans MT" charset="0"/>
                <a:ea typeface="Gill Sans MT" charset="0"/>
                <a:cs typeface="Gill Sans MT" charset="0"/>
              </a:rPr>
              <a:t>“estimate missing ratings and recommend most likely preferred items”</a:t>
            </a:r>
            <a:endParaRPr lang="en-US" sz="2400" dirty="0">
              <a:solidFill>
                <a:srgbClr val="002060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0" y="2286000"/>
            <a:ext cx="3352800" cy="255960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b="1" dirty="0" smtClean="0">
                <a:latin typeface="Gill Sans MT" panose="020B0502020104020203" pitchFamily="34" charset="0"/>
                <a:cs typeface="Times New Roman" panose="02020603050405020304" pitchFamily="18" charset="0"/>
              </a:rPr>
              <a:t>R</a:t>
            </a:r>
            <a:endParaRPr lang="en-SG" sz="2000" b="1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54976" y="2286001"/>
            <a:ext cx="2137" cy="255960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19200" y="3228202"/>
                <a:ext cx="4633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vi-VN" sz="2000" b="0" i="1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sz="2000" b="0" i="0" smtClean="0">
                          <a:latin typeface="Cambria Math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vi-VN" sz="2000" i="0" smtClean="0">
                          <a:latin typeface="Cambria Math" charset="0"/>
                        </a:rPr>
                        <m:t>sers</m:t>
                      </m:r>
                    </m:oMath>
                  </m:oMathPara>
                </a14:m>
                <a:endParaRPr lang="en-SG" sz="20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228202"/>
                <a:ext cx="463318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3158" r="-9868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2286000" y="2209802"/>
            <a:ext cx="335280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86707" y="1878853"/>
                <a:ext cx="35562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vi-VN" sz="2000" b="0" i="1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sz="2000" i="1" smtClean="0">
                          <a:latin typeface="Cambria Math" charset="0"/>
                        </a:rPr>
                        <m:t>items</m:t>
                      </m:r>
                    </m:oMath>
                  </m:oMathPara>
                </a14:m>
                <a:endParaRPr lang="en-SG" sz="20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07" y="1878853"/>
                <a:ext cx="355621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8966" r="-153448" b="-7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915151" y="2971800"/>
                <a:ext cx="2786660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u="sng" dirty="0" smtClean="0">
                    <a:latin typeface="Gill Sans MT" panose="020B0502020104020203" pitchFamily="34" charset="0"/>
                    <a:ea typeface="Gill Sans MT" charset="0"/>
                    <a:cs typeface="Gill Sans MT" charset="0"/>
                  </a:rPr>
                  <a:t>Rating matrix </a:t>
                </a:r>
                <a14:m>
                  <m:oMath xmlns:m="http://schemas.openxmlformats.org/officeDocument/2006/math">
                    <m:r>
                      <a:rPr lang="vi-VN" sz="2000" b="1" i="0" u="sng" dirty="0" smtClean="0">
                        <a:latin typeface="Cambria Math" charset="0"/>
                        <a:ea typeface="Gill Sans MT" charset="0"/>
                        <a:cs typeface="Gill Sans MT" charset="0"/>
                      </a:rPr>
                      <m:t>𝐑</m:t>
                    </m:r>
                  </m:oMath>
                </a14:m>
                <a:r>
                  <a:rPr lang="en-US" sz="2000" b="1" u="sng" dirty="0" smtClean="0">
                    <a:latin typeface="Gill Sans MT" panose="020B0502020104020203" pitchFamily="34" charset="0"/>
                    <a:ea typeface="Gill Sans MT" charset="0"/>
                    <a:cs typeface="Gill Sans MT" charset="0"/>
                  </a:rPr>
                  <a:t>: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sz="2000" dirty="0" smtClean="0">
                    <a:latin typeface="Gill Sans MT" panose="020B0502020104020203" pitchFamily="34" charset="0"/>
                    <a:ea typeface="Gill Sans MT" charset="0"/>
                    <a:cs typeface="Gill Sans MT" charset="0"/>
                  </a:rPr>
                  <a:t>Partially observed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sz="2000" dirty="0" smtClean="0">
                    <a:latin typeface="Gill Sans MT" panose="020B0502020104020203" pitchFamily="34" charset="0"/>
                    <a:ea typeface="Gill Sans MT" charset="0"/>
                    <a:cs typeface="Gill Sans MT" charset="0"/>
                  </a:rPr>
                  <a:t>Sparse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sz="2000" dirty="0" smtClean="0">
                    <a:latin typeface="Gill Sans MT" panose="020B0502020104020203" pitchFamily="34" charset="0"/>
                    <a:ea typeface="Gill Sans MT" charset="0"/>
                    <a:cs typeface="Gill Sans MT" charset="0"/>
                  </a:rPr>
                  <a:t>Missing values</a:t>
                </a:r>
              </a:p>
              <a:p>
                <a:pPr marL="285750" indent="-285750">
                  <a:buFontTx/>
                  <a:buChar char="-"/>
                </a:pPr>
                <a:endParaRPr lang="en-US" sz="20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151" y="2971800"/>
                <a:ext cx="2786660" cy="1631216"/>
              </a:xfrm>
              <a:prstGeom prst="rect">
                <a:avLst/>
              </a:prstGeom>
              <a:blipFill rotWithShape="0">
                <a:blip r:embed="rId4"/>
                <a:stretch>
                  <a:fillRect l="-2188" t="-2247" r="-13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3"/>
          <p:cNvSpPr txBox="1">
            <a:spLocks/>
          </p:cNvSpPr>
          <p:nvPr/>
        </p:nvSpPr>
        <p:spPr bwMode="auto">
          <a:xfrm>
            <a:off x="195240" y="290324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kern="0" smtClean="0"/>
              <a:t>Preference Signals</a:t>
            </a:r>
            <a:endParaRPr lang="en-SG" kern="0" dirty="0"/>
          </a:p>
        </p:txBody>
      </p:sp>
    </p:spTree>
    <p:extLst>
      <p:ext uri="{BB962C8B-B14F-4D97-AF65-F5344CB8AC3E}">
        <p14:creationId xmlns:p14="http://schemas.microsoft.com/office/powerpoint/2010/main" val="293773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53436"/>
            <a:ext cx="6553200" cy="584775"/>
          </a:xfrm>
        </p:spPr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Matrix Factorization</a:t>
            </a:r>
            <a:endParaRPr lang="en-SG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21901E1-4434-5C47-9779-4E44D6D647BE}"/>
              </a:ext>
            </a:extLst>
          </p:cNvPr>
          <p:cNvSpPr txBox="1"/>
          <p:nvPr/>
        </p:nvSpPr>
        <p:spPr>
          <a:xfrm>
            <a:off x="1041400" y="990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err="1">
                <a:latin typeface="Gill Sans MT" charset="0"/>
                <a:ea typeface="Gill Sans MT" charset="0"/>
                <a:cs typeface="Gill Sans MT" charset="0"/>
              </a:rPr>
              <a:t>Koren</a:t>
            </a:r>
            <a:r>
              <a:rPr lang="en-US" sz="1600" b="1" dirty="0">
                <a:latin typeface="Gill Sans MT" charset="0"/>
                <a:ea typeface="Gill Sans MT" charset="0"/>
                <a:cs typeface="Gill Sans MT" charset="0"/>
              </a:rPr>
              <a:t>, Bell, </a:t>
            </a:r>
            <a:r>
              <a:rPr lang="en-US" sz="1600" b="1" dirty="0" err="1">
                <a:latin typeface="Gill Sans MT" charset="0"/>
                <a:ea typeface="Gill Sans MT" charset="0"/>
                <a:cs typeface="Gill Sans MT" charset="0"/>
              </a:rPr>
              <a:t>Volinsky</a:t>
            </a:r>
            <a:r>
              <a:rPr lang="en-US" sz="1600" b="1" dirty="0">
                <a:latin typeface="Gill Sans MT" charset="0"/>
                <a:ea typeface="Gill Sans MT" charset="0"/>
                <a:cs typeface="Gill Sans MT" charset="0"/>
              </a:rPr>
              <a:t>, "Matrix Factorization Techniques for Recommender Systems”, Computer 2009.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5E9F6DB-8D82-9D41-91F8-7235402C70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95107"/>
            <a:ext cx="5818371" cy="516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4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51" y="265375"/>
            <a:ext cx="6553200" cy="584775"/>
          </a:xfrm>
        </p:spPr>
        <p:txBody>
          <a:bodyPr/>
          <a:lstStyle/>
          <a:p>
            <a:r>
              <a:rPr lang="en-US" dirty="0" smtClean="0"/>
              <a:t>Matrix Factorization: Learning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785463" y="1752600"/>
            <a:ext cx="7444137" cy="2133599"/>
            <a:chOff x="1572743" y="1008496"/>
            <a:chExt cx="6809257" cy="17093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009798" y="1051732"/>
                  <a:ext cx="208331" cy="246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SG" sz="2000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9798" y="1051732"/>
                  <a:ext cx="204479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7273" r="-24242" b="-1111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/>
            <p:cNvGrpSpPr/>
            <p:nvPr/>
          </p:nvGrpSpPr>
          <p:grpSpPr>
            <a:xfrm>
              <a:off x="1572743" y="1238984"/>
              <a:ext cx="6809257" cy="1478899"/>
              <a:chOff x="1572743" y="1238984"/>
              <a:chExt cx="6809257" cy="14788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1950028" y="1396192"/>
                    <a:ext cx="1754163" cy="1321691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SG" sz="2000" dirty="0">
                      <a:latin typeface="Gill Sans MT" panose="020B0502020104020203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" name="Rectangle 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0028" y="1396192"/>
                    <a:ext cx="1754163" cy="132169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3723378" y="1818145"/>
                    <a:ext cx="520534" cy="44384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SG" sz="2000" dirty="0">
                      <a:latin typeface="Gill Sans MT" panose="020B0502020104020203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3378" y="1818145"/>
                    <a:ext cx="504945" cy="49244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4754411" y="1387380"/>
                    <a:ext cx="778580" cy="1330503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SG" sz="2000" dirty="0">
                      <a:latin typeface="Gill Sans MT" panose="020B0502020104020203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4411" y="1387380"/>
                    <a:ext cx="778580" cy="13305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684656" y="1880817"/>
                    <a:ext cx="372438" cy="39453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SG" dirty="0">
                      <a:latin typeface="Gill Sans MT" panose="020B0502020104020203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4656" y="1880817"/>
                    <a:ext cx="346249" cy="43088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6613982" y="1652408"/>
                    <a:ext cx="1768018" cy="830815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SG" sz="2000" dirty="0">
                      <a:latin typeface="Gill Sans MT" panose="020B0502020104020203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982" y="1652408"/>
                    <a:ext cx="1768018" cy="830815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/>
              <p:cNvCxnSpPr/>
              <p:nvPr/>
            </p:nvCxnSpPr>
            <p:spPr>
              <a:xfrm>
                <a:off x="4572000" y="1387380"/>
                <a:ext cx="0" cy="13216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304367" y="1918537"/>
                    <a:ext cx="264988" cy="2465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SG" sz="2000" dirty="0">
                      <a:latin typeface="Gill Sans MT" panose="020B05020201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4367" y="1918537"/>
                    <a:ext cx="262059" cy="27699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1628" r="-9302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/>
              <p:cNvCxnSpPr/>
              <p:nvPr/>
            </p:nvCxnSpPr>
            <p:spPr>
              <a:xfrm>
                <a:off x="4754411" y="1328731"/>
                <a:ext cx="7728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272520" y="1918537"/>
                    <a:ext cx="208331" cy="2465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SG" sz="2000" dirty="0">
                      <a:latin typeface="Gill Sans MT" panose="020B05020201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2520" y="1918537"/>
                    <a:ext cx="204480" cy="27699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6471" r="-20588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6477000" y="1652409"/>
                <a:ext cx="0" cy="8239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613982" y="1525888"/>
                <a:ext cx="17680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448685" y="1238984"/>
                    <a:ext cx="203404" cy="2465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SG" sz="2000" dirty="0">
                      <a:latin typeface="Gill Sans MT" panose="020B05020201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8685" y="1238984"/>
                    <a:ext cx="201145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15152" r="-1212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1840376" y="1387380"/>
                <a:ext cx="0" cy="13216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572743" y="1918537"/>
                    <a:ext cx="264988" cy="2465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SG" sz="2000" dirty="0">
                      <a:latin typeface="Gill Sans MT" panose="020B05020201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2743" y="1918537"/>
                    <a:ext cx="262059" cy="276999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1628" r="-9302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/>
              <p:cNvCxnSpPr/>
              <p:nvPr/>
            </p:nvCxnSpPr>
            <p:spPr>
              <a:xfrm>
                <a:off x="1965782" y="1295400"/>
                <a:ext cx="17680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800485" y="1008496"/>
                  <a:ext cx="203404" cy="246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SG" sz="2000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485" y="1008496"/>
                  <a:ext cx="201145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15152" r="-1212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AC4762D8-B0F3-5A41-ADD3-2C24AB93487D}"/>
              </a:ext>
            </a:extLst>
          </p:cNvPr>
          <p:cNvGrpSpPr/>
          <p:nvPr/>
        </p:nvGrpSpPr>
        <p:grpSpPr>
          <a:xfrm>
            <a:off x="2424571" y="4342934"/>
            <a:ext cx="4040238" cy="478452"/>
            <a:chOff x="2881187" y="3898543"/>
            <a:chExt cx="3695663" cy="3833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xmlns="" id="{3E634173-5C02-B043-B03C-4D846AAC4D99}"/>
                    </a:ext>
                  </a:extLst>
                </p:cNvPr>
                <p:cNvSpPr/>
                <p:nvPr/>
              </p:nvSpPr>
              <p:spPr>
                <a:xfrm>
                  <a:off x="4334721" y="3898543"/>
                  <a:ext cx="2242129" cy="3698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pref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lang="en-US" sz="2400" i="1" dirty="0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∝</m:t>
                        </m:r>
                        <m:sSubSup>
                          <m:sSubSupPr>
                            <m:ctrlPr>
                              <a:rPr lang="en-US" sz="2400" i="1" dirty="0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SG" sz="2400" dirty="0">
                    <a:solidFill>
                      <a:srgbClr val="002060"/>
                    </a:solidFill>
                    <a:latin typeface="Gill Sans MT" panose="020B0502020104020203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E634173-5C02-B043-B03C-4D846AAC4D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4721" y="3898543"/>
                  <a:ext cx="2242129" cy="369874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1241" b="-20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D2ABD69F-EE78-E146-B7EE-CDE44097C3C3}"/>
                </a:ext>
              </a:extLst>
            </p:cNvPr>
            <p:cNvSpPr txBox="1"/>
            <p:nvPr/>
          </p:nvSpPr>
          <p:spPr>
            <a:xfrm>
              <a:off x="2881187" y="3911993"/>
              <a:ext cx="1532800" cy="369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Prediction</a:t>
              </a:r>
              <a:endParaRPr lang="en-US" sz="2000" b="1" dirty="0">
                <a:latin typeface="Gill Sans MT" panose="020B0502020104020203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0E8913BD-9BF3-FC4F-9915-E155C29F23E7}"/>
              </a:ext>
            </a:extLst>
          </p:cNvPr>
          <p:cNvGrpSpPr/>
          <p:nvPr/>
        </p:nvGrpSpPr>
        <p:grpSpPr>
          <a:xfrm>
            <a:off x="458514" y="5294909"/>
            <a:ext cx="7113828" cy="932628"/>
            <a:chOff x="449158" y="4974770"/>
            <a:chExt cx="7113828" cy="93262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8B96D60A-58F5-704F-9D15-E3852B6852DB}"/>
                </a:ext>
              </a:extLst>
            </p:cNvPr>
            <p:cNvSpPr txBox="1"/>
            <p:nvPr/>
          </p:nvSpPr>
          <p:spPr>
            <a:xfrm>
              <a:off x="449158" y="5241029"/>
              <a:ext cx="15132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>
                  <a:latin typeface="Gill Sans MT" panose="020B0502020104020203" pitchFamily="34" charset="0"/>
                  <a:cs typeface="Times New Roman" panose="02020603050405020304" pitchFamily="18" charset="0"/>
                </a:rPr>
                <a:t>Objective:</a:t>
              </a:r>
              <a:endParaRPr lang="en-SG" sz="2000" b="1" dirty="0">
                <a:latin typeface="Gill Sans MT" panose="020B0502020104020203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xmlns="" id="{D5E8021A-C655-8841-A48C-52B1204466E2}"/>
                    </a:ext>
                  </a:extLst>
                </p:cNvPr>
                <p:cNvSpPr/>
                <p:nvPr/>
              </p:nvSpPr>
              <p:spPr>
                <a:xfrm>
                  <a:off x="3395114" y="4974770"/>
                  <a:ext cx="4167872" cy="9326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i="1" dirty="0">
                                <a:solidFill>
                                  <a:srgbClr val="002060"/>
                                </a:solidFill>
                                <a:latin typeface="Cambria Math" charset="0"/>
                                <a:ea typeface="Gill Sans MT" charset="0"/>
                                <a:cs typeface="Gill Sans MT" charset="0"/>
                              </a:rPr>
                            </m:ctrlPr>
                          </m:funcPr>
                          <m:fName>
                            <m:func>
                              <m:funcPr>
                                <m:ctrlPr>
                                  <a:rPr lang="en-US" sz="2000" i="1" dirty="0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  <a:ea typeface="Gill Sans MT" charset="0"/>
                                    <a:cs typeface="Gill Sans MT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  <a:ea typeface="Gill Sans MT" charset="0"/>
                                        <a:cs typeface="Gill Sans MT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Gill Sans MT" charset="0"/>
                                        <a:cs typeface="Gill Sans MT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sSub>
                                      <m:sSubPr>
                                        <m:ctrlP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lang="en-US" sz="2000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Gill Sans MT" charset="0"/>
                                        <a:cs typeface="Gill Sans MT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lim>
                                </m:limLow>
                              </m:fName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  <a:ea typeface="Gill Sans MT" charset="0"/>
                                        <a:cs typeface="Gill Sans MT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Gill Sans MT" charset="0"/>
                                        <a:cs typeface="Gill Sans MT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Gill Sans MT" charset="0"/>
                                        <a:cs typeface="Gill Sans MT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charset="0"/>
                                                <a:ea typeface="Gill Sans MT" charset="0"/>
                                                <a:cs typeface="Gill Sans MT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ea typeface="Gill Sans MT" charset="0"/>
                                                <a:cs typeface="Gill Sans MT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ea typeface="Gill Sans MT" charset="0"/>
                                                <a:cs typeface="Gill Sans MT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charset="0"/>
                                                <a:ea typeface="Gill Sans MT" charset="0"/>
                                                <a:cs typeface="Gill Sans MT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ea typeface="Gill Sans MT" charset="0"/>
                                                <a:cs typeface="Gill Sans MT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charset="0"/>
                                                    <a:ea typeface="Gill Sans MT" charset="0"/>
                                                    <a:cs typeface="Gill Sans MT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Gill Sans MT" charset="0"/>
                                                    <a:cs typeface="Gill Sans MT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Gill Sans MT" charset="0"/>
                                                    <a:cs typeface="Gill Sans MT" charset="0"/>
                                                  </a:rPr>
                                                  <m:t>𝑢𝑖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ea typeface="Gill Sans MT" charset="0"/>
                                                <a:cs typeface="Gill Sans MT" charset="0"/>
                                              </a:rPr>
                                              <m:t> − 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charset="0"/>
                                                    <a:ea typeface="Gill Sans MT" charset="0"/>
                                                    <a:cs typeface="Gill Sans MT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Gill Sans MT" charset="0"/>
                                                    <a:cs typeface="Gill Sans MT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Gill Sans MT" charset="0"/>
                                                    <a:cs typeface="Gill Sans MT" charset="0"/>
                                                  </a:rPr>
                                                  <m:t>𝑢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Gill Sans MT" charset="0"/>
                                                    <a:cs typeface="Gill Sans MT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charset="0"/>
                                                    <a:ea typeface="Gill Sans MT" charset="0"/>
                                                    <a:cs typeface="Gill Sans MT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Gill Sans MT" charset="0"/>
                                                    <a:cs typeface="Gill Sans MT" charset="0"/>
                                                  </a:rPr>
                                                  <m:t>.</m:t>
                                                </m:r>
                                                <m: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Gill Sans MT" charset="0"/>
                                                    <a:cs typeface="Gill Sans MT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Gill Sans MT" charset="0"/>
                                                    <a:cs typeface="Gill Sans MT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ea typeface="Gill Sans MT" charset="0"/>
                                                <a:cs typeface="Gill Sans MT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ea typeface="Gill Sans MT" charset="0"/>
                                                <a:cs typeface="Gill Sans MT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  <m: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Gill Sans MT" charset="0"/>
                                        <a:cs typeface="Gill Sans MT" charset="0"/>
                                      </a:rPr>
                                      <m:t>+</m:t>
                                    </m:r>
                                    <m: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Gill Sans MT" charset="0"/>
                                        <a:cs typeface="Gill Sans MT" charset="0"/>
                                      </a:rPr>
                                      <m:t>𝜆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charset="0"/>
                                                <a:ea typeface="Gill Sans MT" charset="0"/>
                                                <a:cs typeface="Gill Sans MT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charset="0"/>
                                                    <a:ea typeface="Gill Sans MT" charset="0"/>
                                                    <a:cs typeface="Gill Sans MT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charset="0"/>
                                                        <a:ea typeface="Gill Sans MT" charset="0"/>
                                                        <a:cs typeface="Gill Sans MT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Gill Sans MT" charset="0"/>
                                                        <a:cs typeface="Gill Sans MT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Gill Sans MT" charset="0"/>
                                                        <a:cs typeface="Gill Sans MT" charset="0"/>
                                                      </a:rPr>
                                                      <m:t>𝑢</m:t>
                                                    </m:r>
                                                  </m:sub>
                                                  <m:sup/>
                                                </m:sSubSup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ea typeface="Gill Sans MT" charset="0"/>
                                                <a:cs typeface="Gill Sans MT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  <m: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Gill Sans MT" charset="0"/>
                                        <a:cs typeface="Gill Sans MT" charset="0"/>
                                      </a:rPr>
                                      <m:t>+</m:t>
                                    </m:r>
                                    <m: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Gill Sans MT" charset="0"/>
                                        <a:cs typeface="Gill Sans MT" charset="0"/>
                                      </a:rPr>
                                      <m:t>𝜆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Gill Sans MT" charset="0"/>
                                            <a:cs typeface="Gill Sans MT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charset="0"/>
                                                <a:ea typeface="Gill Sans MT" charset="0"/>
                                                <a:cs typeface="Gill Sans MT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charset="0"/>
                                                    <a:ea typeface="Gill Sans MT" charset="0"/>
                                                    <a:cs typeface="Gill Sans MT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charset="0"/>
                                                        <a:ea typeface="Gill Sans MT" charset="0"/>
                                                        <a:cs typeface="Gill Sans MT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Gill Sans MT" charset="0"/>
                                                        <a:cs typeface="Gill Sans MT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Gill Sans MT" charset="0"/>
                                                        <a:cs typeface="Gill Sans MT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  <m:sup/>
                                                </m:sSubSup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ea typeface="Gill Sans MT" charset="0"/>
                                                <a:cs typeface="Gill Sans MT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e>
                            </m:func>
                          </m:fName>
                          <m:e/>
                        </m:func>
                      </m:oMath>
                    </m:oMathPara>
                  </a14:m>
                  <a:endParaRPr lang="en-SG" sz="2000" dirty="0">
                    <a:solidFill>
                      <a:srgbClr val="002060"/>
                    </a:solidFill>
                    <a:latin typeface="Gill Sans MT" charset="0"/>
                    <a:ea typeface="Gill Sans MT" charset="0"/>
                    <a:cs typeface="Gill Sans MT" charset="0"/>
                  </a:endParaRP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D5E8021A-C655-8841-A48C-52B1204466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5114" y="4974770"/>
                  <a:ext cx="4167872" cy="932628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27632" r="-19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21901E1-4434-5C47-9779-4E44D6D647BE}"/>
              </a:ext>
            </a:extLst>
          </p:cNvPr>
          <p:cNvSpPr txBox="1"/>
          <p:nvPr/>
        </p:nvSpPr>
        <p:spPr>
          <a:xfrm>
            <a:off x="381000" y="1078518"/>
            <a:ext cx="865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Gill Sans MT" charset="0"/>
                <a:ea typeface="Gill Sans MT" charset="0"/>
                <a:cs typeface="Gill Sans MT" charset="0"/>
                <a:hlinkClick r:id="rId27"/>
              </a:rPr>
              <a:t>Ruslan Salakhutdinov</a:t>
            </a:r>
            <a:r>
              <a:rPr lang="en-US" b="1" dirty="0">
                <a:latin typeface="Gill Sans MT" charset="0"/>
                <a:ea typeface="Gill Sans MT" charset="0"/>
                <a:cs typeface="Gill Sans MT" charset="0"/>
              </a:rPr>
              <a:t>, </a:t>
            </a:r>
            <a:r>
              <a:rPr lang="en-US" b="1" dirty="0">
                <a:latin typeface="Gill Sans MT" charset="0"/>
                <a:ea typeface="Gill Sans MT" charset="0"/>
                <a:cs typeface="Gill Sans MT" charset="0"/>
                <a:hlinkClick r:id="rId28"/>
              </a:rPr>
              <a:t>Andriy Mnih</a:t>
            </a:r>
            <a:r>
              <a:rPr lang="en-US" b="1" dirty="0" smtClean="0">
                <a:latin typeface="Gill Sans MT" charset="0"/>
                <a:ea typeface="Gill Sans MT" charset="0"/>
                <a:cs typeface="Gill Sans MT" charset="0"/>
              </a:rPr>
              <a:t>, “Probabilistic Matrix Factorization”, </a:t>
            </a:r>
          </a:p>
          <a:p>
            <a:pPr algn="r"/>
            <a:r>
              <a:rPr lang="en-US" b="1" dirty="0" err="1" smtClean="0">
                <a:latin typeface="Gill Sans MT" charset="0"/>
                <a:ea typeface="Gill Sans MT" charset="0"/>
                <a:cs typeface="Gill Sans MT" charset="0"/>
              </a:rPr>
              <a:t>NeurIPS</a:t>
            </a:r>
            <a:r>
              <a:rPr lang="en-US" b="1" dirty="0" smtClean="0">
                <a:latin typeface="Gill Sans MT" charset="0"/>
                <a:ea typeface="Gill Sans MT" charset="0"/>
                <a:cs typeface="Gill Sans MT" charset="0"/>
              </a:rPr>
              <a:t> 2007 </a:t>
            </a:r>
            <a:endParaRPr lang="en-US" b="1" dirty="0"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9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3562"/>
            <a:ext cx="6553200" cy="1077218"/>
          </a:xfrm>
        </p:spPr>
        <p:txBody>
          <a:bodyPr/>
          <a:lstStyle/>
          <a:p>
            <a:r>
              <a:rPr lang="en-US" dirty="0" smtClean="0"/>
              <a:t>Matrix Factorization: Top-K Recommendation Retrieval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79071" y="1164295"/>
            <a:ext cx="8241031" cy="3781449"/>
            <a:chOff x="2311730" y="1476351"/>
            <a:chExt cx="6672834" cy="2786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4327982" y="1919359"/>
                  <a:ext cx="1768018" cy="797221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SG" sz="2000" dirty="0">
                    <a:latin typeface="Gill Sans MT" panose="020B0502020104020203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982" y="1919359"/>
                  <a:ext cx="1768018" cy="797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676149" y="2253821"/>
                  <a:ext cx="778580" cy="271621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en-SG" sz="2000" dirty="0">
                    <a:latin typeface="Gill Sans MT" panose="020B0502020104020203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149" y="2253821"/>
                  <a:ext cx="778580" cy="2716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512664" y="2161580"/>
                  <a:ext cx="40716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SG" dirty="0">
                    <a:latin typeface="Gill Sans MT" panose="020B0502020104020203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664" y="2161580"/>
                  <a:ext cx="407163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238775" y="2116432"/>
                  <a:ext cx="472886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SG" sz="2000" dirty="0">
                    <a:latin typeface="Gill Sans MT" panose="020B0502020104020203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775" y="2116432"/>
                  <a:ext cx="472886" cy="55399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7020711" y="2244800"/>
                  <a:ext cx="1768018" cy="28966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pre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sub>
                        </m:sSub>
                      </m:oMath>
                    </m:oMathPara>
                  </a14:m>
                  <a:endParaRPr lang="en-SG" sz="2000" dirty="0">
                    <a:latin typeface="Gill Sans MT" panose="020B0502020104020203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711" y="2244800"/>
                  <a:ext cx="1768018" cy="2896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5797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016093" y="3719283"/>
                  <a:ext cx="1768018" cy="28966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Gill Sans MT" panose="020B0502020104020203" pitchFamily="34" charset="0"/>
                      <a:cs typeface="Times New Roman" panose="02020603050405020304" pitchFamily="18" charset="0"/>
                    </a:rPr>
                    <a:t>Sorted</a:t>
                  </a:r>
                  <a:r>
                    <a:rPr lang="en-US" sz="2000" b="0" dirty="0">
                      <a:latin typeface="Gill Sans MT" panose="020B0502020104020203" pitchFamily="34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</a:rPr>
                        <m:t>pre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</m:oMath>
                  </a14:m>
                  <a:endParaRPr lang="en-SG" sz="2000" dirty="0">
                    <a:latin typeface="Gill Sans MT" panose="020B0502020104020203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6093" y="3719283"/>
                  <a:ext cx="1768018" cy="28966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8841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lowchart: Multidocument 11"/>
            <p:cNvSpPr/>
            <p:nvPr/>
          </p:nvSpPr>
          <p:spPr>
            <a:xfrm>
              <a:off x="4488816" y="3495385"/>
              <a:ext cx="1350250" cy="767511"/>
            </a:xfrm>
            <a:prstGeom prst="flowChartMulti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Top-K items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3218468" y="2596294"/>
              <a:ext cx="1197252" cy="127660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742435" y="1476351"/>
                  <a:ext cx="2242129" cy="3402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pre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vi-VN" sz="2400" b="0" i="1" dirty="0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∝</m:t>
                        </m:r>
                        <m:sSubSup>
                          <m:sSubSupPr>
                            <m:ctrlP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SG" sz="2400" dirty="0">
                    <a:solidFill>
                      <a:srgbClr val="002060"/>
                    </a:solidFill>
                    <a:latin typeface="Gill Sans MT" panose="020B0502020104020203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2435" y="1476351"/>
                  <a:ext cx="2242129" cy="34020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978814" y="2251131"/>
                  <a:ext cx="22775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SG" sz="2000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8814" y="2251131"/>
                  <a:ext cx="227755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870" r="-652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>
              <a:off x="4183294" y="1919359"/>
              <a:ext cx="0" cy="79722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329591" y="1849775"/>
              <a:ext cx="17680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164295" y="1562872"/>
                  <a:ext cx="2223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SG" sz="2000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295" y="1562872"/>
                  <a:ext cx="222369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>
              <a:off x="2681895" y="2114412"/>
              <a:ext cx="77283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937283" y="1837414"/>
                  <a:ext cx="22775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SG" sz="2000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283" y="1837414"/>
                  <a:ext cx="227755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0870" r="-652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>
            <a:xfrm flipH="1">
              <a:off x="2540330" y="2244800"/>
              <a:ext cx="2861" cy="2896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311730" y="2266813"/>
                  <a:ext cx="26205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2000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1730" y="2266813"/>
                  <a:ext cx="262059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/>
            <p:nvPr/>
          </p:nvCxnSpPr>
          <p:spPr>
            <a:xfrm>
              <a:off x="7016093" y="2144229"/>
              <a:ext cx="17680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760691" y="1855564"/>
                  <a:ext cx="2223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SG" sz="2000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691" y="1855564"/>
                  <a:ext cx="222369" cy="3077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H="1">
              <a:off x="6883730" y="2235449"/>
              <a:ext cx="2861" cy="2896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655130" y="2257462"/>
                  <a:ext cx="26205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2000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5130" y="2257462"/>
                  <a:ext cx="262059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/>
            <p:nvPr/>
          </p:nvCxnSpPr>
          <p:spPr>
            <a:xfrm flipH="1">
              <a:off x="6912724" y="3720401"/>
              <a:ext cx="2861" cy="2896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684124" y="3742414"/>
                  <a:ext cx="26205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sz="2000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4124" y="3742414"/>
                  <a:ext cx="262059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>
              <a:off x="7016093" y="3619599"/>
              <a:ext cx="17680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950530" y="3332696"/>
                  <a:ext cx="2223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SG" sz="2000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0530" y="3332696"/>
                  <a:ext cx="222369" cy="30777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Elbow Connector 30"/>
            <p:cNvCxnSpPr>
              <a:stCxn id="11" idx="2"/>
              <a:endCxn id="12" idx="2"/>
            </p:cNvCxnSpPr>
            <p:nvPr/>
          </p:nvCxnSpPr>
          <p:spPr>
            <a:xfrm rot="5400000">
              <a:off x="6372633" y="2706361"/>
              <a:ext cx="224886" cy="2830053"/>
            </a:xfrm>
            <a:prstGeom prst="bentConnector3">
              <a:avLst>
                <a:gd name="adj1" fmla="val 21457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10" idx="3"/>
              <a:endCxn id="11" idx="3"/>
            </p:cNvCxnSpPr>
            <p:nvPr/>
          </p:nvCxnSpPr>
          <p:spPr>
            <a:xfrm flipH="1">
              <a:off x="8784111" y="2389631"/>
              <a:ext cx="4618" cy="1474483"/>
            </a:xfrm>
            <a:prstGeom prst="bentConnector3">
              <a:avLst>
                <a:gd name="adj1" fmla="val -495019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6E352CC-0AA3-964C-9BBB-75273A8AB996}"/>
              </a:ext>
            </a:extLst>
          </p:cNvPr>
          <p:cNvSpPr txBox="1"/>
          <p:nvPr/>
        </p:nvSpPr>
        <p:spPr>
          <a:xfrm>
            <a:off x="1219200" y="5638800"/>
            <a:ext cx="7300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Maximum Inner Product Search</a:t>
            </a:r>
            <a:endParaRPr lang="en-SG" sz="2400" b="1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0B1F77C5-AB45-D547-9E1F-990B679040D9}"/>
                  </a:ext>
                </a:extLst>
              </p:cNvPr>
              <p:cNvSpPr/>
              <p:nvPr/>
            </p:nvSpPr>
            <p:spPr>
              <a:xfrm>
                <a:off x="3005383" y="6054902"/>
                <a:ext cx="4167872" cy="6479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dirty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argmax</m:t>
                                  </m:r>
                                </m:e>
                                <m:lim>
                                  <m:r>
                                    <a:rPr lang="en-US" sz="24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sz="2400" i="1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sz="24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4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fName>
                        <m:e/>
                      </m:func>
                    </m:oMath>
                  </m:oMathPara>
                </a14:m>
                <a:endParaRPr lang="en-SG" sz="2400" dirty="0">
                  <a:solidFill>
                    <a:srgbClr val="002060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B1F77C5-AB45-D547-9E1F-990B67904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383" y="6054902"/>
                <a:ext cx="4167872" cy="647934"/>
              </a:xfrm>
              <a:prstGeom prst="rect">
                <a:avLst/>
              </a:prstGeom>
              <a:blipFill rotWithShape="0">
                <a:blip r:embed="rId18"/>
                <a:stretch>
                  <a:fillRect b="-37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3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7" y="-32571"/>
            <a:ext cx="6934200" cy="1077218"/>
          </a:xfrm>
        </p:spPr>
        <p:txBody>
          <a:bodyPr/>
          <a:lstStyle/>
          <a:p>
            <a:r>
              <a:rPr lang="en-US" dirty="0" smtClean="0"/>
              <a:t>Complexity of Brute Force Search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40563" y="4690408"/>
                <a:ext cx="7991803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Given a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SG" sz="2400" dirty="0"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(#</m:t>
                    </m:r>
                    <m:r>
                      <m:rPr>
                        <m:sty m:val="p"/>
                      </m:rPr>
                      <a:rPr lang="vi-VN" sz="2400" b="1" i="1">
                        <a:latin typeface="Cambria Math" charset="0"/>
                      </a:rPr>
                      <m:t>items</m:t>
                    </m:r>
                    <m:r>
                      <a:rPr lang="vi-VN" sz="2400" b="1" i="1">
                        <a:latin typeface="Cambria Math" charset="0"/>
                      </a:rPr>
                      <m:t> 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×</m:t>
                    </m:r>
                    <m:r>
                      <a:rPr lang="vi-VN" sz="2400" b="1">
                        <a:latin typeface="Cambria Math" charset="0"/>
                      </a:rPr>
                      <m:t> 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𝐝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: cost of computing preference scores.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(#</m:t>
                    </m:r>
                    <m:r>
                      <m:rPr>
                        <m:sty m:val="p"/>
                      </m:rPr>
                      <a:rPr lang="vi-VN" sz="2400" b="1" i="1">
                        <a:latin typeface="Cambria Math" charset="0"/>
                      </a:rPr>
                      <m:t>items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funcPr>
                      <m:fNam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vi-VN" sz="2400" b="1">
                            <a:latin typeface="Cambria Math" charset="0"/>
                          </a:rPr>
                          <m:t>#</m:t>
                        </m:r>
                        <m:r>
                          <m:rPr>
                            <m:sty m:val="p"/>
                          </m:rPr>
                          <a:rPr lang="vi-VN" sz="2400" b="1" i="1">
                            <a:latin typeface="Cambria Math" charset="0"/>
                          </a:rPr>
                          <m:t>items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: cost of ranking these scores.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Total cost:</a:t>
                </a:r>
              </a:p>
              <a:p>
                <a:pPr lvl="1"/>
                <a:r>
                  <a:rPr lang="en-US" sz="2400" dirty="0"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(#</m:t>
                    </m:r>
                    <m:r>
                      <m:rPr>
                        <m:sty m:val="p"/>
                      </m:rPr>
                      <a:rPr lang="vi-VN" sz="2400" b="1" i="1">
                        <a:latin typeface="Cambria Math" charset="0"/>
                      </a:rPr>
                      <m:t>items</m:t>
                    </m:r>
                    <m:r>
                      <a:rPr lang="vi-VN" sz="2400" b="1" i="1">
                        <a:latin typeface="Cambria Math" charset="0"/>
                      </a:rPr>
                      <m:t> ×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+#</m:t>
                    </m:r>
                    <m:r>
                      <m:rPr>
                        <m:sty m:val="p"/>
                      </m:rPr>
                      <a:rPr lang="vi-VN" sz="2400" b="1" i="1">
                        <a:latin typeface="Cambria Math" charset="0"/>
                      </a:rPr>
                      <m:t>items</m:t>
                    </m:r>
                    <m:r>
                      <a:rPr lang="vi-VN" sz="2400" b="1" i="1">
                        <a:latin typeface="Cambria Math" charset="0"/>
                      </a:rPr>
                      <m:t> ×</m:t>
                    </m:r>
                    <m:func>
                      <m:func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funcPr>
                      <m:fNam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vi-VN" sz="2400" b="1" i="1">
                            <a:latin typeface="Cambria Math" charset="0"/>
                          </a:rPr>
                          <m:t>#</m:t>
                        </m:r>
                        <m:r>
                          <m:rPr>
                            <m:sty m:val="p"/>
                          </m:rPr>
                          <a:rPr lang="vi-VN" sz="2400" b="1" i="1">
                            <a:latin typeface="Cambria Math" charset="0"/>
                          </a:rPr>
                          <m:t>items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400" b="1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63" y="4690408"/>
                <a:ext cx="7991803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1220" t="-2508" r="-229" b="-376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02377" y="1022347"/>
            <a:ext cx="8484423" cy="3219511"/>
            <a:chOff x="202376" y="1302572"/>
            <a:chExt cx="8077071" cy="27031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3622866" y="1662207"/>
                  <a:ext cx="1768018" cy="797221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SG" dirty="0">
                    <a:latin typeface="Gill Sans MT" panose="020B0502020104020203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2866" y="1662207"/>
                  <a:ext cx="1768018" cy="797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971033" y="1996669"/>
                  <a:ext cx="778580" cy="271621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en-SG" dirty="0">
                    <a:latin typeface="Gill Sans MT" panose="020B0502020104020203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033" y="1996669"/>
                  <a:ext cx="778580" cy="2716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417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807547" y="1904428"/>
                  <a:ext cx="3558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SG" sz="1600" dirty="0">
                    <a:latin typeface="Gill Sans MT" panose="020B0502020104020203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547" y="1904428"/>
                  <a:ext cx="346249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533658" y="1859280"/>
                  <a:ext cx="4199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SG" dirty="0">
                    <a:latin typeface="Gill Sans MT" panose="020B0502020104020203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658" y="1859280"/>
                  <a:ext cx="419987" cy="4924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315595" y="1987649"/>
                  <a:ext cx="1768018" cy="28966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pre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sub>
                        </m:sSub>
                      </m:oMath>
                    </m:oMathPara>
                  </a14:m>
                  <a:endParaRPr lang="en-SG" dirty="0">
                    <a:latin typeface="Gill Sans MT" panose="020B0502020104020203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595" y="1987649"/>
                  <a:ext cx="1768018" cy="2896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7308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310977" y="3462132"/>
                  <a:ext cx="1768018" cy="28966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Gill Sans MT" panose="020B0502020104020203" pitchFamily="34" charset="0"/>
                      <a:cs typeface="Times New Roman" panose="02020603050405020304" pitchFamily="18" charset="0"/>
                    </a:rPr>
                    <a:t>Sorted</a:t>
                  </a:r>
                  <a:r>
                    <a:rPr lang="en-US" b="0" dirty="0">
                      <a:latin typeface="Gill Sans MT" panose="020B0502020104020203" pitchFamily="34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pre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</m:oMath>
                  </a14:m>
                  <a:endParaRPr lang="en-SG" dirty="0">
                    <a:latin typeface="Gill Sans MT" panose="020B0502020104020203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977" y="3462132"/>
                  <a:ext cx="1768018" cy="28966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5882" b="-33333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Flowchart: Multidocument 12"/>
            <p:cNvSpPr/>
            <p:nvPr/>
          </p:nvSpPr>
          <p:spPr>
            <a:xfrm>
              <a:off x="3783700" y="3238233"/>
              <a:ext cx="1350250" cy="767511"/>
            </a:xfrm>
            <a:prstGeom prst="flowChartMulti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Top-K items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2513352" y="2339142"/>
              <a:ext cx="1197252" cy="127660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02376" y="2364225"/>
              <a:ext cx="11476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Retrieval</a:t>
              </a:r>
            </a:p>
            <a:p>
              <a:pPr algn="ctr"/>
              <a:r>
                <a:rPr lang="en-US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phase</a:t>
              </a:r>
              <a:endParaRPr lang="en-SG" b="1" dirty="0">
                <a:latin typeface="Gill Sans MT" panose="020B05020201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1404932" y="1662208"/>
              <a:ext cx="176682" cy="2343536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Gill Sans MT" panose="020B0502020104020203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037318" y="1302572"/>
                  <a:ext cx="2242129" cy="3359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pre</m:t>
                        </m:r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SG" sz="2000" dirty="0">
                    <a:solidFill>
                      <a:srgbClr val="002060"/>
                    </a:solidFill>
                    <a:latin typeface="Gill Sans MT" panose="020B0502020104020203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7318" y="1302572"/>
                  <a:ext cx="2242129" cy="33594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273698" y="1993979"/>
                  <a:ext cx="2044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SG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698" y="1993979"/>
                  <a:ext cx="20448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6471" r="-20588" b="-869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>
              <a:off x="3478178" y="1662207"/>
              <a:ext cx="0" cy="79722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624475" y="1592624"/>
              <a:ext cx="17680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459178" y="1305720"/>
                  <a:ext cx="2011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SG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178" y="1305720"/>
                  <a:ext cx="20114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5152" r="-1212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>
              <a:off x="1976779" y="1857261"/>
              <a:ext cx="77283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232166" y="1580262"/>
                  <a:ext cx="2044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SG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2166" y="1580262"/>
                  <a:ext cx="204479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6471" r="-20588" b="-869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H="1">
              <a:off x="1835213" y="1987649"/>
              <a:ext cx="2861" cy="2896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606613" y="2009661"/>
                  <a:ext cx="26205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613" y="2009661"/>
                  <a:ext cx="262059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6977" r="-4651" b="-888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>
              <a:off x="6310977" y="1887078"/>
              <a:ext cx="17680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245413" y="1600174"/>
                  <a:ext cx="2011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SG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5413" y="1600174"/>
                  <a:ext cx="201145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5152" r="-1212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 flipH="1">
              <a:off x="6178613" y="1978298"/>
              <a:ext cx="2861" cy="2896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950013" y="2000310"/>
                  <a:ext cx="26205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0013" y="2000310"/>
                  <a:ext cx="262059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651" r="-6977" b="-869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/>
            <p:cNvCxnSpPr/>
            <p:nvPr/>
          </p:nvCxnSpPr>
          <p:spPr>
            <a:xfrm flipH="1">
              <a:off x="6207607" y="3463250"/>
              <a:ext cx="2861" cy="2896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979007" y="3485262"/>
                  <a:ext cx="26205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SG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007" y="3485262"/>
                  <a:ext cx="262059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977" r="-4651" b="-888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/>
            <p:nvPr/>
          </p:nvCxnSpPr>
          <p:spPr>
            <a:xfrm>
              <a:off x="6310977" y="3362448"/>
              <a:ext cx="17680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245413" y="3075544"/>
                  <a:ext cx="2011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SG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5413" y="3075544"/>
                  <a:ext cx="201145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5152" r="-12121" b="-222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Elbow Connector 33"/>
            <p:cNvCxnSpPr>
              <a:stCxn id="12" idx="2"/>
              <a:endCxn id="13" idx="2"/>
            </p:cNvCxnSpPr>
            <p:nvPr/>
          </p:nvCxnSpPr>
          <p:spPr>
            <a:xfrm rot="5400000">
              <a:off x="5667517" y="2449209"/>
              <a:ext cx="224886" cy="2830053"/>
            </a:xfrm>
            <a:prstGeom prst="bentConnector3">
              <a:avLst>
                <a:gd name="adj1" fmla="val 21457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11" idx="3"/>
              <a:endCxn id="12" idx="3"/>
            </p:cNvCxnSpPr>
            <p:nvPr/>
          </p:nvCxnSpPr>
          <p:spPr>
            <a:xfrm flipH="1">
              <a:off x="8078995" y="2132479"/>
              <a:ext cx="4618" cy="1474483"/>
            </a:xfrm>
            <a:prstGeom prst="bentConnector3">
              <a:avLst>
                <a:gd name="adj1" fmla="val -495019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1" y="1041458"/>
            <a:ext cx="9144000" cy="5816542"/>
          </a:xfrm>
          <a:prstGeom prst="rect">
            <a:avLst/>
          </a:prstGeom>
          <a:solidFill>
            <a:srgbClr val="FFFFFF">
              <a:alpha val="9098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6200" y="2673359"/>
            <a:ext cx="960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Brute Force Approach is not Scalable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A faster Alternative is Desirable</a:t>
            </a:r>
            <a:endParaRPr lang="en-US" sz="3200" b="1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93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9225</TotalTime>
  <Words>787</Words>
  <Application>Microsoft Macintosh PowerPoint</Application>
  <PresentationFormat>On-screen Show (4:3)</PresentationFormat>
  <Paragraphs>341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Cambria Math</vt:lpstr>
      <vt:lpstr>Century Gothic</vt:lpstr>
      <vt:lpstr>Gill Sans MT</vt:lpstr>
      <vt:lpstr>Times New Roman</vt:lpstr>
      <vt:lpstr>Wingdings</vt:lpstr>
      <vt:lpstr>Default Design</vt:lpstr>
      <vt:lpstr>Representation Learning for Efficient Recommendation Retrieval</vt:lpstr>
      <vt:lpstr>Outline</vt:lpstr>
      <vt:lpstr>PowerPoint Presentation</vt:lpstr>
      <vt:lpstr>Preference Signals</vt:lpstr>
      <vt:lpstr>PowerPoint Presentation</vt:lpstr>
      <vt:lpstr>Matrix Factorization</vt:lpstr>
      <vt:lpstr>Matrix Factorization: Learning</vt:lpstr>
      <vt:lpstr>Matrix Factorization: Top-K Recommendation Retrieval</vt:lpstr>
      <vt:lpstr>Complexity of Brute Force Search</vt:lpstr>
      <vt:lpstr>Indexing as a Faster Alternative</vt:lpstr>
      <vt:lpstr>MIPS is not Nearest Neighbor Search</vt:lpstr>
      <vt:lpstr>MIPS is not Max Cosine Similarity Search</vt:lpstr>
      <vt:lpstr>Approaches</vt:lpstr>
      <vt:lpstr>PowerPoint Presentation</vt:lpstr>
      <vt:lpstr>MIPS-to-NNS/MCSS Reduction</vt:lpstr>
      <vt:lpstr>Indexing as a Faster Alternative</vt:lpstr>
      <vt:lpstr>PowerPoint Presentation</vt:lpstr>
      <vt:lpstr>Indexable Representation Learning</vt:lpstr>
      <vt:lpstr>Metric Learning</vt:lpstr>
      <vt:lpstr>Metric Learning</vt:lpstr>
      <vt:lpstr>Metric Learning for Ordinal Triples</vt:lpstr>
      <vt:lpstr>Indexable Representation Learning</vt:lpstr>
      <vt:lpstr>Indexable MF for Rating Prediction</vt:lpstr>
      <vt:lpstr>Indexable MF for Ordinal Triples</vt:lpstr>
      <vt:lpstr>Indexable Representation Learning</vt:lpstr>
      <vt:lpstr>Conclusion</vt:lpstr>
      <vt:lpstr>PowerPoint Presentation</vt:lpstr>
      <vt:lpstr>PowerPoint Presentation</vt:lpstr>
    </vt:vector>
  </TitlesOfParts>
  <Company>SMU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Elvin NG Pei Xiong;Aaron LEE Kwang Siong</dc:creator>
  <cp:lastModifiedBy>LE Duy Dung</cp:lastModifiedBy>
  <cp:revision>724</cp:revision>
  <cp:lastPrinted>2016-08-03T09:30:22Z</cp:lastPrinted>
  <dcterms:created xsi:type="dcterms:W3CDTF">2005-05-18T03:13:04Z</dcterms:created>
  <dcterms:modified xsi:type="dcterms:W3CDTF">2019-12-11T02:20:57Z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756f9c-e3e7-4810-90da-ea6bfb97c434_Enabled">
    <vt:lpwstr>True</vt:lpwstr>
  </property>
  <property fmtid="{D5CDD505-2E9C-101B-9397-08002B2CF9AE}" pid="3" name="MSIP_Label_1e756f9c-e3e7-4810-90da-ea6bfb97c434_SiteId">
    <vt:lpwstr>c98a79ca-5a9a-4791-a243-f06afd67464d</vt:lpwstr>
  </property>
  <property fmtid="{D5CDD505-2E9C-101B-9397-08002B2CF9AE}" pid="4" name="MSIP_Label_1e756f9c-e3e7-4810-90da-ea6bfb97c434_Ref">
    <vt:lpwstr>https://api.informationprotection.azure.com/api/c98a79ca-5a9a-4791-a243-f06afd67464d</vt:lpwstr>
  </property>
  <property fmtid="{D5CDD505-2E9C-101B-9397-08002B2CF9AE}" pid="5" name="MSIP_Label_1e756f9c-e3e7-4810-90da-ea6bfb97c434_SetBy">
    <vt:lpwstr>aaronlee@smu.edu.sg</vt:lpwstr>
  </property>
  <property fmtid="{D5CDD505-2E9C-101B-9397-08002B2CF9AE}" pid="6" name="MSIP_Label_1e756f9c-e3e7-4810-90da-ea6bfb97c434_SetDate">
    <vt:lpwstr>2017-09-29T10:46:49.7505235+08:00</vt:lpwstr>
  </property>
  <property fmtid="{D5CDD505-2E9C-101B-9397-08002B2CF9AE}" pid="7" name="MSIP_Label_1e756f9c-e3e7-4810-90da-ea6bfb97c434_Name">
    <vt:lpwstr>Unrestricted</vt:lpwstr>
  </property>
  <property fmtid="{D5CDD505-2E9C-101B-9397-08002B2CF9AE}" pid="8" name="MSIP_Label_1e756f9c-e3e7-4810-90da-ea6bfb97c434_Application">
    <vt:lpwstr>Microsoft Azure Information Protection</vt:lpwstr>
  </property>
  <property fmtid="{D5CDD505-2E9C-101B-9397-08002B2CF9AE}" pid="9" name="MSIP_Label_1e756f9c-e3e7-4810-90da-ea6bfb97c434_Extended_MSFT_Method">
    <vt:lpwstr>Manual</vt:lpwstr>
  </property>
  <property fmtid="{D5CDD505-2E9C-101B-9397-08002B2CF9AE}" pid="10" name="Sensitivity">
    <vt:lpwstr>Unrestricted</vt:lpwstr>
  </property>
</Properties>
</file>