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97" r:id="rId3"/>
    <p:sldId id="290" r:id="rId4"/>
    <p:sldId id="298" r:id="rId5"/>
    <p:sldId id="268" r:id="rId6"/>
    <p:sldId id="259" r:id="rId7"/>
    <p:sldId id="262" r:id="rId8"/>
    <p:sldId id="264" r:id="rId9"/>
    <p:sldId id="299" r:id="rId10"/>
    <p:sldId id="293" r:id="rId11"/>
    <p:sldId id="286" r:id="rId12"/>
    <p:sldId id="29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204" autoAdjust="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6C83F-393F-47E3-A2CA-840723B08F2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BAFB1-86E2-4136-84CC-8304FB60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AFB1-86E2-4136-84CC-8304FB600C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A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270"/>
            <a:ext cx="10385323" cy="533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CWRU FPB white-rev logo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04" y="5942067"/>
            <a:ext cx="256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7AD4-2ED3-4DF0-AE6E-C65A67B0FE2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3DC8-8BD7-447B-8BEF-A81E057855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856790"/>
            <a:ext cx="12192000" cy="1001210"/>
          </a:xfrm>
          <a:prstGeom prst="rect">
            <a:avLst/>
          </a:prstGeom>
          <a:solidFill>
            <a:srgbClr val="0A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CWRU FPB white-rev logo.wm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6029325"/>
            <a:ext cx="256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27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tilliumMaps26L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tillium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itillium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tillium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itillium" panose="00000500000000000000" pitchFamily="50" charset="0"/>
        <a:buChar char="−"/>
        <a:defRPr sz="1800" kern="1200">
          <a:solidFill>
            <a:schemeClr val="tx1"/>
          </a:solidFill>
          <a:latin typeface="Titillium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tillium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3813-F6CF-41D3-B63D-080244FEB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392" y="880369"/>
            <a:ext cx="9195816" cy="1820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dirty="0"/>
              <a:t>Deep learning segmentation and quantification method for assessing epicardial adipose tissue in CT calcium score scans</a:t>
            </a:r>
            <a:br>
              <a:rPr lang="en-US" sz="3200" b="0" dirty="0"/>
            </a:br>
            <a:endParaRPr lang="en-US" sz="3200" b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AFA648-1284-4AB7-838C-C527C8F1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90" y="2646921"/>
            <a:ext cx="8623220" cy="1243848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Ammar Hoori1 , Tao Hu1 , </a:t>
            </a:r>
            <a:r>
              <a:rPr lang="en-US" sz="1800" dirty="0" err="1"/>
              <a:t>Juhwan</a:t>
            </a:r>
            <a:r>
              <a:rPr lang="en-US" sz="1800" dirty="0"/>
              <a:t> Lee1 ,</a:t>
            </a:r>
            <a:r>
              <a:rPr lang="nl-NL" sz="1800" dirty="0"/>
              <a:t> et al.</a:t>
            </a:r>
          </a:p>
          <a:p>
            <a:pPr algn="ctr"/>
            <a:r>
              <a:rPr lang="nl-NL" sz="1800" dirty="0"/>
              <a:t>Nature portfolio</a:t>
            </a:r>
            <a:endParaRPr lang="en-US" sz="1700" dirty="0"/>
          </a:p>
          <a:p>
            <a:pPr algn="ctr"/>
            <a:r>
              <a:rPr lang="en-US" sz="1700" dirty="0"/>
              <a:t>(2022) 12:2276</a:t>
            </a:r>
            <a:endParaRPr lang="nl-NL" sz="1700" dirty="0"/>
          </a:p>
          <a:p>
            <a:pPr algn="ctr"/>
            <a:endParaRPr lang="nl-NL" sz="1800" dirty="0"/>
          </a:p>
          <a:p>
            <a:pPr algn="ctr"/>
            <a:endParaRPr lang="nl-NL" sz="18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2200B18-D375-4605-AE8E-25597F739793}"/>
              </a:ext>
            </a:extLst>
          </p:cNvPr>
          <p:cNvSpPr txBox="1">
            <a:spLocks/>
          </p:cNvSpPr>
          <p:nvPr/>
        </p:nvSpPr>
        <p:spPr>
          <a:xfrm>
            <a:off x="1746504" y="4156770"/>
            <a:ext cx="8623220" cy="1404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itillium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b="1" dirty="0"/>
              <a:t>Presented By: </a:t>
            </a:r>
          </a:p>
          <a:p>
            <a:pPr algn="ctr"/>
            <a:r>
              <a:rPr lang="nl-NL" sz="1800" dirty="0"/>
              <a:t>Prerna Singh </a:t>
            </a:r>
          </a:p>
          <a:p>
            <a:pPr algn="ctr"/>
            <a:r>
              <a:rPr lang="nl-NL" sz="1800" dirty="0"/>
              <a:t>Andrew Dupuis</a:t>
            </a:r>
          </a:p>
          <a:p>
            <a:pPr algn="ctr"/>
            <a:r>
              <a:rPr lang="nl-NL" sz="1800" dirty="0"/>
              <a:t>Roshan Sivakumar </a:t>
            </a:r>
          </a:p>
          <a:p>
            <a:pPr algn="ctr"/>
            <a:endParaRPr lang="nl-NL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B6EBF-94BB-471E-ACCC-9EBB92879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26"/>
          <a:stretch/>
        </p:blipFill>
        <p:spPr>
          <a:xfrm>
            <a:off x="480563" y="5899355"/>
            <a:ext cx="7149270" cy="8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33"/>
          <a:stretch/>
        </p:blipFill>
        <p:spPr>
          <a:xfrm>
            <a:off x="480563" y="5956009"/>
            <a:ext cx="6667490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30981"/>
            <a:ext cx="11604172" cy="961005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Key Takeaways and Future work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93914" y="1191985"/>
            <a:ext cx="11658600" cy="455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BE567-9368-431D-A7A3-868C904736D9}"/>
              </a:ext>
            </a:extLst>
          </p:cNvPr>
          <p:cNvSpPr txBox="1"/>
          <p:nvPr/>
        </p:nvSpPr>
        <p:spPr>
          <a:xfrm>
            <a:off x="293914" y="3824879"/>
            <a:ext cx="110544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Things that can be done: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of automated results required to investigate errors identified (ex: outliers)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Manual correction of automated segmentation to improve performances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30DD-2932-4F05-98E5-6022823F07ED}"/>
              </a:ext>
            </a:extLst>
          </p:cNvPr>
          <p:cNvSpPr txBox="1"/>
          <p:nvPr/>
        </p:nvSpPr>
        <p:spPr>
          <a:xfrm>
            <a:off x="314551" y="1308103"/>
            <a:ext cx="11054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&lt;Results&gt;:</a:t>
            </a:r>
          </a:p>
        </p:txBody>
      </p:sp>
    </p:spTree>
    <p:extLst>
      <p:ext uri="{BB962C8B-B14F-4D97-AF65-F5344CB8AC3E}">
        <p14:creationId xmlns:p14="http://schemas.microsoft.com/office/powerpoint/2010/main" val="269997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48"/>
          <a:stretch/>
        </p:blipFill>
        <p:spPr>
          <a:xfrm>
            <a:off x="480562" y="5956009"/>
            <a:ext cx="7021451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30981"/>
            <a:ext cx="11604172" cy="961005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Relevance with course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93914" y="1191985"/>
            <a:ext cx="11658600" cy="455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83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96"/>
          <a:stretch/>
        </p:blipFill>
        <p:spPr>
          <a:xfrm>
            <a:off x="480562" y="5956009"/>
            <a:ext cx="7100109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30981"/>
            <a:ext cx="11604172" cy="961005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References (To be included)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93914" y="1191985"/>
            <a:ext cx="11658600" cy="455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DEC71-8E49-462A-BC47-09D98842061A}"/>
              </a:ext>
            </a:extLst>
          </p:cNvPr>
          <p:cNvSpPr txBox="1"/>
          <p:nvPr/>
        </p:nvSpPr>
        <p:spPr>
          <a:xfrm>
            <a:off x="480562" y="1355271"/>
            <a:ext cx="10769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8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2" y="5956009"/>
            <a:ext cx="10456053" cy="7592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93914" y="1191985"/>
            <a:ext cx="11658600" cy="3151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lvl="1" indent="0" algn="ctr">
              <a:buNone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Thank You</a:t>
            </a:r>
          </a:p>
          <a:p>
            <a:pPr marL="457200" lvl="1" indent="0" algn="ctr">
              <a:buNone/>
            </a:pPr>
            <a:r>
              <a:rPr lang="en-US" sz="4400" dirty="0">
                <a:solidFill>
                  <a:prstClr val="black"/>
                </a:solidFill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22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5" y="230981"/>
            <a:ext cx="11919064" cy="1023851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Epicardial adipose tissue (EAT)</a:t>
            </a:r>
            <a:b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</a:br>
            <a:r>
              <a:rPr lang="en-US" sz="28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- Has structural and functional interactions with Heart</a:t>
            </a:r>
            <a:endParaRPr lang="en-US" sz="3600" b="0" dirty="0">
              <a:solidFill>
                <a:schemeClr val="accent5">
                  <a:lumMod val="75000"/>
                </a:schemeClr>
              </a:solidFill>
              <a:latin typeface="Titillium" panose="0000050000000000000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61255" y="4019169"/>
            <a:ext cx="11642275" cy="1701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normal heart, fat distribution limited to major coronary branches</a:t>
            </a:r>
          </a:p>
          <a:p>
            <a:r>
              <a:rPr lang="en-US" sz="2000" dirty="0"/>
              <a:t>Hypertrophy is mainly on the right-hand side—the adipose tissue fills the epicardial spaces</a:t>
            </a:r>
          </a:p>
          <a:p>
            <a:r>
              <a:rPr lang="en-US" sz="2000" dirty="0"/>
              <a:t>EAT has biochemical, mechanical and thermogenic cardioprotective properties – </a:t>
            </a:r>
            <a:r>
              <a:rPr lang="en-US" sz="2000" b="1" dirty="0"/>
              <a:t>Myocardial homeostasis</a:t>
            </a:r>
          </a:p>
          <a:p>
            <a:r>
              <a:rPr lang="en-US" sz="2000" dirty="0"/>
              <a:t>No anatomical barrier between EAT and myocardium – </a:t>
            </a:r>
            <a:r>
              <a:rPr lang="en-US" sz="2000" b="1" dirty="0"/>
              <a:t>Can interact locally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6E811-182D-4F20-8A4B-0817DBA08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26"/>
          <a:stretch/>
        </p:blipFill>
        <p:spPr>
          <a:xfrm>
            <a:off x="480563" y="5956009"/>
            <a:ext cx="7149270" cy="75923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5FE95-BB5D-4CDC-A659-1A35B42F54AF}"/>
              </a:ext>
            </a:extLst>
          </p:cNvPr>
          <p:cNvGrpSpPr/>
          <p:nvPr/>
        </p:nvGrpSpPr>
        <p:grpSpPr>
          <a:xfrm>
            <a:off x="261255" y="1305908"/>
            <a:ext cx="6350938" cy="2572954"/>
            <a:chOff x="376433" y="1045699"/>
            <a:chExt cx="6350938" cy="25729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4A3EF1-D261-4E82-BFA7-476E0E8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563" y="1049013"/>
              <a:ext cx="2626454" cy="220030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A74871-FBC3-4403-83D9-18FBD9AE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6587" y="1045699"/>
              <a:ext cx="2321699" cy="22036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CFB90D-C4CA-469A-8658-CF3AFF5BE430}"/>
                </a:ext>
              </a:extLst>
            </p:cNvPr>
            <p:cNvSpPr txBox="1"/>
            <p:nvPr/>
          </p:nvSpPr>
          <p:spPr>
            <a:xfrm>
              <a:off x="376433" y="3249321"/>
              <a:ext cx="635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1:Left: Normal heart (200g), Right: hypertrophic heart (900g)</a:t>
              </a:r>
              <a:endParaRPr lang="en-US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9E16FE-28AB-4118-B05D-5F0633FBE7AD}"/>
              </a:ext>
            </a:extLst>
          </p:cNvPr>
          <p:cNvGrpSpPr/>
          <p:nvPr/>
        </p:nvGrpSpPr>
        <p:grpSpPr>
          <a:xfrm>
            <a:off x="6639408" y="1177812"/>
            <a:ext cx="5291337" cy="2701050"/>
            <a:chOff x="59552" y="709557"/>
            <a:chExt cx="5291337" cy="27010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24F4F0-6B31-43EA-A8D9-5A7028AD1A87}"/>
                </a:ext>
              </a:extLst>
            </p:cNvPr>
            <p:cNvSpPr txBox="1"/>
            <p:nvPr/>
          </p:nvSpPr>
          <p:spPr>
            <a:xfrm>
              <a:off x="59552" y="3041275"/>
              <a:ext cx="529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2: Classification of adipose tissue around the heart</a:t>
              </a:r>
              <a:endParaRPr lang="en-US" sz="2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EF4ECAB-E221-4608-83FC-9B7A6F1FB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DF9"/>
                </a:clrFrom>
                <a:clrTo>
                  <a:srgbClr val="FEFDF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734" y="709557"/>
              <a:ext cx="2820453" cy="222906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596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B90201D-FE89-4FFB-88A6-6FD3DA617EA4}"/>
              </a:ext>
            </a:extLst>
          </p:cNvPr>
          <p:cNvGrpSpPr/>
          <p:nvPr/>
        </p:nvGrpSpPr>
        <p:grpSpPr>
          <a:xfrm>
            <a:off x="136468" y="933695"/>
            <a:ext cx="10826904" cy="2829784"/>
            <a:chOff x="44209" y="996757"/>
            <a:chExt cx="10826904" cy="28297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EE3A7B-ACF2-4B36-AF38-6EB2101C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9" y="996757"/>
              <a:ext cx="8021978" cy="24322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DC854C-F0D8-4C2A-BB09-5E388C2E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9225" y="996757"/>
              <a:ext cx="2141406" cy="10364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FD684C6-9D35-4A02-87F3-27D792CE3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9225" y="2177940"/>
              <a:ext cx="2171888" cy="112023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148A09-8473-433A-866B-B1DEB9371848}"/>
                </a:ext>
              </a:extLst>
            </p:cNvPr>
            <p:cNvSpPr txBox="1"/>
            <p:nvPr/>
          </p:nvSpPr>
          <p:spPr>
            <a:xfrm>
              <a:off x="272936" y="3457209"/>
              <a:ext cx="635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3: EAT changes with age and in pathological conditions</a:t>
              </a:r>
              <a:endParaRPr lang="en-US" sz="20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6" y="85498"/>
            <a:ext cx="11919064" cy="848198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Adverse cardiac diseases and events linked to 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136468" y="3799318"/>
            <a:ext cx="11919064" cy="2177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pathological cases, EAT affects heart and coronary arteries  via </a:t>
            </a:r>
            <a:r>
              <a:rPr lang="en-US" sz="2000" dirty="0" err="1"/>
              <a:t>Vasocrine</a:t>
            </a:r>
            <a:r>
              <a:rPr lang="en-US" sz="2000" dirty="0"/>
              <a:t>/</a:t>
            </a:r>
            <a:r>
              <a:rPr lang="en-US" sz="2000" dirty="0" err="1"/>
              <a:t>Pancrine</a:t>
            </a:r>
            <a:r>
              <a:rPr lang="en-US" sz="2000" dirty="0"/>
              <a:t> secretion of Cytokines</a:t>
            </a:r>
          </a:p>
          <a:p>
            <a:r>
              <a:rPr lang="en-US" sz="2000" dirty="0"/>
              <a:t>For conditions like coronary artery disease, diabetes mellitus, heart failure and atrial fibrillation, in EAT:</a:t>
            </a:r>
          </a:p>
          <a:p>
            <a:pPr lvl="1"/>
            <a:r>
              <a:rPr lang="en-US" sz="1800" dirty="0"/>
              <a:t>Thermogenic function decreases</a:t>
            </a:r>
          </a:p>
          <a:p>
            <a:pPr lvl="1"/>
            <a:r>
              <a:rPr lang="en-US" sz="1800" dirty="0"/>
              <a:t>increases in the expression of genes encoding profibrotic and pro-apoptotic factors</a:t>
            </a:r>
          </a:p>
          <a:p>
            <a:r>
              <a:rPr lang="en-US" sz="2000" dirty="0"/>
              <a:t>EAT can be a therapeutic target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6E811-182D-4F20-8A4B-0817DBA082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626"/>
          <a:stretch/>
        </p:blipFill>
        <p:spPr>
          <a:xfrm>
            <a:off x="480563" y="5956009"/>
            <a:ext cx="7149270" cy="7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22" y="85498"/>
            <a:ext cx="11919064" cy="848198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Methods to Assess EAT Volume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6E811-182D-4F20-8A4B-0817DBA08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26"/>
          <a:stretch/>
        </p:blipFill>
        <p:spPr>
          <a:xfrm>
            <a:off x="480563" y="5956009"/>
            <a:ext cx="7149270" cy="75923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BADAC0-1381-4AFE-8907-20DEFE8EA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90283"/>
              </p:ext>
            </p:extLst>
          </p:nvPr>
        </p:nvGraphicFramePr>
        <p:xfrm>
          <a:off x="637722" y="1568752"/>
          <a:ext cx="10916556" cy="265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713">
                  <a:extLst>
                    <a:ext uri="{9D8B030D-6E8A-4147-A177-3AD203B41FA5}">
                      <a16:colId xmlns:a16="http://schemas.microsoft.com/office/drawing/2014/main" val="793685851"/>
                    </a:ext>
                  </a:extLst>
                </a:gridCol>
                <a:gridCol w="3559628">
                  <a:extLst>
                    <a:ext uri="{9D8B030D-6E8A-4147-A177-3AD203B41FA5}">
                      <a16:colId xmlns:a16="http://schemas.microsoft.com/office/drawing/2014/main" val="1650029169"/>
                    </a:ext>
                  </a:extLst>
                </a:gridCol>
                <a:gridCol w="3837215">
                  <a:extLst>
                    <a:ext uri="{9D8B030D-6E8A-4147-A177-3AD203B41FA5}">
                      <a16:colId xmlns:a16="http://schemas.microsoft.com/office/drawing/2014/main" val="2240537118"/>
                    </a:ext>
                  </a:extLst>
                </a:gridCol>
              </a:tblGrid>
              <a:tr h="407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2906"/>
                  </a:ext>
                </a:extLst>
              </a:tr>
              <a:tr h="666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Large cohorts are less available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Not readily available, high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5842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Non-contrast CT calcium score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cohorts available, since primary screening exam for cardiovascular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Slices are thick</a:t>
                      </a:r>
                    </a:p>
                    <a:p>
                      <a:r>
                        <a:rPr lang="en-US" dirty="0"/>
                        <a:t>- No contrast agent for fat boundary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19283"/>
                  </a:ext>
                </a:extLst>
              </a:tr>
              <a:tr h="666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resolution CT angiography (CTA)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Overcomes disadvantages on Non-contrast CT for calcium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Large cohorts are less available</a:t>
                      </a:r>
                    </a:p>
                    <a:p>
                      <a:r>
                        <a:rPr lang="en-US" dirty="0"/>
                        <a:t>- Not a screening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2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26"/>
          <a:stretch/>
        </p:blipFill>
        <p:spPr>
          <a:xfrm>
            <a:off x="480563" y="5956009"/>
            <a:ext cx="7149270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38331"/>
            <a:ext cx="11283044" cy="898071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Manual and Automatic EAT segmentation on 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61256" y="1032618"/>
            <a:ext cx="11544301" cy="1094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Manual Analysis</a:t>
            </a:r>
          </a:p>
          <a:p>
            <a:r>
              <a:rPr lang="en-US" sz="2400" dirty="0"/>
              <a:t>Time-consuming, requires skilled expertise, prone to inter- and intra-observer variability</a:t>
            </a:r>
          </a:p>
          <a:p>
            <a:r>
              <a:rPr lang="en-US" sz="2400" dirty="0"/>
              <a:t>Difficult to distinguish thin layer of pericardium tissue in CT scans w/ low contrast</a:t>
            </a:r>
          </a:p>
          <a:p>
            <a:endParaRPr lang="en-US" sz="2400" dirty="0"/>
          </a:p>
          <a:p>
            <a:endParaRPr lang="en-US" sz="1500" dirty="0"/>
          </a:p>
          <a:p>
            <a:pPr lvl="1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A3F62-83FB-414F-874A-1B787CEB12B5}"/>
              </a:ext>
            </a:extLst>
          </p:cNvPr>
          <p:cNvSpPr txBox="1"/>
          <p:nvPr/>
        </p:nvSpPr>
        <p:spPr>
          <a:xfrm>
            <a:off x="1765238" y="4868031"/>
            <a:ext cx="7886700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Deep Fat Method introduced which overcomes the errors when using 2CNNs to segment EAT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BCB657-C3AB-44D6-A401-249BC207A620}"/>
              </a:ext>
            </a:extLst>
          </p:cNvPr>
          <p:cNvSpPr txBox="1">
            <a:spLocks/>
          </p:cNvSpPr>
          <p:nvPr/>
        </p:nvSpPr>
        <p:spPr>
          <a:xfrm>
            <a:off x="261256" y="2383612"/>
            <a:ext cx="9976758" cy="2192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Automatic Methods</a:t>
            </a:r>
          </a:p>
          <a:p>
            <a:r>
              <a:rPr lang="en-US" sz="2400" dirty="0"/>
              <a:t>Floor of the log clustering algorithm and a set of morphological operations</a:t>
            </a:r>
          </a:p>
          <a:p>
            <a:r>
              <a:rPr lang="en-US" sz="2400" dirty="0"/>
              <a:t>2D Dense U-Net for automatically segmenting epicardium</a:t>
            </a:r>
          </a:p>
          <a:p>
            <a:r>
              <a:rPr lang="en-US" sz="2400" dirty="0"/>
              <a:t>3D deep attention U-Net for segmenting the EAT</a:t>
            </a:r>
          </a:p>
          <a:p>
            <a:r>
              <a:rPr lang="en-US" sz="2400" dirty="0"/>
              <a:t>Dual U-Net framework on 2D images slices</a:t>
            </a:r>
          </a:p>
          <a:p>
            <a:r>
              <a:rPr lang="en-US" sz="2400" b="1" dirty="0"/>
              <a:t>2 CNNs to segment EAT and thoracic adipose tissue (error on top and bottom slices)</a:t>
            </a:r>
            <a:endParaRPr lang="en-US" sz="2200" b="1" dirty="0"/>
          </a:p>
          <a:p>
            <a:endParaRPr lang="en-US" sz="15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2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97"/>
          <a:stretch/>
        </p:blipFill>
        <p:spPr>
          <a:xfrm>
            <a:off x="480562" y="5956009"/>
            <a:ext cx="7267257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30981"/>
            <a:ext cx="10515600" cy="614589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Objective and Metrics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0" y="1588520"/>
            <a:ext cx="11898086" cy="142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i="1" u="sng" dirty="0"/>
              <a:t>Develop an accurate, fully-automated EAT segmentation from CT calcium score images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A7337C-ADCA-4454-B7CC-43470EFD4497}"/>
              </a:ext>
            </a:extLst>
          </p:cNvPr>
          <p:cNvSpPr txBox="1">
            <a:spLocks/>
          </p:cNvSpPr>
          <p:nvPr/>
        </p:nvSpPr>
        <p:spPr>
          <a:xfrm>
            <a:off x="342900" y="3495043"/>
            <a:ext cx="11658600" cy="181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Evaluation Metrics</a:t>
            </a:r>
          </a:p>
          <a:p>
            <a:pPr marL="342900" indent="-342900"/>
            <a:r>
              <a:rPr lang="en-US" sz="2000" dirty="0"/>
              <a:t>Dice </a:t>
            </a:r>
            <a:r>
              <a:rPr lang="en-US" sz="2000" dirty="0" err="1"/>
              <a:t>coeff</a:t>
            </a:r>
            <a:r>
              <a:rPr lang="en-US" sz="2000" dirty="0"/>
              <a:t>/F1 score and Intersection over union score</a:t>
            </a:r>
          </a:p>
          <a:p>
            <a:pPr marL="342900" indent="-342900"/>
            <a:r>
              <a:rPr lang="en-US" sz="2000" dirty="0"/>
              <a:t>Accuracy</a:t>
            </a:r>
          </a:p>
          <a:p>
            <a:pPr marL="342900" indent="-342900"/>
            <a:r>
              <a:rPr lang="sv-SE" sz="2000" dirty="0"/>
              <a:t>Scatter and Bland–Altman plots (R and p-values)</a:t>
            </a:r>
            <a:endParaRPr lang="en-US" sz="2000" dirty="0"/>
          </a:p>
          <a:p>
            <a:pPr lvl="1"/>
            <a:endParaRPr lang="en-US" sz="21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23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2"/>
          <a:stretch/>
        </p:blipFill>
        <p:spPr>
          <a:xfrm>
            <a:off x="480563" y="5956009"/>
            <a:ext cx="7060780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30981"/>
            <a:ext cx="10515600" cy="614589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Data and Pre-processing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66700" y="3653422"/>
            <a:ext cx="11658600" cy="217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 scans:</a:t>
            </a:r>
          </a:p>
          <a:p>
            <a:pPr lvl="1"/>
            <a:r>
              <a:rPr lang="en-US" dirty="0"/>
              <a:t>93 non-contrast cardiac CT images</a:t>
            </a:r>
          </a:p>
          <a:p>
            <a:pPr lvl="1"/>
            <a:r>
              <a:rPr lang="en-US" dirty="0"/>
              <a:t>2D slice dimensions : 512x512, axial thickness : 2.5mm</a:t>
            </a:r>
          </a:p>
          <a:p>
            <a:r>
              <a:rPr lang="en-US" dirty="0"/>
              <a:t>Pre-processing training and testing data:</a:t>
            </a:r>
          </a:p>
          <a:p>
            <a:pPr lvl="1"/>
            <a:r>
              <a:rPr lang="en-US" dirty="0"/>
              <a:t>Hu attention window with a window/level of 350/40 HU</a:t>
            </a:r>
            <a:endParaRPr lang="en-US" sz="2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77471-0709-490E-8C79-5AF605902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845570"/>
            <a:ext cx="7653597" cy="2431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9FD061-54F8-406C-9AEF-8796FA7449C5}"/>
              </a:ext>
            </a:extLst>
          </p:cNvPr>
          <p:cNvSpPr txBox="1"/>
          <p:nvPr/>
        </p:nvSpPr>
        <p:spPr>
          <a:xfrm>
            <a:off x="293914" y="3233605"/>
            <a:ext cx="580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window/leveled and masked image of the RGB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784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84"/>
          <a:stretch/>
        </p:blipFill>
        <p:spPr>
          <a:xfrm>
            <a:off x="480563" y="5956009"/>
            <a:ext cx="7080444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3" y="230981"/>
            <a:ext cx="11625944" cy="961005"/>
          </a:xfrm>
        </p:spPr>
        <p:txBody>
          <a:bodyPr>
            <a:noAutofit/>
          </a:bodyPr>
          <a:lstStyle/>
          <a:p>
            <a:r>
              <a:rPr lang="en-US" sz="3600" b="0" dirty="0" err="1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DeepFat</a:t>
            </a:r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 Network</a:t>
            </a:r>
            <a:b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</a:br>
            <a:r>
              <a:rPr lang="en-US" sz="28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– U-Net on 8-bit data</a:t>
            </a:r>
            <a:endParaRPr lang="en-US" sz="3600" b="0" dirty="0">
              <a:solidFill>
                <a:schemeClr val="accent5">
                  <a:lumMod val="75000"/>
                </a:schemeClr>
              </a:solidFill>
              <a:latin typeface="Titillium" panose="00000500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FC186-3499-4658-90FF-FC32DDEDF53D}"/>
              </a:ext>
            </a:extLst>
          </p:cNvPr>
          <p:cNvSpPr txBox="1"/>
          <p:nvPr/>
        </p:nvSpPr>
        <p:spPr>
          <a:xfrm>
            <a:off x="293913" y="4598837"/>
            <a:ext cx="11500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augmented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Network pre-trained on ImageNet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Used…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12E69-3604-4EF0-9440-08112D0C9412}"/>
              </a:ext>
            </a:extLst>
          </p:cNvPr>
          <p:cNvGrpSpPr/>
          <p:nvPr/>
        </p:nvGrpSpPr>
        <p:grpSpPr>
          <a:xfrm>
            <a:off x="293913" y="1271068"/>
            <a:ext cx="10923816" cy="3137645"/>
            <a:chOff x="293913" y="1271069"/>
            <a:chExt cx="10235542" cy="29811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BCDBE6-438A-48BB-ABF7-2959417D04E5}"/>
                </a:ext>
              </a:extLst>
            </p:cNvPr>
            <p:cNvSpPr txBox="1"/>
            <p:nvPr/>
          </p:nvSpPr>
          <p:spPr>
            <a:xfrm>
              <a:off x="293913" y="3882877"/>
              <a:ext cx="10235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 5 :Deep learning neural network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1B205-F4DA-449B-AF55-71263DAE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913" y="1271069"/>
              <a:ext cx="7936243" cy="2600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55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8B5-3554-4543-B27E-56663CED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48"/>
          <a:stretch/>
        </p:blipFill>
        <p:spPr>
          <a:xfrm>
            <a:off x="480562" y="5956009"/>
            <a:ext cx="7021451" cy="759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7162F5-92A8-45A5-8EE3-171ACB9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30981"/>
            <a:ext cx="11604172" cy="961005"/>
          </a:xfrm>
        </p:spPr>
        <p:txBody>
          <a:bodyPr>
            <a:noAutofit/>
          </a:bodyPr>
          <a:lstStyle/>
          <a:p>
            <a:r>
              <a:rPr lang="en-US" sz="3600" b="0" dirty="0">
                <a:solidFill>
                  <a:schemeClr val="accent5">
                    <a:lumMod val="75000"/>
                  </a:schemeClr>
                </a:solidFill>
                <a:latin typeface="Titillium" panose="00000500000000000000"/>
              </a:rPr>
              <a:t>Slides (Plots for results/evaluation) – 3/4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B2A71-B977-4B95-AA1B-C8013A1B3852}"/>
              </a:ext>
            </a:extLst>
          </p:cNvPr>
          <p:cNvSpPr txBox="1">
            <a:spLocks/>
          </p:cNvSpPr>
          <p:nvPr/>
        </p:nvSpPr>
        <p:spPr>
          <a:xfrm>
            <a:off x="293914" y="1191985"/>
            <a:ext cx="11658600" cy="455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187465"/>
      </p:ext>
    </p:extLst>
  </p:cSld>
  <p:clrMapOvr>
    <a:masterClrMapping/>
  </p:clrMapOvr>
</p:sld>
</file>

<file path=ppt/theme/theme1.xml><?xml version="1.0" encoding="utf-8"?>
<a:theme xmlns:a="http://schemas.openxmlformats.org/drawingml/2006/main" name="FPB-PlainBlueWhiteFram-Wide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PB-PlainBlueWhiteFram-WideScreen" id="{D2633CE1-1DD3-4F73-BE6B-7FF862AEA80F}" vid="{6D0E6230-E828-4DA0-8B28-D9B36C51F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FPB-PlainBlueWhiteFram-WideScreen</Template>
  <TotalTime>2724</TotalTime>
  <Words>577</Words>
  <Application>Microsoft Office PowerPoint</Application>
  <PresentationFormat>Widescreen</PresentationFormat>
  <Paragraphs>91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Titillium</vt:lpstr>
      <vt:lpstr>TitilliumMaps26L</vt:lpstr>
      <vt:lpstr>Wingdings</vt:lpstr>
      <vt:lpstr>FPB-PlainBlueWhiteFram-WideScreen</vt:lpstr>
      <vt:lpstr>Deep learning segmentation and quantification method for assessing epicardial adipose tissue in CT calcium score scans </vt:lpstr>
      <vt:lpstr>Epicardial adipose tissue (EAT) - Has structural and functional interactions with Heart</vt:lpstr>
      <vt:lpstr>Adverse cardiac diseases and events linked to EAT</vt:lpstr>
      <vt:lpstr>Methods to Assess EAT Volume</vt:lpstr>
      <vt:lpstr>Manual and Automatic EAT segmentation on CT</vt:lpstr>
      <vt:lpstr>Objective and Metrics</vt:lpstr>
      <vt:lpstr>Data and Pre-processing</vt:lpstr>
      <vt:lpstr>DeepFat Network – U-Net on 8-bit data</vt:lpstr>
      <vt:lpstr>Slides (Plots for results/evaluation) – 3/4</vt:lpstr>
      <vt:lpstr>Key Takeaways and Future work </vt:lpstr>
      <vt:lpstr>Relevance with course work</vt:lpstr>
      <vt:lpstr>References (To be included)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Roshan Sivakumar</cp:lastModifiedBy>
  <cp:revision>62</cp:revision>
  <dcterms:created xsi:type="dcterms:W3CDTF">2019-03-08T20:05:43Z</dcterms:created>
  <dcterms:modified xsi:type="dcterms:W3CDTF">2022-04-15T17:23:31Z</dcterms:modified>
</cp:coreProperties>
</file>