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dc8c43b4c_0_9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dc8c43b4c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fae009d2c_3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fae009d2c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6dc8c43b4c_0_9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6dc8c43b4c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dc8c43b4c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dc8c43b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dc8c43b4c_0_9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dc8c43b4c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dc8c43b4c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dc8c43b4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6464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teral pattern">
  <p:cSld name="BLANK_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pattern">
  <p:cSld name="BLANK_2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A4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3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/>
          <p:nvPr>
            <p:ph idx="12" type="sldNum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B7B7B7"/>
                </a:solidFill>
              </a:defRPr>
            </a:lvl1pPr>
            <a:lvl2pPr lvl="1" rtl="0">
              <a:buNone/>
              <a:defRPr>
                <a:solidFill>
                  <a:srgbClr val="B7B7B7"/>
                </a:solidFill>
              </a:defRPr>
            </a:lvl2pPr>
            <a:lvl3pPr lvl="2" rtl="0">
              <a:buNone/>
              <a:defRPr>
                <a:solidFill>
                  <a:srgbClr val="B7B7B7"/>
                </a:solidFill>
              </a:defRPr>
            </a:lvl3pPr>
            <a:lvl4pPr lvl="3" rtl="0">
              <a:buNone/>
              <a:defRPr>
                <a:solidFill>
                  <a:srgbClr val="B7B7B7"/>
                </a:solidFill>
              </a:defRPr>
            </a:lvl4pPr>
            <a:lvl5pPr lvl="4" rtl="0">
              <a:buNone/>
              <a:defRPr>
                <a:solidFill>
                  <a:srgbClr val="B7B7B7"/>
                </a:solidFill>
              </a:defRPr>
            </a:lvl5pPr>
            <a:lvl6pPr lvl="5" rtl="0">
              <a:buNone/>
              <a:defRPr>
                <a:solidFill>
                  <a:srgbClr val="B7B7B7"/>
                </a:solidFill>
              </a:defRPr>
            </a:lvl6pPr>
            <a:lvl7pPr lvl="6" rtl="0">
              <a:buNone/>
              <a:defRPr>
                <a:solidFill>
                  <a:srgbClr val="B7B7B7"/>
                </a:solidFill>
              </a:defRPr>
            </a:lvl7pPr>
            <a:lvl8pPr lvl="7" rtl="0">
              <a:buNone/>
              <a:defRPr>
                <a:solidFill>
                  <a:srgbClr val="B7B7B7"/>
                </a:solidFill>
              </a:defRPr>
            </a:lvl8pPr>
            <a:lvl9pPr lvl="8" rtl="0">
              <a:buNone/>
              <a:defRPr>
                <a:solidFill>
                  <a:srgbClr val="B7B7B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5" name="Google Shape;245;p5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6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0" name="Google Shape;300;p6"/>
          <p:cNvSpPr txBox="1"/>
          <p:nvPr>
            <p:ph idx="1" type="body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1" name="Google Shape;30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7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2" name="Google Shape;342;p7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3" name="Google Shape;343;p7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4" name="Google Shape;3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4" name="Google Shape;384;p8"/>
          <p:cNvSpPr txBox="1"/>
          <p:nvPr>
            <p:ph idx="1" type="body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5" name="Google Shape;385;p8"/>
          <p:cNvSpPr txBox="1"/>
          <p:nvPr>
            <p:ph idx="2" type="body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6" name="Google Shape;386;p8"/>
          <p:cNvSpPr txBox="1"/>
          <p:nvPr>
            <p:ph idx="3" type="body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7" name="Google Shape;38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9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9" name="Google Shape;4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10"/>
          <p:cNvSpPr txBox="1"/>
          <p:nvPr>
            <p:ph idx="1" type="body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65" name="Google Shape;4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4646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Ontario Energy</a:t>
            </a:r>
            <a:endParaRPr/>
          </a:p>
        </p:txBody>
      </p:sp>
      <p:sp>
        <p:nvSpPr>
          <p:cNvPr id="628" name="Google Shape;628;p14"/>
          <p:cNvSpPr txBox="1"/>
          <p:nvPr/>
        </p:nvSpPr>
        <p:spPr>
          <a:xfrm>
            <a:off x="1849450" y="4293950"/>
            <a:ext cx="42033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Kyle Singer, Joseph Grosso,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Andrew Farley, Andrew Fryer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14"/>
          <p:cNvSpPr txBox="1"/>
          <p:nvPr/>
        </p:nvSpPr>
        <p:spPr>
          <a:xfrm>
            <a:off x="760200" y="3217675"/>
            <a:ext cx="4203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Carnation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0" name="Google Shape;700;p23"/>
          <p:cNvSpPr txBox="1"/>
          <p:nvPr>
            <p:ph idx="4294967295" type="title"/>
          </p:nvPr>
        </p:nvSpPr>
        <p:spPr>
          <a:xfrm>
            <a:off x="1236175" y="1097875"/>
            <a:ext cx="4495200" cy="7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701" name="Google Shape;701;p23"/>
          <p:cNvSpPr txBox="1"/>
          <p:nvPr>
            <p:ph idx="1" type="body"/>
          </p:nvPr>
        </p:nvSpPr>
        <p:spPr>
          <a:xfrm>
            <a:off x="1320025" y="1798075"/>
            <a:ext cx="74619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Char char="❖"/>
            </a:pPr>
            <a:r>
              <a:rPr b="1" lang="en"/>
              <a:t>Calculate coefficients for weighting based on learning algorithm</a:t>
            </a:r>
            <a:endParaRPr b="1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/>
              <a:t>Analyze past and future neighbour data to determine optimal time to sell energy</a:t>
            </a:r>
            <a:endParaRPr b="1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/>
              <a:t>Create dynamic weighting based on parameters outside the scope of the project (i.e. length of days)</a:t>
            </a:r>
            <a:endParaRPr b="1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/>
              <a:t>Further optimize method so to reduce reliant on non-green energies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4"/>
          <p:cNvSpPr txBox="1"/>
          <p:nvPr/>
        </p:nvSpPr>
        <p:spPr>
          <a:xfrm>
            <a:off x="1106100" y="1524350"/>
            <a:ext cx="6931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5"/>
          <p:cNvSpPr txBox="1"/>
          <p:nvPr>
            <p:ph idx="4294967295" type="title"/>
          </p:nvPr>
        </p:nvSpPr>
        <p:spPr>
          <a:xfrm>
            <a:off x="103725" y="1170725"/>
            <a:ext cx="3792600" cy="24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State of Power in Ontario</a:t>
            </a:r>
            <a:endParaRPr sz="3600"/>
          </a:p>
        </p:txBody>
      </p:sp>
      <p:pic>
        <p:nvPicPr>
          <p:cNvPr id="636" name="Google Shape;6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650" y="1129563"/>
            <a:ext cx="4466325" cy="30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5"/>
          <p:cNvSpPr txBox="1"/>
          <p:nvPr/>
        </p:nvSpPr>
        <p:spPr>
          <a:xfrm>
            <a:off x="171650" y="4304975"/>
            <a:ext cx="38988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https://www.cer-rec.gc.ca/nrg/sttstc/lctrct/rprt//prvnc/on-eng.html?fbclid=IwAR37Tb</a:t>
            </a: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2017cndrnwblpwr</a:t>
            </a: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sr0cra3_tkE3Coitl99T4YmAXpRIsDRJCxCf1lCOVCvNxl9weRkCA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6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</a:t>
            </a:r>
            <a:endParaRPr sz="3600"/>
          </a:p>
        </p:txBody>
      </p:sp>
      <p:sp>
        <p:nvSpPr>
          <p:cNvPr id="643" name="Google Shape;64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16"/>
          <p:cNvSpPr txBox="1"/>
          <p:nvPr/>
        </p:nvSpPr>
        <p:spPr>
          <a:xfrm>
            <a:off x="1521450" y="169432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45" name="Google Shape;645;p16"/>
          <p:cNvSpPr txBox="1"/>
          <p:nvPr/>
        </p:nvSpPr>
        <p:spPr>
          <a:xfrm>
            <a:off x="769375" y="1945025"/>
            <a:ext cx="81519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 goal of the challenge was to create a single power grid for all of Ontario, Canada that minimizes the greenhouse gas emission, cost of the electricity and maximizes the use of green energy producers to meet energy requirements.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 output of the solution was aimed at displaying how the various sources were used in each hour of a given day while optimizing the parameters above.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Design Process</a:t>
            </a:r>
            <a:endParaRPr/>
          </a:p>
        </p:txBody>
      </p:sp>
      <p:sp>
        <p:nvSpPr>
          <p:cNvPr id="651" name="Google Shape;65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2" name="Google Shape;652;p17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653" name="Google Shape;653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</a:t>
              </a:r>
              <a:r>
                <a:rPr b="1"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3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4" name="Google Shape;654;p1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Producing and testing of the algorithm (in Python) while accounting for potential anomalies and special cases. </a:t>
              </a:r>
              <a:endParaRPr sz="1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656" name="Google Shape;656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1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7" name="Google Shape;657;p1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Main parameters need to account for:</a:t>
              </a:r>
              <a:endParaRPr sz="1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Montserrat Light"/>
                <a:buAutoNum type="arabicPeriod"/>
              </a:pPr>
              <a:r>
                <a:rPr lang="en" sz="100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Meeting Power Requirements</a:t>
              </a:r>
              <a:endParaRPr sz="1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Montserrat Light"/>
                <a:buAutoNum type="arabicPeriod"/>
              </a:pPr>
              <a:r>
                <a:rPr lang="en" sz="100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Minimizing CO_2 Emissions</a:t>
              </a:r>
              <a:endParaRPr sz="1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Montserrat Light"/>
                <a:buAutoNum type="arabicPeriod"/>
              </a:pPr>
              <a:r>
                <a:rPr lang="en" sz="100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Minimizing Cost</a:t>
              </a:r>
              <a:endParaRPr sz="1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Montserrat Light"/>
                <a:buAutoNum type="arabicPeriod"/>
              </a:pPr>
              <a:r>
                <a:rPr lang="en" sz="100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Maximizing Green Energy Use</a:t>
              </a:r>
              <a:endParaRPr sz="1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659" name="Google Shape;659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</a:t>
              </a:r>
              <a:r>
                <a:rPr b="1"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0" name="Google Shape;660;p1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Optimizing power source choices to ensure ideal weighting. Designing an algorithm that accounts for the parameters outlined in step 1 with the given data.</a:t>
              </a:r>
              <a:endParaRPr sz="1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8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400"/>
                </a:solidFill>
              </a:rPr>
              <a:t>1.</a:t>
            </a:r>
            <a:endParaRPr>
              <a:solidFill>
                <a:srgbClr val="FFA4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666" name="Google Shape;666;p18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Ontario’s System Less Expensive and More Green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"/>
          <p:cNvSpPr txBox="1"/>
          <p:nvPr>
            <p:ph idx="1" type="body"/>
          </p:nvPr>
        </p:nvSpPr>
        <p:spPr>
          <a:xfrm>
            <a:off x="1320025" y="1582625"/>
            <a:ext cx="74619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 quantify each power source we broke them into four parts: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Power Availability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Green Power Source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Cost of Source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CO2 Emissions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Each produced a score which allowed us to rank our sources from highest to lowest efficiency.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Nuclear was an exception, causing us to prioritize it first and look to predictions from the past to raise or lower production.</a:t>
            </a:r>
            <a:endParaRPr b="1"/>
          </a:p>
        </p:txBody>
      </p:sp>
      <p:sp>
        <p:nvSpPr>
          <p:cNvPr id="672" name="Google Shape;672;p19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Algorithm Design</a:t>
            </a:r>
            <a:endParaRPr/>
          </a:p>
        </p:txBody>
      </p:sp>
      <p:sp>
        <p:nvSpPr>
          <p:cNvPr id="673" name="Google Shape;67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0"/>
          <p:cNvSpPr txBox="1"/>
          <p:nvPr>
            <p:ph idx="4294967295" type="body"/>
          </p:nvPr>
        </p:nvSpPr>
        <p:spPr>
          <a:xfrm>
            <a:off x="1320025" y="1582625"/>
            <a:ext cx="74619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Hydro - 0.94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Wind - 0.86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Bio - 0.84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Nuclear - 0.69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Neighbor - 0.54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Solar - 0.47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Gas - 0.32</a:t>
            </a:r>
            <a:endParaRPr b="1"/>
          </a:p>
        </p:txBody>
      </p:sp>
      <p:sp>
        <p:nvSpPr>
          <p:cNvPr id="679" name="Google Shape;679;p20"/>
          <p:cNvSpPr txBox="1"/>
          <p:nvPr>
            <p:ph idx="4294967295"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Priority Order</a:t>
            </a:r>
            <a:endParaRPr/>
          </a:p>
        </p:txBody>
      </p:sp>
      <p:sp>
        <p:nvSpPr>
          <p:cNvPr id="680" name="Google Shape;68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1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Data</a:t>
            </a:r>
            <a:endParaRPr/>
          </a:p>
        </p:txBody>
      </p:sp>
      <p:sp>
        <p:nvSpPr>
          <p:cNvPr id="686" name="Google Shape;68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7" name="Google Shape;6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125" y="696300"/>
            <a:ext cx="4320226" cy="32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93" name="Google Shape;693;p22"/>
          <p:cNvSpPr txBox="1"/>
          <p:nvPr>
            <p:ph idx="4294967295" type="title"/>
          </p:nvPr>
        </p:nvSpPr>
        <p:spPr>
          <a:xfrm>
            <a:off x="1236175" y="1097875"/>
            <a:ext cx="4495200" cy="7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94" name="Google Shape;694;p22"/>
          <p:cNvSpPr txBox="1"/>
          <p:nvPr>
            <p:ph idx="1" type="body"/>
          </p:nvPr>
        </p:nvSpPr>
        <p:spPr>
          <a:xfrm>
            <a:off x="1236175" y="1973525"/>
            <a:ext cx="70791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600"/>
              <a:buChar char="❖"/>
            </a:pPr>
            <a:r>
              <a:rPr b="1" lang="en"/>
              <a:t>Average hourly income: $479 000</a:t>
            </a:r>
            <a:endParaRPr b="1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/>
              <a:t>Average hourly CO2 emissions: 1.39 million pounds</a:t>
            </a:r>
            <a:endParaRPr b="1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/>
              <a:t>Average hourly demand: 17 800 MW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