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0" r:id="rId5"/>
    <p:sldId id="273" r:id="rId6"/>
    <p:sldId id="271" r:id="rId7"/>
    <p:sldId id="274" r:id="rId8"/>
    <p:sldId id="275" r:id="rId9"/>
    <p:sldId id="276" r:id="rId10"/>
    <p:sldId id="288" r:id="rId11"/>
    <p:sldId id="260" r:id="rId12"/>
    <p:sldId id="265" r:id="rId13"/>
    <p:sldId id="266" r:id="rId14"/>
    <p:sldId id="267" r:id="rId15"/>
    <p:sldId id="268" r:id="rId16"/>
    <p:sldId id="263" r:id="rId17"/>
    <p:sldId id="264" r:id="rId18"/>
    <p:sldId id="261" r:id="rId19"/>
    <p:sldId id="277" r:id="rId20"/>
    <p:sldId id="280" r:id="rId21"/>
    <p:sldId id="278" r:id="rId22"/>
    <p:sldId id="269" r:id="rId23"/>
    <p:sldId id="285" r:id="rId24"/>
    <p:sldId id="262" r:id="rId25"/>
    <p:sldId id="279" r:id="rId26"/>
    <p:sldId id="282" r:id="rId27"/>
    <p:sldId id="284" r:id="rId28"/>
    <p:sldId id="283" r:id="rId29"/>
    <p:sldId id="281" r:id="rId30"/>
    <p:sldId id="286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99CCFF"/>
    <a:srgbClr val="66FFFF"/>
    <a:srgbClr val="CCFF66"/>
    <a:srgbClr val="99FF66"/>
    <a:srgbClr val="FF4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0:11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0,'5264'0,"-5233"0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3:07.3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1,'1874'0,"-1837"0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3:14.8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1,'1945'0,"-1927"0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3:21.6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1,'2113'0,"-2096"0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3:34.8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0,'1778'0,"-1747"0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0:06:4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0,'5'0,"5"0,6 0,14 0,11 0,11 0,11 0,8 0,-3 0,-5 0,-8 0,-9 0,-8 0,-6 0,-4 0,-6 0,-8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0:06:51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0,'0'0,"5"0,10 0,7 0,9 0,8 0,7 0,4 0,-2 0,1 0,-5 0,-5 0,-4 0,-4 0,-7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0:07:00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0,'605'0,"-578"0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0:07:03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0,'1938'0,"-1915"0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9T07:18:57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0,'17974'0,"-17004"0,-929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1:50:13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0,'5200'0,"-5174"0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48:29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1,'2465'0,"-2445"0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49:17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28,'294'2,"319"-5,-415-10,63-1,729 15,-973 0,0 1,-1 1,0 1,1 0,-2 1,18 7,4 1,-20-8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49:27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0,'2540'0,"-2519"0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2:15.0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1,'2002'0,"-1981"0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2:30.1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1,'2049'0,"-2032"0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2:46.06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1,'2090'0,"-2067"0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08:52:56.9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1,'1614'0,"-1591"0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5A68-3443-4CB3-BAEC-04285B90C0EF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EC66-D6C7-428B-90BA-801C02564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4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0C9B-0623-326E-6615-D9730788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6B950-59B9-9488-C68F-EEB36DA2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AAFA-3A0A-DA94-78BE-6DFE5958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1B7D-971E-496C-8810-CB6EBFC3F655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22D5-7A66-C2FD-7469-9329BD42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0365-7698-2238-1FCB-7F1EC86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36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1961-9FD4-FE98-BB75-B732855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7A2A9-4D0D-7271-4C01-D682D64A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A0ED-350E-05A1-21D6-CF654861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2AFB-E177-4B00-A9F2-37FEB7ECCA2F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DC93-16FA-EDB5-568E-25890B36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F1A1-6762-6688-F1B7-CBF137F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4E6A7-7CC0-A149-2CE3-43320CAF4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4DE34-A5F2-D4F1-438A-480D53B3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6FE2-AAB6-655B-07AC-12023252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99A-78AF-45CB-95C1-E85B0DA3D020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7D9C-1763-1EA8-1F6E-A6AB6CE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FBF4-43D8-49CF-D46E-30C2237D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C95-67F7-F258-7452-F050202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FEDA-BB42-D774-ACFB-789C0635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02D0-D88E-A357-1E0A-BBC8120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26B1-C00D-49D9-A9B2-9348FDF22EF8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19AF-6D29-2B2E-0240-FE671A01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EBCE-D78D-95D1-231C-2FFBD1A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74AB-28AF-F77C-4AD3-D8615189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15B3-AC73-5C93-B714-BB994FF4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CCEA-A8F6-B0A1-1069-255EDF0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2073-2109-4960-80B7-F62DB3790ED9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036B-1C3D-18C4-6120-09C1DB20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FC85-71A1-C9A8-7D37-4514EE36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DD0-C81A-D718-09D2-603C7612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FB0F-15DF-F3E5-CCFB-6E8E307C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339E-D377-77B6-41CE-6E4B4F8A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9FA9-2946-542A-1CAE-448EE935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6B17-3DC8-4358-A897-29306C093FF7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676E-79BA-9AB9-35CF-8CC2E6E6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E462-2F32-4393-28A7-651952A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978-F757-A837-1AC5-816CF68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7724-EFF8-3F23-B99D-77997380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72888-CB45-AD3D-2A48-CDC80FFE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179CC-6DB9-4AAE-F5A2-CA535805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48130-8D57-441A-707D-95752C8C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AD0B-8F8D-EB1E-F6B5-057297A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1202-72A7-4A29-82E6-D004ECFDE091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909D6-F278-2183-416C-8C8972C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DCB12-A0D5-B167-5588-5ED586C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0304-4C4D-9811-7920-DD543F74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41988-8293-64D3-D672-E4E1E1A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DA7-7291-4D29-84C6-62E2741A9FB1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1A00-AA0B-03F1-49C6-E45554EA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50EF4-45FB-3866-96CE-25ADF7D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95BA7-3135-CCDD-FCE4-656C1BE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87BC-7FA7-4C3D-9237-7A8417243C33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4A9D9-BD98-7770-A459-5BD6E8DB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D928-9C6A-796C-BCDD-CA4185E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3D57-3319-2BD7-3FA9-A42E52B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EBA2-1D0A-154E-8602-83559C99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26C8-EC12-4FA2-AC25-27F23715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A6BD-DAF0-FD47-53BF-AFBF1EEE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FD3-AA89-4D74-B245-4C58A270E0F3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2DB3-D8E6-A82A-1DD2-5274115C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EF91-67ED-B1AC-53AC-8BD2B37D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986B-55EC-0CD3-2B08-BF3DC0AC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9A086-4427-0AA8-6F17-5F69CC7AB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8F57-7FAD-9A30-B555-937970CD9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C54F-438B-87BD-59A5-174C647A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A6F-F684-4785-86CB-30BFBD40A89E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63CC-CDDF-3314-57DF-DC927D7C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619C-416F-6A17-165B-535FA372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2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4421"/>
            </a:gs>
            <a:gs pos="100000">
              <a:srgbClr val="FF4421"/>
            </a:gs>
            <a:gs pos="87000">
              <a:schemeClr val="bg1"/>
            </a:gs>
            <a:gs pos="13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DB3BB-8E31-E2F2-D1AA-536AD957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7F09-B539-9B63-218B-2CD64A49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489C-4DD3-6A02-EB4F-97035AB5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23FB-4E63-4FB3-9C51-A5B57A56489C}" type="datetime1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5F24-82DC-4E2F-2208-1BC26E0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4A9F-C256-6E27-81E0-80285464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05B6-9FF2-4E8B-A44D-EA7FCE9D0677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erver/emailAddress=andrew.jan@kyndryl.com" TargetMode="External"/><Relationship Id="rId2" Type="http://schemas.openxmlformats.org/officeDocument/2006/relationships/hyperlink" Target="mailto:CA/emailAddress=andrew.jan@kyndry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4.png"/><Relationship Id="rId18" Type="http://schemas.openxmlformats.org/officeDocument/2006/relationships/customXml" Target="../ink/ink10.xml"/><Relationship Id="rId3" Type="http://schemas.openxmlformats.org/officeDocument/2006/relationships/image" Target="../media/image11.png"/><Relationship Id="rId21" Type="http://schemas.openxmlformats.org/officeDocument/2006/relationships/image" Target="../media/image28.png"/><Relationship Id="rId7" Type="http://schemas.openxmlformats.org/officeDocument/2006/relationships/image" Target="../media/image210.png"/><Relationship Id="rId12" Type="http://schemas.openxmlformats.org/officeDocument/2006/relationships/customXml" Target="../ink/ink7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image" Target="../media/image10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1" Type="http://schemas.openxmlformats.org/officeDocument/2006/relationships/image" Target="../media/image23.png"/><Relationship Id="rId24" Type="http://schemas.openxmlformats.org/officeDocument/2006/relationships/customXml" Target="../ink/ink13.xml"/><Relationship Id="rId5" Type="http://schemas.openxmlformats.org/officeDocument/2006/relationships/image" Target="../media/image20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customXml" Target="../ink/ink6.xml"/><Relationship Id="rId19" Type="http://schemas.openxmlformats.org/officeDocument/2006/relationships/image" Target="../media/image27.png"/><Relationship Id="rId4" Type="http://schemas.openxmlformats.org/officeDocument/2006/relationships/customXml" Target="../ink/ink3.xml"/><Relationship Id="rId9" Type="http://schemas.openxmlformats.org/officeDocument/2006/relationships/image" Target="../media/image22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40.png"/><Relationship Id="rId12" Type="http://schemas.openxmlformats.org/officeDocument/2006/relationships/customXml" Target="../ink/ink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6.png"/><Relationship Id="rId5" Type="http://schemas.openxmlformats.org/officeDocument/2006/relationships/image" Target="../media/image16.png"/><Relationship Id="rId10" Type="http://schemas.openxmlformats.org/officeDocument/2006/relationships/customXml" Target="../ink/ink16.xml"/><Relationship Id="rId4" Type="http://schemas.microsoft.com/office/2007/relationships/hdphoto" Target="../media/hdphoto1.wdp"/><Relationship Id="rId9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1403333/httplistener-with-https-supp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" TargetMode="External"/><Relationship Id="rId2" Type="http://schemas.openxmlformats.org/officeDocument/2006/relationships/hyperlink" Target="http://services.faa.gov/airport/statu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ttpbin.org/po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bytes/10000" TargetMode="External"/><Relationship Id="rId2" Type="http://schemas.openxmlformats.org/officeDocument/2006/relationships/hyperlink" Target="https://github.com/IBM/zOS-Client-Web-Enablement-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ices.faa.gov/airport/status/" TargetMode="External"/><Relationship Id="rId5" Type="http://schemas.openxmlformats.org/officeDocument/2006/relationships/hyperlink" Target="http://www.airport-data.com/api/ap_info.json?iata=LAX" TargetMode="External"/><Relationship Id="rId4" Type="http://schemas.openxmlformats.org/officeDocument/2006/relationships/hyperlink" Target="http://api.geosvc.com/r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5CB38-094D-A3EE-EA9A-148B0FC7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b="1" dirty="0"/>
              <a:t>An Introduction to Client Web Enablement Toolkit</a:t>
            </a:r>
            <a:endParaRPr lang="zh-TW" alt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CFD3-5B76-10B1-B365-882E3A357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US" altLang="zh-TW" sz="2000"/>
          </a:p>
          <a:p>
            <a:pPr algn="l"/>
            <a:endParaRPr lang="en-US" altLang="zh-TW" sz="2000"/>
          </a:p>
          <a:p>
            <a:pPr algn="l"/>
            <a:endParaRPr lang="en-US" altLang="zh-TW" sz="2000"/>
          </a:p>
          <a:p>
            <a:pPr algn="l"/>
            <a:r>
              <a:rPr lang="en-US" altLang="zh-TW" sz="2000"/>
              <a:t>Andrew Jan</a:t>
            </a:r>
            <a:endParaRPr lang="zh-TW" altLang="en-US" sz="2000"/>
          </a:p>
        </p:txBody>
      </p:sp>
      <p:pic>
        <p:nvPicPr>
          <p:cNvPr id="5" name="Picture 4" descr="Assorted work tools">
            <a:extLst>
              <a:ext uri="{FF2B5EF4-FFF2-40B4-BE49-F238E27FC236}">
                <a16:creationId xmlns:a16="http://schemas.microsoft.com/office/drawing/2014/main" id="{C6B1D95A-0969-4744-C3D1-DEA353FF5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1" r="32657" b="-1"/>
          <a:stretch/>
        </p:blipFill>
        <p:spPr>
          <a:xfrm>
            <a:off x="-50799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F4421"/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A7D-4E7C-F5E7-ABA9-E7B51A3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1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E22-E144-42A2-604F-5D146803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50" y="58736"/>
            <a:ext cx="10515600" cy="858153"/>
          </a:xfrm>
        </p:spPr>
        <p:txBody>
          <a:bodyPr/>
          <a:lstStyle/>
          <a:p>
            <a:r>
              <a:rPr lang="en-US" altLang="zh-TW" dirty="0"/>
              <a:t>Workshop Environment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D4E5-E71E-FA7F-E1B3-1C164ADA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3963875"/>
            <a:ext cx="10734675" cy="23412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Simple JSON texts are hard-coded in the programs</a:t>
            </a:r>
          </a:p>
          <a:p>
            <a:r>
              <a:rPr lang="en-US" altLang="zh-TW" dirty="0"/>
              <a:t>To overcome the network problems, a z/OS VM is used.</a:t>
            </a:r>
          </a:p>
          <a:p>
            <a:r>
              <a:rPr lang="en-US" altLang="zh-TW" dirty="0"/>
              <a:t>Client programs on z/OS are written in REXX, C, COBOL, PL/I and Assembler using Client Web APIs. Also the comparable JAVA programs. </a:t>
            </a:r>
          </a:p>
          <a:p>
            <a:r>
              <a:rPr lang="en-US" altLang="zh-TW" dirty="0"/>
              <a:t>We will use Open Liberty to run the JAVA code as the HTTP(S) server and print the received POST JSON on console</a:t>
            </a:r>
          </a:p>
          <a:p>
            <a:r>
              <a:rPr lang="en-US" altLang="zh-TW" dirty="0"/>
              <a:t>There are also server code in JAVA SE, Node.JS, Python, C# (only HTTP) and client code in JAVA, </a:t>
            </a:r>
            <a:r>
              <a:rPr lang="en-US" altLang="zh-TW" dirty="0" err="1"/>
              <a:t>Javascript</a:t>
            </a:r>
            <a:r>
              <a:rPr lang="en-US" altLang="zh-TW" dirty="0"/>
              <a:t>, Python and C# on Windows as a comparison to those programs on the mainframe. 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0FD5-BB5D-514E-90C4-3EEB7D32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8BA83-214F-7095-1945-6E59802CDCA9}"/>
              </a:ext>
            </a:extLst>
          </p:cNvPr>
          <p:cNvGrpSpPr/>
          <p:nvPr/>
        </p:nvGrpSpPr>
        <p:grpSpPr>
          <a:xfrm>
            <a:off x="1207427" y="916888"/>
            <a:ext cx="9251665" cy="3312211"/>
            <a:chOff x="1238249" y="1198220"/>
            <a:chExt cx="9067801" cy="3312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B4A607-EB43-5979-7BEE-8322406426C0}"/>
                </a:ext>
              </a:extLst>
            </p:cNvPr>
            <p:cNvSpPr/>
            <p:nvPr/>
          </p:nvSpPr>
          <p:spPr>
            <a:xfrm>
              <a:off x="1238249" y="1200149"/>
              <a:ext cx="3631701" cy="2914649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OS</a:t>
              </a:r>
              <a:r>
                <a:rPr lang="en-US" altLang="zh-TW" b="1" dirty="0">
                  <a:solidFill>
                    <a:schemeClr val="tx1"/>
                  </a:solidFill>
                </a:rPr>
                <a:t>: z/OS 2.2 </a:t>
              </a:r>
              <a:r>
                <a:rPr lang="en-US" altLang="zh-TW" dirty="0">
                  <a:solidFill>
                    <a:schemeClr val="tx1"/>
                  </a:solidFill>
                </a:rPr>
                <a:t>&amp; </a:t>
              </a:r>
              <a:r>
                <a:rPr lang="en-US" altLang="zh-TW" b="1" dirty="0">
                  <a:solidFill>
                    <a:schemeClr val="tx1"/>
                  </a:solidFill>
                </a:rPr>
                <a:t>z/OS 2.4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IP: </a:t>
              </a:r>
              <a:r>
                <a:rPr lang="en-US" altLang="zh-TW" b="1" dirty="0">
                  <a:solidFill>
                    <a:schemeClr val="tx1"/>
                  </a:solidFill>
                </a:rPr>
                <a:t>10.1.1.2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RACF Keyring: </a:t>
              </a:r>
              <a:r>
                <a:rPr lang="en-US" altLang="zh-TW" b="1" dirty="0">
                  <a:solidFill>
                    <a:srgbClr val="FF0000"/>
                  </a:solidFill>
                </a:rPr>
                <a:t>CLNTWEB </a:t>
              </a:r>
              <a:r>
                <a:rPr lang="en-US" altLang="zh-TW" dirty="0">
                  <a:solidFill>
                    <a:schemeClr val="tx1"/>
                  </a:solidFill>
                </a:rPr>
                <a:t>containing data that is in essence exact </a:t>
              </a:r>
              <a:r>
                <a:rPr lang="en-US" altLang="zh-TW" b="1" i="1" dirty="0">
                  <a:solidFill>
                    <a:srgbClr val="FF0000"/>
                  </a:solidFill>
                </a:rPr>
                <a:t>ca-</a:t>
              </a:r>
              <a:r>
                <a:rPr lang="en-US" altLang="zh-TW" b="1" i="1" dirty="0" err="1">
                  <a:solidFill>
                    <a:srgbClr val="FF0000"/>
                  </a:solidFill>
                </a:rPr>
                <a:t>cert.pem</a:t>
              </a:r>
              <a:endParaRPr lang="en-US" altLang="zh-TW" b="1" i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HTTP(S) Client programs in </a:t>
              </a:r>
              <a:r>
                <a:rPr lang="en-US" altLang="zh-TW" b="1" dirty="0">
                  <a:solidFill>
                    <a:schemeClr val="tx1"/>
                  </a:solidFill>
                </a:rPr>
                <a:t>Batch</a:t>
              </a:r>
              <a:r>
                <a:rPr lang="en-US" altLang="zh-TW" dirty="0">
                  <a:solidFill>
                    <a:schemeClr val="tx1"/>
                  </a:solidFill>
                </a:rPr>
                <a:t> mode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/>
            </a:p>
            <a:p>
              <a:pPr algn="ctr"/>
              <a:endParaRPr lang="zh-TW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F7E252-5159-AD94-5E92-F349BCE97D03}"/>
                </a:ext>
              </a:extLst>
            </p:cNvPr>
            <p:cNvSpPr/>
            <p:nvPr/>
          </p:nvSpPr>
          <p:spPr>
            <a:xfrm>
              <a:off x="6915150" y="1198220"/>
              <a:ext cx="3390900" cy="3312211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OS: </a:t>
              </a:r>
              <a:r>
                <a:rPr lang="en-US" altLang="zh-TW" b="1" dirty="0">
                  <a:solidFill>
                    <a:schemeClr val="tx1"/>
                  </a:solidFill>
                </a:rPr>
                <a:t>Win 10 </a:t>
              </a:r>
              <a:r>
                <a:rPr lang="en-US" altLang="zh-TW" dirty="0">
                  <a:solidFill>
                    <a:schemeClr val="tx1"/>
                  </a:solidFill>
                </a:rPr>
                <a:t>on T14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IP: </a:t>
              </a:r>
              <a:r>
                <a:rPr lang="en-US" altLang="zh-TW" b="1" dirty="0">
                  <a:solidFill>
                    <a:schemeClr val="tx1"/>
                  </a:solidFill>
                </a:rPr>
                <a:t>10.1.1.1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Port: </a:t>
              </a:r>
              <a:r>
                <a:rPr lang="en-US" altLang="zh-TW" b="1" dirty="0">
                  <a:solidFill>
                    <a:schemeClr val="tx1"/>
                  </a:solidFill>
                </a:rPr>
                <a:t>3000</a:t>
              </a:r>
              <a:r>
                <a:rPr lang="en-US" altLang="zh-TW" dirty="0">
                  <a:solidFill>
                    <a:schemeClr val="tx1"/>
                  </a:solidFill>
                </a:rPr>
                <a:t> for HTTPS</a:t>
              </a:r>
              <a:br>
                <a:rPr lang="en-US" altLang="zh-TW" dirty="0">
                  <a:solidFill>
                    <a:schemeClr val="tx1"/>
                  </a:solidFill>
                </a:rPr>
              </a:br>
              <a:r>
                <a:rPr lang="en-US" altLang="zh-TW" dirty="0">
                  <a:solidFill>
                    <a:schemeClr val="tx1"/>
                  </a:solidFill>
                </a:rPr>
                <a:t>Port: </a:t>
              </a:r>
              <a:r>
                <a:rPr lang="en-US" altLang="zh-TW" b="1" dirty="0">
                  <a:solidFill>
                    <a:schemeClr val="tx1"/>
                  </a:solidFill>
                </a:rPr>
                <a:t>3001</a:t>
              </a:r>
              <a:r>
                <a:rPr lang="en-US" altLang="zh-TW" dirty="0">
                  <a:solidFill>
                    <a:schemeClr val="tx1"/>
                  </a:solidFill>
                </a:rPr>
                <a:t> for HTTP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SSL:  </a:t>
              </a:r>
              <a:br>
                <a:rPr lang="en-US" altLang="zh-TW" dirty="0">
                  <a:solidFill>
                    <a:schemeClr val="tx1"/>
                  </a:solidFill>
                </a:rPr>
              </a:br>
              <a:r>
                <a:rPr lang="en-US" altLang="zh-TW" b="1" i="1" dirty="0">
                  <a:solidFill>
                    <a:srgbClr val="FF0000"/>
                  </a:solidFill>
                </a:rPr>
                <a:t>ca-</a:t>
              </a:r>
              <a:r>
                <a:rPr lang="en-US" altLang="zh-TW" b="1" i="1" dirty="0" err="1">
                  <a:solidFill>
                    <a:srgbClr val="FF0000"/>
                  </a:solidFill>
                </a:rPr>
                <a:t>cert.pem</a:t>
              </a:r>
              <a:br>
                <a:rPr lang="en-US" altLang="zh-TW" dirty="0">
                  <a:solidFill>
                    <a:schemeClr val="tx1"/>
                  </a:solidFill>
                </a:rPr>
              </a:br>
              <a:r>
                <a:rPr lang="en-US" altLang="zh-TW" b="1" i="1" dirty="0">
                  <a:solidFill>
                    <a:schemeClr val="tx1"/>
                  </a:solidFill>
                </a:rPr>
                <a:t>server-</a:t>
              </a:r>
              <a:r>
                <a:rPr lang="en-US" altLang="zh-TW" b="1" i="1" dirty="0" err="1">
                  <a:solidFill>
                    <a:schemeClr val="tx1"/>
                  </a:solidFill>
                </a:rPr>
                <a:t>cert.pem</a:t>
              </a:r>
              <a:r>
                <a:rPr lang="en-US" altLang="zh-TW" b="1" i="1" dirty="0">
                  <a:solidFill>
                    <a:schemeClr val="tx1"/>
                  </a:solidFill>
                </a:rPr>
                <a:t> </a:t>
              </a:r>
              <a:r>
                <a:rPr lang="en-US" altLang="zh-TW" i="1" dirty="0">
                  <a:solidFill>
                    <a:srgbClr val="00B050"/>
                  </a:solidFill>
                </a:rPr>
                <a:t>(public)</a:t>
              </a:r>
              <a:br>
                <a:rPr lang="en-US" altLang="zh-TW" dirty="0">
                  <a:solidFill>
                    <a:srgbClr val="00B050"/>
                  </a:solidFill>
                </a:rPr>
              </a:br>
              <a:r>
                <a:rPr lang="en-US" altLang="zh-TW" b="1" i="1" dirty="0">
                  <a:solidFill>
                    <a:schemeClr val="tx1"/>
                  </a:solidFill>
                </a:rPr>
                <a:t>server-</a:t>
              </a:r>
              <a:r>
                <a:rPr lang="en-US" altLang="zh-TW" b="1" i="1" dirty="0" err="1">
                  <a:solidFill>
                    <a:schemeClr val="tx1"/>
                  </a:solidFill>
                </a:rPr>
                <a:t>key.pem</a:t>
              </a:r>
              <a:r>
                <a:rPr lang="en-US" altLang="zh-TW" b="1" i="1" dirty="0">
                  <a:solidFill>
                    <a:schemeClr val="tx1"/>
                  </a:solidFill>
                </a:rPr>
                <a:t> </a:t>
              </a:r>
              <a:r>
                <a:rPr lang="en-US" altLang="zh-TW" i="1" dirty="0">
                  <a:solidFill>
                    <a:srgbClr val="00B050"/>
                  </a:solidFill>
                </a:rPr>
                <a:t>(Private)</a:t>
              </a:r>
              <a:br>
                <a:rPr lang="en-US" altLang="zh-TW" dirty="0">
                  <a:solidFill>
                    <a:srgbClr val="00B050"/>
                  </a:solidFill>
                </a:rPr>
              </a:br>
              <a:r>
                <a:rPr lang="en-US" altLang="zh-TW" dirty="0">
                  <a:solidFill>
                    <a:schemeClr val="tx1"/>
                  </a:solidFill>
                </a:rPr>
                <a:t>3 in 1</a:t>
              </a:r>
              <a:r>
                <a:rPr lang="en-US" altLang="zh-TW" b="1" i="1" dirty="0">
                  <a:solidFill>
                    <a:schemeClr val="tx1"/>
                  </a:solidFill>
                </a:rPr>
                <a:t>: server-cert.p12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Path: </a:t>
              </a:r>
              <a:r>
                <a:rPr lang="en-US" altLang="zh-TW" b="1" dirty="0">
                  <a:solidFill>
                    <a:schemeClr val="tx1"/>
                  </a:solidFill>
                </a:rPr>
                <a:t>/</a:t>
              </a:r>
              <a:r>
                <a:rPr lang="en-US" altLang="zh-TW" b="1" dirty="0" err="1">
                  <a:solidFill>
                    <a:schemeClr val="tx1"/>
                  </a:solidFill>
                </a:rPr>
                <a:t>api</a:t>
              </a:r>
              <a:r>
                <a:rPr lang="en-US" altLang="zh-TW" b="1" dirty="0">
                  <a:solidFill>
                    <a:schemeClr val="tx1"/>
                  </a:solidFill>
                </a:rPr>
                <a:t>/data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dirty="0">
                  <a:solidFill>
                    <a:schemeClr val="tx1"/>
                  </a:solidFill>
                </a:rPr>
                <a:t>HTTP(S) Server programs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DB52D5B-1EE2-6C1C-F8EA-1D79E71586BD}"/>
                </a:ext>
              </a:extLst>
            </p:cNvPr>
            <p:cNvSpPr/>
            <p:nvPr/>
          </p:nvSpPr>
          <p:spPr>
            <a:xfrm>
              <a:off x="4595491" y="2784476"/>
              <a:ext cx="2594118" cy="1025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POST</a:t>
              </a:r>
              <a:endParaRPr lang="zh-TW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BFB65A-2EB0-D4C3-6683-6B3162A6E8D0}"/>
              </a:ext>
            </a:extLst>
          </p:cNvPr>
          <p:cNvSpPr txBox="1"/>
          <p:nvPr/>
        </p:nvSpPr>
        <p:spPr>
          <a:xfrm rot="20624399">
            <a:off x="4146724" y="3240429"/>
            <a:ext cx="153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>
                <a:solidFill>
                  <a:srgbClr val="0000FF"/>
                </a:solidFill>
              </a:rPr>
              <a:t>Client</a:t>
            </a:r>
            <a:endParaRPr lang="zh-TW" altLang="en-US" sz="3600" b="1" i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F4358-35B3-0F1E-27D0-A0E217B37A58}"/>
              </a:ext>
            </a:extLst>
          </p:cNvPr>
          <p:cNvSpPr txBox="1"/>
          <p:nvPr/>
        </p:nvSpPr>
        <p:spPr>
          <a:xfrm rot="20624399">
            <a:off x="9971421" y="3416129"/>
            <a:ext cx="153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>
                <a:solidFill>
                  <a:srgbClr val="00B050"/>
                </a:solidFill>
              </a:rPr>
              <a:t>Server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8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ADA5-A4DA-3491-DFB0-278BA820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SSL Handshaking  -- HTTPS vs HTTP</a:t>
            </a:r>
            <a:endParaRPr lang="zh-TW" alt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D049F8-A5EE-A34F-6912-4DEAE39D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33" y="1371283"/>
            <a:ext cx="4495733" cy="423672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4D0805-1286-8F0F-EB8F-214DC17EC6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4" y="1693227"/>
            <a:ext cx="5543986" cy="39147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49F71-8B5F-49C5-239E-126A16A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1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FAD2-10FD-5611-B8AE-6FCC6D69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71" y="208587"/>
            <a:ext cx="10515600" cy="1325563"/>
          </a:xfrm>
        </p:spPr>
        <p:txBody>
          <a:bodyPr/>
          <a:lstStyle/>
          <a:p>
            <a:r>
              <a:rPr lang="en-US" altLang="zh-TW" dirty="0"/>
              <a:t>SSL Handshaking Failed</a:t>
            </a:r>
            <a:endParaRPr lang="zh-TW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3EC086-8C31-EFCC-FCD9-982F67047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018"/>
            <a:ext cx="10515600" cy="3980032"/>
          </a:xfr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BF720-5AA3-2427-D03E-DAA36ED3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3FCCB2-0B31-529E-9282-7F27201E2D81}"/>
              </a:ext>
            </a:extLst>
          </p:cNvPr>
          <p:cNvGrpSpPr/>
          <p:nvPr/>
        </p:nvGrpSpPr>
        <p:grpSpPr>
          <a:xfrm>
            <a:off x="4188811" y="4907692"/>
            <a:ext cx="3814377" cy="720"/>
            <a:chOff x="4341114" y="4802917"/>
            <a:chExt cx="3814377" cy="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9EC16F-77B6-B8AE-2378-41E425CEF603}"/>
                    </a:ext>
                  </a:extLst>
                </p14:cNvPr>
                <p14:cNvContentPartPr/>
                <p14:nvPr/>
              </p14:nvContentPartPr>
              <p14:xfrm>
                <a:off x="6248931" y="4802917"/>
                <a:ext cx="19065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9EC16F-77B6-B8AE-2378-41E425CEF6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94931" y="4694917"/>
                  <a:ext cx="2014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F783D6-0AB7-3D0A-EF8C-97AB00997E8B}"/>
                    </a:ext>
                  </a:extLst>
                </p14:cNvPr>
                <p14:cNvContentPartPr/>
                <p14:nvPr/>
              </p14:nvContentPartPr>
              <p14:xfrm>
                <a:off x="4341114" y="4803277"/>
                <a:ext cx="1881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F783D6-0AB7-3D0A-EF8C-97AB00997E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7114" y="4695277"/>
                  <a:ext cx="1989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C8D3E0-78F0-87BA-7DB0-E778D929F3DA}"/>
              </a:ext>
            </a:extLst>
          </p:cNvPr>
          <p:cNvSpPr txBox="1"/>
          <p:nvPr/>
        </p:nvSpPr>
        <p:spPr>
          <a:xfrm>
            <a:off x="838200" y="5458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FF4421"/>
                </a:solidFill>
              </a:rPr>
              <a:t>A 4096Bit CA Key is not supported by RACF</a:t>
            </a:r>
            <a:endParaRPr lang="zh-TW" altLang="en-US" i="1" dirty="0">
              <a:solidFill>
                <a:srgbClr val="FF44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0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3E2C-4A8C-22E0-8465-80AC94FE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98450"/>
            <a:ext cx="10515600" cy="1325563"/>
          </a:xfrm>
        </p:spPr>
        <p:txBody>
          <a:bodyPr/>
          <a:lstStyle/>
          <a:p>
            <a:r>
              <a:rPr lang="en-US" altLang="zh-TW" b="1" dirty="0"/>
              <a:t>SSL Handshaking succeeded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69E-C045-AE9B-D6C9-2AEDDEDC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933E-AEE6-0682-CE6E-F1D8A195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9" y="1690688"/>
            <a:ext cx="11283701" cy="4522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C01B-0F49-A112-BA6F-E0235392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3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182A-8D79-5349-C498-F01C1A80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TCPIP </a:t>
            </a:r>
            <a:r>
              <a:rPr lang="zh-TW" altLang="zh-TW" sz="4000" b="1" dirty="0"/>
              <a:t>Packet Trace</a:t>
            </a:r>
            <a:r>
              <a:rPr lang="en-US" altLang="zh-TW" sz="4000" b="1" dirty="0"/>
              <a:t> (1)</a:t>
            </a:r>
            <a:endParaRPr lang="zh-TW" alt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7704-1B21-EEF7-1AB0-66714DFA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185863"/>
            <a:ext cx="10515600" cy="53339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 started PROC: TCPIPT</a:t>
            </a:r>
          </a:p>
          <a:p>
            <a:pPr lvl="1"/>
            <a:r>
              <a:rPr lang="en-US" altLang="zh-TW" dirty="0"/>
              <a:t>//TCPIPT   PROC </a:t>
            </a:r>
            <a:br>
              <a:rPr lang="en-US" altLang="zh-TW" dirty="0"/>
            </a:br>
            <a:r>
              <a:rPr lang="en-US" altLang="zh-TW" dirty="0"/>
              <a:t>//IEFPROC  EXEC PGM=ITTTRCWR</a:t>
            </a:r>
            <a:br>
              <a:rPr lang="en-US" altLang="zh-TW" dirty="0"/>
            </a:br>
            <a:r>
              <a:rPr lang="en-US" altLang="zh-TW" dirty="0"/>
              <a:t>//TRCOUT01 DD   DSN=SYS1.TRACE,DISP=SHR</a:t>
            </a:r>
          </a:p>
          <a:p>
            <a:pPr lvl="1"/>
            <a:r>
              <a:rPr lang="en-US" altLang="zh-TW" dirty="0"/>
              <a:t>RACF Definition</a:t>
            </a:r>
            <a:br>
              <a:rPr lang="en-US" altLang="zh-TW" dirty="0"/>
            </a:br>
            <a:r>
              <a:rPr lang="en-US" altLang="zh-TW" sz="1800" dirty="0">
                <a:ea typeface="Microsoft YaHei UI" panose="020B0503020204020204" pitchFamily="34" charset="-122"/>
              </a:rPr>
              <a:t>RDEF STARTED TCPIPT.* STDATA(USER(IBMSYSID))     </a:t>
            </a:r>
            <a:br>
              <a:rPr lang="en-US" altLang="zh-TW" sz="1400" dirty="0">
                <a:effectLst/>
                <a:ea typeface="Microsoft YaHei UI" panose="020B0503020204020204" pitchFamily="34" charset="-122"/>
              </a:rPr>
            </a:br>
            <a:r>
              <a:rPr lang="en-US" altLang="zh-TW" sz="1800" dirty="0">
                <a:effectLst/>
                <a:ea typeface="Microsoft YaHei UI" panose="020B0503020204020204" pitchFamily="34" charset="-122"/>
              </a:rPr>
              <a:t>SETR REFRESH RACLIST(STARTED)</a:t>
            </a:r>
            <a:br>
              <a:rPr lang="en-US" altLang="zh-TW" sz="1800" dirty="0">
                <a:effectLst/>
                <a:ea typeface="Microsoft YaHei UI" panose="020B0503020204020204" pitchFamily="34" charset="-122"/>
              </a:rPr>
            </a:br>
            <a:r>
              <a:rPr lang="en-US" altLang="zh-TW" sz="1800" dirty="0">
                <a:effectLst/>
                <a:ea typeface="Microsoft YaHei UI" panose="020B0503020204020204" pitchFamily="34" charset="-122"/>
              </a:rPr>
              <a:t>RL STARTED  TCPIPT.* STDATA   </a:t>
            </a:r>
          </a:p>
          <a:p>
            <a:r>
              <a:rPr lang="en-US" altLang="zh-TW" dirty="0"/>
              <a:t>Issuing MVS commands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V TCPIP,,PKT,ON,FULL,IP=10.1.1.1,SRCP=3000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ea typeface="Arial" panose="020B0604020202020204" pitchFamily="34" charset="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 TCPIP,,PKT,ON,FULL,IP=10.1.1.2</a:t>
            </a:r>
          </a:p>
          <a:p>
            <a:pPr lvl="1"/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TRACE CT,WTRSTART=TCPIPT</a:t>
            </a:r>
          </a:p>
          <a:p>
            <a:pPr lvl="1"/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TRACE CT,ON,COMP=SYSTCPDA,SUB=(TCPIP)</a:t>
            </a:r>
            <a:endParaRPr lang="en-US" altLang="zh-TW" sz="1800" dirty="0">
              <a:solidFill>
                <a:srgbClr val="41AD1C"/>
              </a:solidFill>
              <a:effectLst/>
              <a:ea typeface="Arial" panose="020B0604020202020204" pitchFamily="34" charset="0"/>
            </a:endParaRPr>
          </a:p>
          <a:p>
            <a:pPr lvl="1"/>
            <a:r>
              <a:rPr lang="en-US" altLang="zh-TW" sz="1800" b="1" dirty="0">
                <a:solidFill>
                  <a:srgbClr val="41AD1C"/>
                </a:solidFill>
              </a:rPr>
              <a:t>R </a:t>
            </a:r>
            <a:r>
              <a:rPr lang="en-US" altLang="zh-TW" sz="1800" b="1" dirty="0" err="1">
                <a:solidFill>
                  <a:srgbClr val="41AD1C"/>
                </a:solidFill>
              </a:rPr>
              <a:t>xx,WTR</a:t>
            </a:r>
            <a:r>
              <a:rPr lang="en-US" altLang="zh-TW" sz="1800" b="1" dirty="0">
                <a:solidFill>
                  <a:srgbClr val="41AD1C"/>
                </a:solidFill>
              </a:rPr>
              <a:t>=TCPIPT,END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……………… collecting data in question ……………………</a:t>
            </a:r>
          </a:p>
          <a:p>
            <a:pPr lvl="1"/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TRACE CT,ON,COMP=SYSTCPDA,SUB=(TCPIP)</a:t>
            </a:r>
          </a:p>
          <a:p>
            <a:pPr lvl="1"/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R </a:t>
            </a:r>
            <a:r>
              <a:rPr lang="en-US" altLang="zh-TW" sz="1800" b="1" dirty="0" err="1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xx,WTR</a:t>
            </a:r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=DISCONNECT,END</a:t>
            </a:r>
          </a:p>
          <a:p>
            <a:pPr lvl="1"/>
            <a:r>
              <a:rPr lang="en-US" altLang="zh-TW" sz="1800" b="1" dirty="0">
                <a:solidFill>
                  <a:srgbClr val="41AD1C"/>
                </a:solidFill>
                <a:effectLst/>
                <a:ea typeface="Arial" panose="020B0604020202020204" pitchFamily="34" charset="0"/>
              </a:rPr>
              <a:t>TRACE CT,WTRSTOP=TCPIPT</a:t>
            </a:r>
            <a:endParaRPr lang="en-US" altLang="zh-TW" sz="1800" dirty="0">
              <a:solidFill>
                <a:srgbClr val="41AD1C"/>
              </a:solidFill>
              <a:effectLst/>
              <a:ea typeface="Arial" panose="020B0604020202020204" pitchFamily="34" charset="0"/>
            </a:endParaRP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V TCPIP,,PKT,OFF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305F8-E345-2644-B903-077569BB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5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68F1-66B5-4358-C559-31C19700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altLang="zh-TW" sz="4000" b="1" dirty="0"/>
              <a:t>TCPIP</a:t>
            </a:r>
            <a:r>
              <a:rPr lang="en-US" altLang="zh-TW" sz="4400" b="1" dirty="0"/>
              <a:t> </a:t>
            </a:r>
            <a:r>
              <a:rPr lang="zh-TW" altLang="zh-TW" sz="4400" b="1" dirty="0"/>
              <a:t>Packet Trace</a:t>
            </a:r>
            <a:r>
              <a:rPr lang="en-US" altLang="zh-TW" sz="4400" b="1" dirty="0"/>
              <a:t> </a:t>
            </a:r>
            <a:r>
              <a:rPr lang="en-US" altLang="zh-TW" sz="3600" b="1" dirty="0"/>
              <a:t>(2)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0EE6-97C2-31D3-46FF-31804DC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Using Wireshark to help track the collected data</a:t>
            </a:r>
          </a:p>
          <a:p>
            <a:pPr marL="457200" lvl="1">
              <a:spcBef>
                <a:spcPts val="0"/>
              </a:spcBef>
            </a:pPr>
            <a:r>
              <a:rPr lang="en-US" altLang="zh-TW" sz="1800" dirty="0"/>
              <a:t>//ANDREWJI JOB  IBM,SP,CLASS=A,MSGCLASS=X,NOTIFY=&amp;SYSUID,REGION=0M </a:t>
            </a:r>
            <a:br>
              <a:rPr lang="en-US" altLang="zh-TW" sz="17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//IPCSBTCH EXEC PGM=IKJEFT01,DYNAMNBR=30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//IPCSDDIR DD   DISP=SHR,DSN=SYS1.DDIR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//INDMP    DD   DISP=SHR,DSN=SYS1.TRACE.TCPIP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  <a:t>//SNIFFER  DD   DISP=(NEW,CATLG), </a:t>
            </a:r>
            <a:b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  <a:t>//        LRECL=1560,                                                </a:t>
            </a:r>
            <a:b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  <a:t>//        SPACE=(CYL,(100,100)),RECFM=VB,DSORG=PS,                   </a:t>
            </a:r>
            <a:b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  <a:t>//        DSN=SYS1.TRACE.SNIFFER                                     </a:t>
            </a:r>
            <a:br>
              <a:rPr lang="en-US" altLang="zh-TW" sz="1800" dirty="0">
                <a:solidFill>
                  <a:srgbClr val="0000FF"/>
                </a:solidFill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//IPCSPRNT DD   SYSOUT=*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//IPCSTOC  DD   SYSOUT=*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//SYSUDUMP DD   SYSOUT=*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//SYSTSPRT DD   SYSOUT=*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//SYSTSIN  DD   *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PROFILE MSGID         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IPCS NOPARM           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SETD PRINT NOTERM LENGTH(160000) NOCONFIRM FILE(INDMP)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DROPD                                                               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CTRACE COMP(SYSTCPDA) OPTIONS((SNIFFER(9000,TCPDUMP))) SUB((TCPIP))     </a:t>
            </a:r>
            <a:br>
              <a:rPr lang="en-US" altLang="zh-TW" sz="1800" dirty="0">
                <a:effectLst/>
                <a:ea typeface="Courier New" panose="02070309020205020404" pitchFamily="49" charset="0"/>
              </a:rPr>
            </a:br>
            <a:r>
              <a:rPr lang="en-US" altLang="zh-TW" sz="1800" dirty="0">
                <a:effectLst/>
                <a:ea typeface="Courier New" panose="02070309020205020404" pitchFamily="49" charset="0"/>
              </a:rPr>
              <a:t>  END   </a:t>
            </a:r>
          </a:p>
          <a:p>
            <a:r>
              <a:rPr lang="en-US" altLang="zh-TW" dirty="0"/>
              <a:t> Binary downloading the file</a:t>
            </a:r>
          </a:p>
          <a:p>
            <a:r>
              <a:rPr lang="en-US" altLang="zh-TW" dirty="0"/>
              <a:t> </a:t>
            </a:r>
            <a:r>
              <a:rPr lang="zh-TW" altLang="zh-TW" i="1" dirty="0">
                <a:solidFill>
                  <a:srgbClr val="0000FF"/>
                </a:solidFill>
              </a:rPr>
              <a:t>IP Diagnosis Guide</a:t>
            </a:r>
            <a:r>
              <a:rPr lang="zh-TW" altLang="zh-TW" dirty="0"/>
              <a:t>, Search "</a:t>
            </a:r>
            <a:r>
              <a:rPr lang="zh-TW" altLang="zh-TW" dirty="0">
                <a:solidFill>
                  <a:srgbClr val="FF0000"/>
                </a:solidFill>
              </a:rPr>
              <a:t>SNIFFER</a:t>
            </a:r>
            <a:r>
              <a:rPr lang="zh-TW" altLang="zh-TW" dirty="0"/>
              <a:t>"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B084A-F457-37D8-25AC-65338194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03" y="1714458"/>
            <a:ext cx="1209722" cy="10714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3A8F8-DB96-77AB-529C-9E5564D0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9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D015-8C6C-BEBA-5ADB-ED5AEC92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987425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The OPENSSL commands to generate the Server’s public key pair</a:t>
            </a:r>
            <a:endParaRPr lang="zh-TW" alt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09C3-6175-B723-4352-357D85CE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720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Create a self-signed CA’s key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req -x509 -</a:t>
            </a:r>
            <a:r>
              <a:rPr lang="en-US" altLang="zh-TW" dirty="0" err="1"/>
              <a:t>newkey</a:t>
            </a:r>
            <a:r>
              <a:rPr lang="en-US" altLang="zh-TW" dirty="0"/>
              <a:t> rsa:2048 -days 730 -</a:t>
            </a:r>
            <a:r>
              <a:rPr lang="en-US" altLang="zh-TW" dirty="0" err="1"/>
              <a:t>keyout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ca-</a:t>
            </a:r>
            <a:r>
              <a:rPr lang="en-US" altLang="zh-TW" dirty="0" err="1">
                <a:solidFill>
                  <a:srgbClr val="0000FF"/>
                </a:solidFill>
              </a:rPr>
              <a:t>key.pem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-out </a:t>
            </a:r>
            <a:r>
              <a:rPr lang="en-US" altLang="zh-TW" dirty="0">
                <a:solidFill>
                  <a:srgbClr val="FF0000"/>
                </a:solidFill>
              </a:rPr>
              <a:t>ca-</a:t>
            </a:r>
            <a:r>
              <a:rPr lang="en-US" altLang="zh-TW" dirty="0" err="1">
                <a:solidFill>
                  <a:srgbClr val="FF0000"/>
                </a:solidFill>
              </a:rPr>
              <a:t>cert.pem</a:t>
            </a:r>
            <a:r>
              <a:rPr lang="en-US" altLang="zh-TW" dirty="0"/>
              <a:t> –nodes</a:t>
            </a:r>
            <a:br>
              <a:rPr lang="en-US" altLang="zh-TW" dirty="0"/>
            </a:br>
            <a:r>
              <a:rPr lang="en-US" altLang="zh-TW" dirty="0"/>
              <a:t>-subj "/C=TW/ST=Taiwan/L=Taipei/O=Kyndryl/OU=IT/CN=Andrew's </a:t>
            </a:r>
            <a:r>
              <a:rPr lang="en-US" altLang="zh-TW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CA/</a:t>
            </a:r>
            <a:r>
              <a:rPr lang="en-US" altLang="zh-TW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emailAddress</a:t>
            </a:r>
            <a:r>
              <a:rPr lang="en-US" altLang="zh-TW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=andrew.jan@kyndryl.com</a:t>
            </a:r>
            <a:r>
              <a:rPr lang="en-US" altLang="zh-TW" u="sng" dirty="0"/>
              <a:t>“</a:t>
            </a:r>
          </a:p>
          <a:p>
            <a:r>
              <a:rPr lang="en-US" altLang="zh-TW" dirty="0"/>
              <a:t>Create the server’s key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req -</a:t>
            </a:r>
            <a:r>
              <a:rPr lang="en-US" altLang="zh-TW" dirty="0" err="1"/>
              <a:t>newkey</a:t>
            </a:r>
            <a:r>
              <a:rPr lang="en-US" altLang="zh-TW" dirty="0"/>
              <a:t> rsa:2048 -</a:t>
            </a:r>
            <a:r>
              <a:rPr lang="en-US" altLang="zh-TW" dirty="0" err="1"/>
              <a:t>keyout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server-</a:t>
            </a:r>
            <a:r>
              <a:rPr lang="en-US" altLang="zh-TW" dirty="0" err="1">
                <a:solidFill>
                  <a:srgbClr val="0000FF"/>
                </a:solidFill>
              </a:rPr>
              <a:t>key.pem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-out server-</a:t>
            </a:r>
            <a:r>
              <a:rPr lang="en-US" altLang="zh-TW" dirty="0" err="1"/>
              <a:t>req.pem</a:t>
            </a:r>
            <a:r>
              <a:rPr lang="en-US" altLang="zh-TW" dirty="0"/>
              <a:t> –nodes</a:t>
            </a:r>
            <a:br>
              <a:rPr lang="en-US" altLang="zh-TW" dirty="0"/>
            </a:br>
            <a:r>
              <a:rPr lang="en-US" altLang="zh-TW" dirty="0"/>
              <a:t>-subj "/C=TW/ST=Taiwan/L=Taipei/O=Kyndryl/OU=IT/CN=Andrew's </a:t>
            </a:r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Server/</a:t>
            </a:r>
            <a:r>
              <a:rPr lang="en-US" altLang="zh-TW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emailAddress</a:t>
            </a:r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=andrew.jan@kyndryl.com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Get CA’s approval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x509 -req -in server-</a:t>
            </a:r>
            <a:r>
              <a:rPr lang="en-US" altLang="zh-TW" dirty="0" err="1"/>
              <a:t>req.pem</a:t>
            </a:r>
            <a:r>
              <a:rPr lang="en-US" altLang="zh-TW" dirty="0"/>
              <a:t> -CA </a:t>
            </a:r>
            <a:r>
              <a:rPr lang="en-US" altLang="zh-TW" dirty="0">
                <a:solidFill>
                  <a:srgbClr val="FF0000"/>
                </a:solidFill>
              </a:rPr>
              <a:t>ca-</a:t>
            </a:r>
            <a:r>
              <a:rPr lang="en-US" altLang="zh-TW" dirty="0" err="1">
                <a:solidFill>
                  <a:srgbClr val="FF0000"/>
                </a:solidFill>
              </a:rPr>
              <a:t>cert.pem</a:t>
            </a:r>
            <a:r>
              <a:rPr lang="en-US" altLang="zh-TW" dirty="0"/>
              <a:t> -</a:t>
            </a:r>
            <a:r>
              <a:rPr lang="en-US" altLang="zh-TW" dirty="0" err="1"/>
              <a:t>CAkey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ca-</a:t>
            </a:r>
            <a:r>
              <a:rPr lang="en-US" altLang="zh-TW" dirty="0" err="1">
                <a:solidFill>
                  <a:srgbClr val="0000FF"/>
                </a:solidFill>
              </a:rPr>
              <a:t>key.pem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CAcreateserial</a:t>
            </a:r>
            <a:r>
              <a:rPr lang="en-US" altLang="zh-TW" dirty="0"/>
              <a:t> -out </a:t>
            </a:r>
            <a:r>
              <a:rPr lang="en-US" altLang="zh-TW" dirty="0">
                <a:solidFill>
                  <a:srgbClr val="FF0000"/>
                </a:solidFill>
              </a:rPr>
              <a:t>server-</a:t>
            </a:r>
            <a:r>
              <a:rPr lang="en-US" altLang="zh-TW" dirty="0" err="1">
                <a:solidFill>
                  <a:srgbClr val="FF0000"/>
                </a:solidFill>
              </a:rPr>
              <a:t>cert.pem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-days 730 -</a:t>
            </a:r>
            <a:r>
              <a:rPr lang="en-US" altLang="zh-TW" dirty="0" err="1"/>
              <a:t>extfile</a:t>
            </a:r>
            <a:r>
              <a:rPr lang="en-US" altLang="zh-TW" dirty="0"/>
              <a:t> server-</a:t>
            </a:r>
            <a:r>
              <a:rPr lang="en-US" altLang="zh-TW" dirty="0" err="1"/>
              <a:t>ext.cnf</a:t>
            </a:r>
            <a:br>
              <a:rPr lang="en-US" altLang="zh-TW" dirty="0"/>
            </a:br>
            <a:endParaRPr lang="en-US" altLang="zh-TW" dirty="0"/>
          </a:p>
          <a:p>
            <a:pPr lvl="1"/>
            <a:r>
              <a:rPr lang="en-US" altLang="zh-TW" dirty="0"/>
              <a:t>Server-</a:t>
            </a:r>
            <a:r>
              <a:rPr lang="en-US" altLang="zh-TW" dirty="0" err="1"/>
              <a:t>ext.cnf</a:t>
            </a:r>
            <a:r>
              <a:rPr lang="en-US" altLang="zh-TW" dirty="0"/>
              <a:t> is a file containing only one line: </a:t>
            </a:r>
            <a:r>
              <a:rPr lang="en-US" altLang="zh-TW" dirty="0" err="1">
                <a:solidFill>
                  <a:srgbClr val="00B050"/>
                </a:solidFill>
              </a:rPr>
              <a:t>subjectAltName</a:t>
            </a:r>
            <a:r>
              <a:rPr lang="en-US" altLang="zh-TW" dirty="0">
                <a:solidFill>
                  <a:srgbClr val="00B050"/>
                </a:solidFill>
              </a:rPr>
              <a:t>=IP:10.1.1.1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1DCA-5E57-4F3E-CB32-B2C2D01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56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735E-A71E-75C8-1AC2-EA04A187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50825"/>
            <a:ext cx="10515600" cy="1325563"/>
          </a:xfrm>
        </p:spPr>
        <p:txBody>
          <a:bodyPr/>
          <a:lstStyle/>
          <a:p>
            <a:r>
              <a:rPr lang="en-US" altLang="zh-TW" sz="4800" b="1" dirty="0"/>
              <a:t>Commonly</a:t>
            </a:r>
            <a:r>
              <a:rPr lang="en-US" altLang="zh-TW" b="1" dirty="0"/>
              <a:t> used OPENSSL commands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368B-881A-0644-9DAC-18713773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Display key content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x509 -in server-</a:t>
            </a:r>
            <a:r>
              <a:rPr lang="en-US" altLang="zh-TW" dirty="0" err="1"/>
              <a:t>cert.pem</a:t>
            </a:r>
            <a:r>
              <a:rPr lang="en-US" altLang="zh-TW" dirty="0"/>
              <a:t> -</a:t>
            </a:r>
            <a:r>
              <a:rPr lang="en-US" altLang="zh-TW" dirty="0" err="1"/>
              <a:t>noout</a:t>
            </a:r>
            <a:r>
              <a:rPr lang="en-US" altLang="zh-TW" dirty="0"/>
              <a:t> -text</a:t>
            </a:r>
          </a:p>
          <a:p>
            <a:r>
              <a:rPr lang="en-US" altLang="zh-TW" dirty="0"/>
              <a:t>Verify a key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verify -</a:t>
            </a:r>
            <a:r>
              <a:rPr lang="en-US" altLang="zh-TW" dirty="0" err="1"/>
              <a:t>CAfile</a:t>
            </a:r>
            <a:r>
              <a:rPr lang="en-US" altLang="zh-TW" dirty="0"/>
              <a:t> ca-</a:t>
            </a:r>
            <a:r>
              <a:rPr lang="en-US" altLang="zh-TW" dirty="0" err="1"/>
              <a:t>cert.pem</a:t>
            </a:r>
            <a:r>
              <a:rPr lang="en-US" altLang="zh-TW" dirty="0"/>
              <a:t> server-</a:t>
            </a:r>
            <a:r>
              <a:rPr lang="en-US" altLang="zh-TW" dirty="0" err="1"/>
              <a:t>cert.pem</a:t>
            </a:r>
            <a:endParaRPr lang="en-US" altLang="zh-TW" dirty="0"/>
          </a:p>
          <a:p>
            <a:r>
              <a:rPr lang="en-US" altLang="zh-TW" dirty="0"/>
              <a:t>Convert a </a:t>
            </a:r>
            <a:r>
              <a:rPr lang="en-US" altLang="zh-TW" dirty="0" err="1"/>
              <a:t>pem</a:t>
            </a:r>
            <a:r>
              <a:rPr lang="en-US" altLang="zh-TW" dirty="0"/>
              <a:t> to der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x509 -in ca-</a:t>
            </a:r>
            <a:r>
              <a:rPr lang="en-US" altLang="zh-TW" dirty="0" err="1"/>
              <a:t>cert.pem</a:t>
            </a:r>
            <a:r>
              <a:rPr lang="en-US" altLang="zh-TW" dirty="0"/>
              <a:t> -out ca-</a:t>
            </a:r>
            <a:r>
              <a:rPr lang="en-US" altLang="zh-TW" dirty="0" err="1"/>
              <a:t>cert.der</a:t>
            </a:r>
            <a:r>
              <a:rPr lang="en-US" altLang="zh-TW" dirty="0"/>
              <a:t> -</a:t>
            </a:r>
            <a:r>
              <a:rPr lang="en-US" altLang="zh-TW" dirty="0" err="1"/>
              <a:t>outform</a:t>
            </a:r>
            <a:r>
              <a:rPr lang="en-US" altLang="zh-TW" dirty="0"/>
              <a:t> DER</a:t>
            </a:r>
          </a:p>
          <a:p>
            <a:r>
              <a:rPr lang="en-US" altLang="zh-TW" dirty="0"/>
              <a:t>Convert a der to </a:t>
            </a:r>
            <a:r>
              <a:rPr lang="en-US" altLang="zh-TW" dirty="0" err="1"/>
              <a:t>pem</a:t>
            </a:r>
            <a:endParaRPr lang="en-US" altLang="zh-TW" dirty="0"/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x509 -inform der -in ca-</a:t>
            </a:r>
            <a:r>
              <a:rPr lang="en-US" altLang="zh-TW" dirty="0" err="1"/>
              <a:t>cert.der</a:t>
            </a:r>
            <a:r>
              <a:rPr lang="en-US" altLang="zh-TW" dirty="0"/>
              <a:t> -out ca-</a:t>
            </a:r>
            <a:r>
              <a:rPr lang="en-US" altLang="zh-TW" dirty="0" err="1"/>
              <a:t>cert.pem</a:t>
            </a:r>
            <a:endParaRPr lang="en-US" altLang="zh-TW" dirty="0"/>
          </a:p>
          <a:p>
            <a:r>
              <a:rPr lang="en-US" altLang="zh-TW" dirty="0"/>
              <a:t>Merge all three keys into one PKCS12 file</a:t>
            </a:r>
          </a:p>
          <a:p>
            <a:pPr lvl="1"/>
            <a:r>
              <a:rPr lang="en-US" altLang="zh-TW" dirty="0" err="1"/>
              <a:t>openssl</a:t>
            </a:r>
            <a:r>
              <a:rPr lang="en-US" altLang="zh-TW" dirty="0"/>
              <a:t> pkcs12 -export -in server-</a:t>
            </a:r>
            <a:r>
              <a:rPr lang="en-US" altLang="zh-TW" dirty="0" err="1"/>
              <a:t>cert.pem</a:t>
            </a:r>
            <a:r>
              <a:rPr lang="en-US" altLang="zh-TW" dirty="0"/>
              <a:t> -</a:t>
            </a:r>
            <a:r>
              <a:rPr lang="en-US" altLang="zh-TW" dirty="0" err="1"/>
              <a:t>inkey</a:t>
            </a:r>
            <a:r>
              <a:rPr lang="en-US" altLang="zh-TW" dirty="0"/>
              <a:t> server-</a:t>
            </a:r>
            <a:r>
              <a:rPr lang="en-US" altLang="zh-TW" dirty="0" err="1"/>
              <a:t>key.pem</a:t>
            </a:r>
            <a:r>
              <a:rPr lang="en-US" altLang="zh-TW" dirty="0"/>
              <a:t> -</a:t>
            </a:r>
            <a:r>
              <a:rPr lang="en-US" altLang="zh-TW" dirty="0" err="1"/>
              <a:t>certfile</a:t>
            </a:r>
            <a:r>
              <a:rPr lang="en-US" altLang="zh-TW" dirty="0"/>
              <a:t> ca-</a:t>
            </a:r>
            <a:r>
              <a:rPr lang="en-US" altLang="zh-TW" dirty="0" err="1"/>
              <a:t>cert.pem</a:t>
            </a:r>
            <a:r>
              <a:rPr lang="en-US" altLang="zh-TW" dirty="0"/>
              <a:t> -out server-cert.p12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ABFF-2320-A9EC-7376-8278268D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6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B62B-8E3C-C5E7-093D-2C4C505D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39325" cy="8636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Creating RACF Keyring &amp; Adding CA certificate</a:t>
            </a:r>
            <a:endParaRPr lang="zh-TW" alt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1166-E4CE-EC81-B3BC-07A6853B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334625" cy="5178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Uploading ‘ca-</a:t>
            </a:r>
            <a:r>
              <a:rPr lang="en-US" altLang="zh-TW" dirty="0" err="1"/>
              <a:t>cert.der</a:t>
            </a:r>
            <a:r>
              <a:rPr lang="en-US" altLang="zh-TW" dirty="0"/>
              <a:t>’ to ANDREWJ.SELFCA.DER (sequential VB dataset)</a:t>
            </a:r>
          </a:p>
          <a:p>
            <a:r>
              <a:rPr lang="en-US" altLang="zh-TW" dirty="0"/>
              <a:t>Issuing the following RACF commands:</a:t>
            </a:r>
          </a:p>
          <a:p>
            <a:pPr lvl="1"/>
            <a:r>
              <a:rPr lang="en-US" altLang="zh-TW" dirty="0"/>
              <a:t>RACDCERT ID(ANDREWJ) ADDRING(CLNTWEB)  </a:t>
            </a:r>
          </a:p>
          <a:p>
            <a:pPr lvl="1"/>
            <a:r>
              <a:rPr lang="en-US" altLang="zh-TW" dirty="0"/>
              <a:t>RACDCERT </a:t>
            </a:r>
            <a:r>
              <a:rPr lang="en-US" altLang="zh-TW" dirty="0">
                <a:solidFill>
                  <a:srgbClr val="FF0000"/>
                </a:solidFill>
              </a:rPr>
              <a:t>CERTAUTH</a:t>
            </a:r>
            <a:r>
              <a:rPr lang="en-US" altLang="zh-TW" dirty="0"/>
              <a:t> ADD('ANDREWJ.SELFCA.DER') WITHLABEL('SELFCA') TRUST </a:t>
            </a:r>
          </a:p>
          <a:p>
            <a:pPr lvl="1"/>
            <a:r>
              <a:rPr lang="en-US" altLang="zh-TW" dirty="0"/>
              <a:t>RACDCERT ID(andrewj) CONNECT(</a:t>
            </a:r>
            <a:r>
              <a:rPr lang="en-US" altLang="zh-TW" dirty="0">
                <a:solidFill>
                  <a:srgbClr val="FF0000"/>
                </a:solidFill>
              </a:rPr>
              <a:t>CERTAUTH</a:t>
            </a:r>
            <a:r>
              <a:rPr lang="en-US" altLang="zh-TW" dirty="0"/>
              <a:t> LABEL('SELFCA’) RING(CLNTWEB))   </a:t>
            </a:r>
          </a:p>
          <a:p>
            <a:pPr lvl="1"/>
            <a:r>
              <a:rPr lang="en-US" altLang="zh-TW" dirty="0"/>
              <a:t>SETROPTS RACLIST (DIGTCERT, DIGTRING) REFRESH </a:t>
            </a:r>
          </a:p>
          <a:p>
            <a:pPr lvl="1"/>
            <a:r>
              <a:rPr lang="en-US" altLang="zh-TW" dirty="0"/>
              <a:t>RACDCERT ID(ANDREWJ) LISTRING(CLNTWEB)  </a:t>
            </a:r>
          </a:p>
          <a:p>
            <a:pPr lvl="1"/>
            <a:r>
              <a:rPr lang="en-US" altLang="zh-TW" dirty="0"/>
              <a:t>RACDCERT </a:t>
            </a:r>
            <a:r>
              <a:rPr lang="en-US" altLang="zh-TW" dirty="0">
                <a:solidFill>
                  <a:srgbClr val="FF0000"/>
                </a:solidFill>
              </a:rPr>
              <a:t>CERTAUTH</a:t>
            </a:r>
            <a:r>
              <a:rPr lang="en-US" altLang="zh-TW" dirty="0"/>
              <a:t> LIST(LABEL('SELFCA’))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algn="l"/>
            <a:r>
              <a:rPr lang="en-US" altLang="zh-TW" dirty="0"/>
              <a:t>‘</a:t>
            </a:r>
            <a:r>
              <a:rPr lang="en-US" altLang="zh-TW" i="1" dirty="0">
                <a:solidFill>
                  <a:srgbClr val="0000FF"/>
                </a:solidFill>
              </a:rPr>
              <a:t>RACF and digital certificates</a:t>
            </a:r>
            <a:r>
              <a:rPr lang="en-US" altLang="zh-TW" dirty="0"/>
              <a:t>’ </a:t>
            </a:r>
            <a:r>
              <a:rPr lang="en-US" altLang="zh-TW" dirty="0">
                <a:solidFill>
                  <a:srgbClr val="0000FF"/>
                </a:solidFill>
              </a:rPr>
              <a:t>of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Security Server RACF Security Administrator's Guide </a:t>
            </a:r>
          </a:p>
          <a:p>
            <a:pPr lvl="1"/>
            <a:r>
              <a:rPr lang="en-US" altLang="zh-TW" i="1" dirty="0">
                <a:solidFill>
                  <a:srgbClr val="0000FF"/>
                </a:solidFill>
              </a:rPr>
              <a:t>Chapter 18 for z/OS 2.2</a:t>
            </a:r>
          </a:p>
          <a:p>
            <a:pPr lvl="1"/>
            <a:r>
              <a:rPr lang="en-US" altLang="zh-TW" i="1" dirty="0">
                <a:solidFill>
                  <a:srgbClr val="0000FF"/>
                </a:solidFill>
              </a:rPr>
              <a:t>Chapter 21 for z/OS 2.4</a:t>
            </a:r>
          </a:p>
          <a:p>
            <a:pPr lvl="1"/>
            <a:r>
              <a:rPr lang="en-US" altLang="zh-TW" sz="1500" i="1" dirty="0">
                <a:solidFill>
                  <a:srgbClr val="0000FF"/>
                </a:solidFill>
              </a:rPr>
              <a:t>https://www-40.ibm.com/servers/resourcelink/svc00100.nsf/pages/zOSV2R4SecurityServerRacfPublications?OpenDocument</a:t>
            </a:r>
            <a:r>
              <a:rPr lang="en-US" altLang="zh-TW" sz="1500" dirty="0"/>
              <a:t>                              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79137-AF5D-9077-866B-049D168B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2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AE12E2-0FEE-206A-143F-E1636665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39825"/>
          </a:xfrm>
        </p:spPr>
        <p:txBody>
          <a:bodyPr/>
          <a:lstStyle/>
          <a:p>
            <a:r>
              <a:rPr lang="en-US" altLang="zh-TW" b="1" dirty="0"/>
              <a:t>HTTPS is using z/OS System SSL (</a:t>
            </a:r>
            <a:r>
              <a:rPr lang="en-US" altLang="zh-TW" b="1" i="1" dirty="0"/>
              <a:t>GSK</a:t>
            </a:r>
            <a:r>
              <a:rPr lang="en-US" altLang="zh-TW" b="1" dirty="0"/>
              <a:t>…..)</a:t>
            </a:r>
            <a:endParaRPr lang="zh-TW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6C35B8-806C-4FBE-8E83-DE6B3458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9587"/>
          </a:xfrm>
        </p:spPr>
        <p:txBody>
          <a:bodyPr/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1C4E02-0A01-281C-4816-682BAB377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90750"/>
            <a:ext cx="5071243" cy="4165600"/>
          </a:xfrm>
          <a:ln>
            <a:solidFill>
              <a:schemeClr val="tx1"/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1437B-C343-2402-2FF8-095C99567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707438"/>
            <a:ext cx="5183188" cy="509587"/>
          </a:xfrm>
        </p:spPr>
        <p:txBody>
          <a:bodyPr/>
          <a:lstStyle/>
          <a:p>
            <a:r>
              <a:rPr lang="en-US" altLang="zh-TW" dirty="0"/>
              <a:t>HTTPS</a:t>
            </a:r>
            <a:endParaRPr lang="zh-TW" alt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77EC5B-479B-89BF-5820-D78BB7C737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9801" y="2190750"/>
            <a:ext cx="5071243" cy="4165600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2EF34-0DDF-3EBA-A378-1013184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ADB013-5A2A-B684-A08C-D46B9FC015D7}"/>
                  </a:ext>
                </a:extLst>
              </p14:cNvPr>
              <p14:cNvContentPartPr/>
              <p14:nvPr/>
            </p14:nvContentPartPr>
            <p14:xfrm>
              <a:off x="6086445" y="5261385"/>
              <a:ext cx="894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ADB013-5A2A-B684-A08C-D46B9FC01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2805" y="5153745"/>
                <a:ext cx="100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A064D4-98F7-A7BE-041B-60F49689BE58}"/>
                  </a:ext>
                </a:extLst>
              </p14:cNvPr>
              <p14:cNvContentPartPr/>
              <p14:nvPr/>
            </p14:nvContentPartPr>
            <p14:xfrm>
              <a:off x="6076725" y="5447505"/>
              <a:ext cx="91548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A064D4-98F7-A7BE-041B-60F49689B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3085" y="5339505"/>
                <a:ext cx="1023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A0A728-4C65-6D95-4E67-12110F051E14}"/>
                  </a:ext>
                </a:extLst>
              </p14:cNvPr>
              <p14:cNvContentPartPr/>
              <p14:nvPr/>
            </p14:nvContentPartPr>
            <p14:xfrm>
              <a:off x="6058005" y="5647665"/>
              <a:ext cx="9223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A0A728-4C65-6D95-4E67-12110F051E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005" y="5539665"/>
                <a:ext cx="102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24394F-ADA7-FDBB-B6EB-B9D1AA07711D}"/>
                  </a:ext>
                </a:extLst>
              </p14:cNvPr>
              <p14:cNvContentPartPr/>
              <p14:nvPr/>
            </p14:nvContentPartPr>
            <p14:xfrm>
              <a:off x="970845" y="5045385"/>
              <a:ext cx="7286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24394F-ADA7-FDBB-B6EB-B9D1AA0771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205" y="4937745"/>
                <a:ext cx="83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CFA445-F05E-25D7-E4CE-0943DA2A3B61}"/>
                  </a:ext>
                </a:extLst>
              </p14:cNvPr>
              <p14:cNvContentPartPr/>
              <p14:nvPr/>
            </p14:nvContentPartPr>
            <p14:xfrm>
              <a:off x="961845" y="5235465"/>
              <a:ext cx="74412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CFA445-F05E-25D7-E4CE-0943DA2A3B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845" y="5127825"/>
                <a:ext cx="85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0C40A6-5EA4-BBC5-9E81-E17DEDD55978}"/>
                  </a:ext>
                </a:extLst>
              </p14:cNvPr>
              <p14:cNvContentPartPr/>
              <p14:nvPr/>
            </p14:nvContentPartPr>
            <p14:xfrm>
              <a:off x="942765" y="5374065"/>
              <a:ext cx="7610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0C40A6-5EA4-BBC5-9E81-E17DEDD559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125" y="5266425"/>
                <a:ext cx="86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FE1F8C-F442-108C-013E-A8A609024399}"/>
                  </a:ext>
                </a:extLst>
              </p14:cNvPr>
              <p14:cNvContentPartPr/>
              <p14:nvPr/>
            </p14:nvContentPartPr>
            <p14:xfrm>
              <a:off x="1009365" y="5705985"/>
              <a:ext cx="58932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FE1F8C-F442-108C-013E-A8A6090243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5365" y="5598345"/>
                <a:ext cx="69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002B51-CD4A-0CC1-A4D5-43A2339D8477}"/>
                  </a:ext>
                </a:extLst>
              </p14:cNvPr>
              <p14:cNvContentPartPr/>
              <p14:nvPr/>
            </p14:nvContentPartPr>
            <p14:xfrm>
              <a:off x="6171765" y="4667385"/>
              <a:ext cx="6883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002B51-CD4A-0CC1-A4D5-43A2339D84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8125" y="4559745"/>
                <a:ext cx="795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2E114B-AB80-161F-689D-D95E0929E2FC}"/>
                  </a:ext>
                </a:extLst>
              </p14:cNvPr>
              <p14:cNvContentPartPr/>
              <p14:nvPr/>
            </p14:nvContentPartPr>
            <p14:xfrm>
              <a:off x="6162765" y="4925145"/>
              <a:ext cx="70704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2E114B-AB80-161F-689D-D95E0929E2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08765" y="4817505"/>
                <a:ext cx="814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66B7E4-40C7-7FC1-2951-590F2EE663C5}"/>
                  </a:ext>
                </a:extLst>
              </p14:cNvPr>
              <p14:cNvContentPartPr/>
              <p14:nvPr/>
            </p14:nvContentPartPr>
            <p14:xfrm>
              <a:off x="6114525" y="4820745"/>
              <a:ext cx="7671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66B7E4-40C7-7FC1-2951-590F2EE663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0885" y="4713105"/>
                <a:ext cx="87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5E12AF-D04A-3980-A344-9B82D6125C67}"/>
                  </a:ext>
                </a:extLst>
              </p14:cNvPr>
              <p14:cNvContentPartPr/>
              <p14:nvPr/>
            </p14:nvContentPartPr>
            <p14:xfrm>
              <a:off x="6162765" y="5834145"/>
              <a:ext cx="651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5E12AF-D04A-3980-A344-9B82D6125C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08765" y="5726145"/>
                <a:ext cx="759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86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D80D-5B22-4019-531A-A9D1EA36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139700"/>
            <a:ext cx="10515600" cy="787400"/>
          </a:xfrm>
        </p:spPr>
        <p:txBody>
          <a:bodyPr>
            <a:normAutofit/>
          </a:bodyPr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latin typeface="IBM Plex Sans" panose="020B0503050203000203" pitchFamily="34" charset="0"/>
              </a:rPr>
              <a:t>Client Web Enablement Toolkit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EF5DB2-9030-956D-7F1A-B3E86747F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915" y="1522235"/>
            <a:ext cx="10690167" cy="4339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Starting 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from </a:t>
            </a: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z/OS V2.2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 (</a:t>
            </a: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and available in z/OS V2.1 with service updates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)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161616"/>
                </a:solidFill>
                <a:latin typeface="IBM Plex Sans" panose="020B0503050203000203" pitchFamily="34" charset="0"/>
              </a:rPr>
              <a:t>IPL console message:</a:t>
            </a:r>
            <a:br>
              <a:rPr lang="en-US" altLang="zh-TW" sz="1600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br>
              <a:rPr lang="en-US" altLang="zh-TW" sz="1600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endParaRPr lang="en-US" altLang="zh-TW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Built into the base of z/OS, the toolkit provides an easy-to-use, lightweight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, </a:t>
            </a: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high function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 and</a:t>
            </a: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 secure solution for applications</a:t>
            </a: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 to ack as a client of web services</a:t>
            </a:r>
            <a:b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endParaRPr lang="en-US" altLang="zh-TW" sz="20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Programs running as batch jobs, started procedures or almost any type of address space on a z/OS system now have native APIs that they can use in a similar manner to any standard z/OS APIs </a:t>
            </a:r>
            <a:b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endParaRPr lang="en-US" altLang="zh-TW" sz="20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Programming languages that are supported include C/C++, COBOL, PL/I, Assembler language and REXX.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3FDD9-C4C2-A810-32E4-5E698F01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3" y="2200143"/>
            <a:ext cx="10001250" cy="3655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34F77-FBB6-0C87-273A-35BB15A5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353CF368-BF68-F4D1-371C-E9F5D5DB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95663" y="1526164"/>
            <a:ext cx="3174310" cy="3961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296B4A-EC7D-C435-5FD0-E29F10DB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90" y="241598"/>
            <a:ext cx="10515600" cy="944563"/>
          </a:xfrm>
        </p:spPr>
        <p:txBody>
          <a:bodyPr/>
          <a:lstStyle/>
          <a:p>
            <a:r>
              <a:rPr lang="en-US" altLang="zh-TW" dirty="0"/>
              <a:t>Setting the HWTH_OPT_USE_SSL option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8C0E-E6B0-0A2B-ECC8-9002D086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346426"/>
            <a:ext cx="5157787" cy="452437"/>
          </a:xfrm>
        </p:spPr>
        <p:txBody>
          <a:bodyPr/>
          <a:lstStyle/>
          <a:p>
            <a:r>
              <a:rPr lang="en-US" altLang="zh-TW" dirty="0"/>
              <a:t>HWTH_SSL_USE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0D15-D6B6-0BC6-27B8-22033F18F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98" y="1321867"/>
            <a:ext cx="5183188" cy="452437"/>
          </a:xfrm>
        </p:spPr>
        <p:txBody>
          <a:bodyPr/>
          <a:lstStyle/>
          <a:p>
            <a:r>
              <a:rPr lang="en-US" altLang="zh-TW" dirty="0"/>
              <a:t>HWTH_SSL_NONE but HTTPS is used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408E-90ED-3EBC-9E07-B08A87AD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7E3D3-EA19-8584-0CAB-26239517879B}"/>
              </a:ext>
            </a:extLst>
          </p:cNvPr>
          <p:cNvSpPr/>
          <p:nvPr/>
        </p:nvSpPr>
        <p:spPr>
          <a:xfrm>
            <a:off x="950910" y="3819526"/>
            <a:ext cx="3325813" cy="608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System SSL (GSK….)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9C814-9F1F-B957-F151-665B08B21C98}"/>
              </a:ext>
            </a:extLst>
          </p:cNvPr>
          <p:cNvSpPr/>
          <p:nvPr/>
        </p:nvSpPr>
        <p:spPr>
          <a:xfrm>
            <a:off x="950910" y="2133600"/>
            <a:ext cx="3325813" cy="7429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 Web Application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185A0E-29D3-0A62-57DB-EB62233BE04C}"/>
              </a:ext>
            </a:extLst>
          </p:cNvPr>
          <p:cNvSpPr/>
          <p:nvPr/>
        </p:nvSpPr>
        <p:spPr>
          <a:xfrm>
            <a:off x="950910" y="2976563"/>
            <a:ext cx="3325813" cy="74295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HTTPS Enabler (HWTHTTP)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4C5F95-B560-2613-9752-B27E50319120}"/>
              </a:ext>
            </a:extLst>
          </p:cNvPr>
          <p:cNvSpPr/>
          <p:nvPr/>
        </p:nvSpPr>
        <p:spPr>
          <a:xfrm>
            <a:off x="950909" y="4527693"/>
            <a:ext cx="3325813" cy="6081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Transport (TCP)</a:t>
            </a:r>
            <a:endParaRPr lang="zh-TW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439453-96D1-4C31-4C66-24B5401F79AC}"/>
              </a:ext>
            </a:extLst>
          </p:cNvPr>
          <p:cNvSpPr/>
          <p:nvPr/>
        </p:nvSpPr>
        <p:spPr>
          <a:xfrm>
            <a:off x="950909" y="5230445"/>
            <a:ext cx="3325813" cy="60815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45C7581-A67E-491A-F7F4-5635F8F546AD}"/>
              </a:ext>
            </a:extLst>
          </p:cNvPr>
          <p:cNvSpPr/>
          <p:nvPr/>
        </p:nvSpPr>
        <p:spPr>
          <a:xfrm>
            <a:off x="4463550" y="2976563"/>
            <a:ext cx="723424" cy="74295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54026-911F-B0B7-4458-1995C6097F72}"/>
              </a:ext>
            </a:extLst>
          </p:cNvPr>
          <p:cNvSpPr txBox="1"/>
          <p:nvPr/>
        </p:nvSpPr>
        <p:spPr>
          <a:xfrm>
            <a:off x="4276722" y="3355448"/>
            <a:ext cx="21925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RACF Keyring or</a:t>
            </a:r>
          </a:p>
          <a:p>
            <a:r>
              <a:rPr lang="en-US" altLang="zh-TW" sz="1600" b="1" i="1" dirty="0"/>
              <a:t>Path &amp; file of the key or</a:t>
            </a:r>
          </a:p>
          <a:p>
            <a:r>
              <a:rPr lang="en-US" altLang="zh-TW" sz="1600" b="1" i="1" dirty="0"/>
              <a:t>PKCS #11 token</a:t>
            </a:r>
            <a:endParaRPr lang="zh-TW" altLang="en-US" sz="1600" b="1" i="1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18868CC3-D82F-8901-2C6B-6003E89FB4D1}"/>
              </a:ext>
            </a:extLst>
          </p:cNvPr>
          <p:cNvSpPr/>
          <p:nvPr/>
        </p:nvSpPr>
        <p:spPr>
          <a:xfrm>
            <a:off x="4099389" y="3255435"/>
            <a:ext cx="493159" cy="173565"/>
          </a:xfrm>
          <a:prstGeom prst="leftArrow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358D3-2B2A-EF8B-3A98-4A6059253A9F}"/>
              </a:ext>
            </a:extLst>
          </p:cNvPr>
          <p:cNvSpPr/>
          <p:nvPr/>
        </p:nvSpPr>
        <p:spPr>
          <a:xfrm>
            <a:off x="950909" y="5931378"/>
            <a:ext cx="3325813" cy="7429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HTTPS Server</a:t>
            </a:r>
            <a:endParaRPr lang="zh-TW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D5C314-3093-D2B2-1EE2-0D6A93CB2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F5F7"/>
              </a:clrFrom>
              <a:clrTo>
                <a:srgbClr val="EAF5F7">
                  <a:alpha val="0"/>
                </a:srgbClr>
              </a:clrTo>
            </a:clrChange>
            <a:biLevel thresh="75000"/>
            <a:alphaModFix amt="20000"/>
          </a:blip>
          <a:stretch>
            <a:fillRect/>
          </a:stretch>
        </p:blipFill>
        <p:spPr>
          <a:xfrm>
            <a:off x="2051761" y="5135847"/>
            <a:ext cx="1124107" cy="749141"/>
          </a:xfrm>
          <a:prstGeom prst="rect">
            <a:avLst/>
          </a:prstGeom>
        </p:spPr>
      </p:pic>
      <p:sp>
        <p:nvSpPr>
          <p:cNvPr id="29" name="Arrow: Up 28">
            <a:extLst>
              <a:ext uri="{FF2B5EF4-FFF2-40B4-BE49-F238E27FC236}">
                <a16:creationId xmlns:a16="http://schemas.microsoft.com/office/drawing/2014/main" id="{818D3402-86FD-B7A5-B760-FE8C17768EF6}"/>
              </a:ext>
            </a:extLst>
          </p:cNvPr>
          <p:cNvSpPr/>
          <p:nvPr/>
        </p:nvSpPr>
        <p:spPr>
          <a:xfrm>
            <a:off x="3842535" y="4224033"/>
            <a:ext cx="256854" cy="191099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7869A35-CFD1-64CA-7F05-32A7AB9BB1B5}"/>
              </a:ext>
            </a:extLst>
          </p:cNvPr>
          <p:cNvSpPr/>
          <p:nvPr/>
        </p:nvSpPr>
        <p:spPr>
          <a:xfrm>
            <a:off x="1116056" y="4224033"/>
            <a:ext cx="256853" cy="19109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491C020-7B33-5F66-1955-356F5C0B786C}"/>
              </a:ext>
            </a:extLst>
          </p:cNvPr>
          <p:cNvSpPr/>
          <p:nvPr/>
        </p:nvSpPr>
        <p:spPr>
          <a:xfrm>
            <a:off x="1116055" y="2488866"/>
            <a:ext cx="256853" cy="16784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B7E6EBE-20F6-E352-1A1C-1CD7D3E4BAAE}"/>
              </a:ext>
            </a:extLst>
          </p:cNvPr>
          <p:cNvSpPr/>
          <p:nvPr/>
        </p:nvSpPr>
        <p:spPr>
          <a:xfrm>
            <a:off x="3842535" y="2502093"/>
            <a:ext cx="256853" cy="167840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541E9F-D3C8-0CF9-3BCF-E3AF545949A3}"/>
              </a:ext>
            </a:extLst>
          </p:cNvPr>
          <p:cNvSpPr/>
          <p:nvPr/>
        </p:nvSpPr>
        <p:spPr>
          <a:xfrm>
            <a:off x="6569015" y="2133600"/>
            <a:ext cx="3325813" cy="7429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 Web Application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BC66A-B487-450B-7AAF-642FA49B8043}"/>
              </a:ext>
            </a:extLst>
          </p:cNvPr>
          <p:cNvSpPr/>
          <p:nvPr/>
        </p:nvSpPr>
        <p:spPr>
          <a:xfrm>
            <a:off x="6569014" y="2995521"/>
            <a:ext cx="3325813" cy="74295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HTTPS Enabler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(HWTHTTP)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97562-0335-9197-9C9F-730F8F4BB253}"/>
              </a:ext>
            </a:extLst>
          </p:cNvPr>
          <p:cNvSpPr/>
          <p:nvPr/>
        </p:nvSpPr>
        <p:spPr>
          <a:xfrm>
            <a:off x="6569014" y="3833202"/>
            <a:ext cx="3325813" cy="12784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Transport (TCP)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C31406-CA65-30EF-7DD9-18322DEE62C9}"/>
              </a:ext>
            </a:extLst>
          </p:cNvPr>
          <p:cNvSpPr/>
          <p:nvPr/>
        </p:nvSpPr>
        <p:spPr>
          <a:xfrm>
            <a:off x="6746347" y="4222567"/>
            <a:ext cx="3044925" cy="742950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AT-TLS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3767B0-ACCE-338A-6E2A-FFFBB86ED67F}"/>
              </a:ext>
            </a:extLst>
          </p:cNvPr>
          <p:cNvSpPr/>
          <p:nvPr/>
        </p:nvSpPr>
        <p:spPr>
          <a:xfrm>
            <a:off x="6917757" y="4634224"/>
            <a:ext cx="2702103" cy="257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System SSL (GSK….)</a:t>
            </a:r>
            <a:endParaRPr lang="zh-TW" alt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E19D1F-C626-2EE4-6F18-032361189F6C}"/>
              </a:ext>
            </a:extLst>
          </p:cNvPr>
          <p:cNvSpPr/>
          <p:nvPr/>
        </p:nvSpPr>
        <p:spPr>
          <a:xfrm>
            <a:off x="6569014" y="5206339"/>
            <a:ext cx="3325813" cy="60815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0B9418-409E-8251-55F0-D29FE887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F5F7"/>
              </a:clrFrom>
              <a:clrTo>
                <a:srgbClr val="EAF5F7">
                  <a:alpha val="0"/>
                </a:srgbClr>
              </a:clrTo>
            </a:clrChange>
            <a:biLevel thresh="75000"/>
            <a:alphaModFix amt="20000"/>
          </a:blip>
          <a:stretch>
            <a:fillRect/>
          </a:stretch>
        </p:blipFill>
        <p:spPr>
          <a:xfrm>
            <a:off x="7669866" y="5089459"/>
            <a:ext cx="1124107" cy="74914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1BAB964-B66C-7F43-980C-0DE029192FE8}"/>
              </a:ext>
            </a:extLst>
          </p:cNvPr>
          <p:cNvSpPr/>
          <p:nvPr/>
        </p:nvSpPr>
        <p:spPr>
          <a:xfrm>
            <a:off x="6569014" y="5907851"/>
            <a:ext cx="3325813" cy="7429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HTTPS Server</a:t>
            </a:r>
            <a:endParaRPr lang="zh-TW" altLang="en-US" dirty="0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05F399DC-421C-B775-7CC5-31626BF94710}"/>
              </a:ext>
            </a:extLst>
          </p:cNvPr>
          <p:cNvSpPr/>
          <p:nvPr/>
        </p:nvSpPr>
        <p:spPr>
          <a:xfrm>
            <a:off x="10489254" y="2784929"/>
            <a:ext cx="802143" cy="74295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E3408F15-4ABB-4F37-BB72-9E8F99D5AC27}"/>
              </a:ext>
            </a:extLst>
          </p:cNvPr>
          <p:cNvSpPr/>
          <p:nvPr/>
        </p:nvSpPr>
        <p:spPr>
          <a:xfrm>
            <a:off x="10252250" y="3130550"/>
            <a:ext cx="802143" cy="74295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7042D-FAF1-58B0-7C68-4A0C4FCAB375}"/>
              </a:ext>
            </a:extLst>
          </p:cNvPr>
          <p:cNvSpPr/>
          <p:nvPr/>
        </p:nvSpPr>
        <p:spPr>
          <a:xfrm>
            <a:off x="10252250" y="4000500"/>
            <a:ext cx="1397285" cy="7429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PAGENT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0181E1-EAE6-B510-8D4F-D0594D9BD9E6}"/>
              </a:ext>
            </a:extLst>
          </p:cNvPr>
          <p:cNvSpPr txBox="1"/>
          <p:nvPr/>
        </p:nvSpPr>
        <p:spPr>
          <a:xfrm>
            <a:off x="10656282" y="2818884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RACF/ICSF</a:t>
            </a:r>
            <a:endParaRPr lang="zh-TW" altLang="en-US" b="1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C63FB5-9669-27C2-8C79-C15ADA628741}"/>
              </a:ext>
            </a:extLst>
          </p:cNvPr>
          <p:cNvSpPr txBox="1"/>
          <p:nvPr/>
        </p:nvSpPr>
        <p:spPr>
          <a:xfrm>
            <a:off x="10027578" y="3453306"/>
            <a:ext cx="16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AT-TLS  Policy</a:t>
            </a:r>
            <a:endParaRPr lang="zh-TW" altLang="en-US" b="1" i="1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7277290-50FE-DC35-47B2-A68B679313DC}"/>
              </a:ext>
            </a:extLst>
          </p:cNvPr>
          <p:cNvSpPr/>
          <p:nvPr/>
        </p:nvSpPr>
        <p:spPr>
          <a:xfrm>
            <a:off x="9431677" y="4414304"/>
            <a:ext cx="983306" cy="20214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1A28F20-6D45-4157-CFAF-9591BF4EB2DD}"/>
              </a:ext>
            </a:extLst>
          </p:cNvPr>
          <p:cNvSpPr/>
          <p:nvPr/>
        </p:nvSpPr>
        <p:spPr>
          <a:xfrm>
            <a:off x="7017558" y="2735899"/>
            <a:ext cx="256853" cy="2007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470FF060-4547-C61B-6994-B9A0DC99C9B5}"/>
              </a:ext>
            </a:extLst>
          </p:cNvPr>
          <p:cNvSpPr/>
          <p:nvPr/>
        </p:nvSpPr>
        <p:spPr>
          <a:xfrm>
            <a:off x="7013729" y="4772272"/>
            <a:ext cx="256853" cy="14538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11837E77-0B2A-2C26-EDA4-3AC3DCAEA27B}"/>
              </a:ext>
            </a:extLst>
          </p:cNvPr>
          <p:cNvSpPr/>
          <p:nvPr/>
        </p:nvSpPr>
        <p:spPr>
          <a:xfrm>
            <a:off x="9203532" y="4756393"/>
            <a:ext cx="256853" cy="143798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7866FC18-38E3-7DEF-66C8-59E7F8071096}"/>
              </a:ext>
            </a:extLst>
          </p:cNvPr>
          <p:cNvSpPr/>
          <p:nvPr/>
        </p:nvSpPr>
        <p:spPr>
          <a:xfrm>
            <a:off x="9191770" y="2675457"/>
            <a:ext cx="256853" cy="203627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F96FB17-B41B-92A7-3D88-C95331CF95CE}"/>
              </a:ext>
            </a:extLst>
          </p:cNvPr>
          <p:cNvSpPr/>
          <p:nvPr/>
        </p:nvSpPr>
        <p:spPr>
          <a:xfrm>
            <a:off x="10656282" y="3738471"/>
            <a:ext cx="193228" cy="40011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F80BB-EDB0-CEE1-EAF8-288B2BAE5CC5}"/>
              </a:ext>
            </a:extLst>
          </p:cNvPr>
          <p:cNvSpPr txBox="1"/>
          <p:nvPr/>
        </p:nvSpPr>
        <p:spPr>
          <a:xfrm>
            <a:off x="6096000" y="1800230"/>
            <a:ext cx="571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0000FF"/>
                </a:solidFill>
              </a:rPr>
              <a:t>(AT-TLS: Application Transparent Transport Level Security)</a:t>
            </a:r>
            <a:endParaRPr lang="zh-TW" alt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8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457650-7F7B-20E6-4748-A9E9D9CD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Setting Response Header &amp; Body Callback programs</a:t>
            </a:r>
            <a:endParaRPr lang="zh-TW" alt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0D5A5D-A2B9-B1AE-D418-FB4EBC40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526414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1800" b="1" i="0" u="none" strike="noStrike" baseline="0" dirty="0">
                <a:latin typeface="IBMPlexSans-Bold"/>
              </a:rPr>
              <a:t>The manual reads:</a:t>
            </a:r>
          </a:p>
          <a:p>
            <a:pPr algn="l"/>
            <a:r>
              <a:rPr lang="en-US" altLang="zh-TW" sz="1800" b="1" i="0" u="none" strike="noStrike" baseline="0" dirty="0">
                <a:latin typeface="IBMPlexSans-Bold"/>
              </a:rPr>
              <a:t>HWTH_OPT_RESPONSEHDR_EXIT (non-REXX)</a:t>
            </a:r>
            <a:br>
              <a:rPr lang="en-US" altLang="zh-TW" sz="1800" b="1" i="0" u="none" strike="noStrike" baseline="0" dirty="0">
                <a:latin typeface="IBMPlexSans-Bold"/>
              </a:rPr>
            </a:br>
            <a:r>
              <a:rPr lang="en-US" altLang="zh-TW" sz="1800" dirty="0">
                <a:latin typeface="IBMPlexSans"/>
              </a:rPr>
              <a:t>An optional </a:t>
            </a:r>
            <a:r>
              <a:rPr lang="en-US" altLang="zh-TW" sz="1800" b="1" dirty="0">
                <a:solidFill>
                  <a:srgbClr val="FF0000"/>
                </a:solidFill>
                <a:latin typeface="IBMPlexSans"/>
              </a:rPr>
              <a:t>4-byte address of a program </a:t>
            </a:r>
            <a:r>
              <a:rPr lang="en-US" altLang="zh-TW" sz="1800" dirty="0">
                <a:latin typeface="IBMPlexSans"/>
              </a:rPr>
              <a:t>to receive control </a:t>
            </a:r>
            <a:r>
              <a:rPr lang="en-US" altLang="zh-TW" sz="1800" b="0" i="0" u="none" strike="noStrike" baseline="0" dirty="0">
                <a:latin typeface="IBMPlexSans"/>
              </a:rPr>
              <a:t>once for each response header received by the application.</a:t>
            </a:r>
            <a:endParaRPr lang="en-US" altLang="zh-TW" sz="1800" dirty="0">
              <a:latin typeface="IBMPlexSans"/>
            </a:endParaRPr>
          </a:p>
          <a:p>
            <a:pPr algn="l"/>
            <a:r>
              <a:rPr lang="en-US" altLang="zh-TW" sz="1800" b="1" i="0" u="none" strike="noStrike" baseline="0" dirty="0">
                <a:latin typeface="IBMPlexSans-Bold"/>
              </a:rPr>
              <a:t>HWTH_OPT_RESPONSEBODY_EXIT (non-REXX)</a:t>
            </a:r>
            <a:br>
              <a:rPr lang="en-US" altLang="zh-TW" sz="1800" b="1" i="0" u="none" strike="noStrike" baseline="0" dirty="0">
                <a:latin typeface="IBMPlexSans-Bold"/>
              </a:rPr>
            </a:br>
            <a:r>
              <a:rPr lang="en-US" altLang="zh-TW" sz="1800" b="0" i="0" u="none" strike="noStrike" baseline="0" dirty="0">
                <a:latin typeface="IBMPlexSans"/>
              </a:rPr>
              <a:t>An optional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IBMPlexSans"/>
              </a:rPr>
              <a:t>4-byte address of a program </a:t>
            </a:r>
            <a:r>
              <a:rPr lang="en-US" altLang="zh-TW" sz="1800" b="0" i="0" u="none" strike="noStrike" baseline="0" dirty="0">
                <a:latin typeface="IBMPlexSans"/>
              </a:rPr>
              <a:t>to receive control when the response body is received.</a:t>
            </a:r>
            <a:r>
              <a:rPr lang="en-US" altLang="zh-TW" sz="1400" b="0" i="0" u="none" strike="noStrike" baseline="0" dirty="0">
                <a:latin typeface="IBMPlexSans"/>
              </a:rPr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713DA-0E65-B120-81B2-0BDF4F4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B5C2C-DD50-1C0A-FAC8-BE707A8E9BEA}"/>
              </a:ext>
            </a:extLst>
          </p:cNvPr>
          <p:cNvSpPr/>
          <p:nvPr/>
        </p:nvSpPr>
        <p:spPr>
          <a:xfrm>
            <a:off x="1419224" y="3676649"/>
            <a:ext cx="1409701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of PROG</a:t>
            </a:r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14991-1F4F-9D40-7E96-802679984B39}"/>
              </a:ext>
            </a:extLst>
          </p:cNvPr>
          <p:cNvSpPr/>
          <p:nvPr/>
        </p:nvSpPr>
        <p:spPr>
          <a:xfrm>
            <a:off x="1419224" y="4692330"/>
            <a:ext cx="2447925" cy="1664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/>
              <a:t>PROG:</a:t>
            </a:r>
          </a:p>
          <a:p>
            <a:r>
              <a:rPr lang="en-US" altLang="zh-TW" sz="2800" dirty="0"/>
              <a:t>The callback program code</a:t>
            </a:r>
            <a:endParaRPr lang="zh-TW" altLang="en-US" sz="2800" dirty="0"/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43BCE98-4C12-7747-D5F6-0E37FE1C6980}"/>
              </a:ext>
            </a:extLst>
          </p:cNvPr>
          <p:cNvSpPr/>
          <p:nvPr/>
        </p:nvSpPr>
        <p:spPr>
          <a:xfrm rot="5880467" flipV="1">
            <a:off x="924675" y="4163941"/>
            <a:ext cx="811658" cy="421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7256731-0368-E7BB-2D32-41A10D6E1BA9}"/>
              </a:ext>
            </a:extLst>
          </p:cNvPr>
          <p:cNvSpPr/>
          <p:nvPr/>
        </p:nvSpPr>
        <p:spPr>
          <a:xfrm rot="3731443">
            <a:off x="2009624" y="2625366"/>
            <a:ext cx="197048" cy="14631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B32AB-D42F-E188-989A-44E6FE3C4481}"/>
              </a:ext>
            </a:extLst>
          </p:cNvPr>
          <p:cNvSpPr/>
          <p:nvPr/>
        </p:nvSpPr>
        <p:spPr>
          <a:xfrm>
            <a:off x="6462123" y="4692330"/>
            <a:ext cx="2447925" cy="1664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/>
              <a:t>PROG:</a:t>
            </a:r>
          </a:p>
          <a:p>
            <a:r>
              <a:rPr lang="en-US" altLang="zh-TW" sz="2800" dirty="0"/>
              <a:t>The callback program code</a:t>
            </a:r>
            <a:endParaRPr lang="zh-TW" altLang="en-US" sz="28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9E4DF0E-2D2C-A8A4-B938-8A903E82CC3A}"/>
              </a:ext>
            </a:extLst>
          </p:cNvPr>
          <p:cNvSpPr/>
          <p:nvPr/>
        </p:nvSpPr>
        <p:spPr>
          <a:xfrm rot="18850083">
            <a:off x="5392222" y="2578180"/>
            <a:ext cx="275698" cy="2509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AutoShape 2" descr="True False icon">
            <a:extLst>
              <a:ext uri="{FF2B5EF4-FFF2-40B4-BE49-F238E27FC236}">
                <a16:creationId xmlns:a16="http://schemas.microsoft.com/office/drawing/2014/main" id="{0511D058-B50B-5744-668F-997E31137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AC6534-B2F4-229A-E2E8-51322ADD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930" y="3673044"/>
            <a:ext cx="929219" cy="9405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FA07740-5A85-F682-0EF1-824D1D28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1583" y="3710040"/>
            <a:ext cx="1076442" cy="7349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11771B-5DAA-2A57-BC4D-D91ABA012272}"/>
              </a:ext>
            </a:extLst>
          </p:cNvPr>
          <p:cNvSpPr txBox="1"/>
          <p:nvPr/>
        </p:nvSpPr>
        <p:spPr>
          <a:xfrm>
            <a:off x="2645821" y="3105834"/>
            <a:ext cx="2442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LA  R2,=A(PROG)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ST  R2,OPTIONVALADDR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5B413B-9FA8-F2A6-9665-E74503C54619}"/>
              </a:ext>
            </a:extLst>
          </p:cNvPr>
          <p:cNvSpPr txBox="1"/>
          <p:nvPr/>
        </p:nvSpPr>
        <p:spPr>
          <a:xfrm>
            <a:off x="5415564" y="3124347"/>
            <a:ext cx="2442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LA  R2,PROG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ST  R2,OPTIONVALADDR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4456CD-4E36-7CD0-FDD9-F0CAD0E1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448" y="3244057"/>
            <a:ext cx="4023388" cy="11305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A2EB10-8305-95FD-E60D-86D7307BC1DF}"/>
                  </a:ext>
                </a:extLst>
              </p14:cNvPr>
              <p14:cNvContentPartPr/>
              <p14:nvPr/>
            </p14:nvContentPartPr>
            <p14:xfrm>
              <a:off x="9801285" y="3370665"/>
              <a:ext cx="2358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A2EB10-8305-95FD-E60D-86D7307BC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7285" y="3262665"/>
                <a:ext cx="34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14A8F7-4AC7-9A5E-11D8-E3E90062C392}"/>
                  </a:ext>
                </a:extLst>
              </p14:cNvPr>
              <p14:cNvContentPartPr/>
              <p14:nvPr/>
            </p14:nvContentPartPr>
            <p14:xfrm>
              <a:off x="11686965" y="3370665"/>
              <a:ext cx="1724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14A8F7-4AC7-9A5E-11D8-E3E90062C3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2965" y="3262665"/>
                <a:ext cx="280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058C7D-F2ED-48E2-C02C-C04E21A0D91A}"/>
                  </a:ext>
                </a:extLst>
              </p14:cNvPr>
              <p14:cNvContentPartPr/>
              <p14:nvPr/>
            </p14:nvContentPartPr>
            <p14:xfrm>
              <a:off x="8000925" y="3732465"/>
              <a:ext cx="2278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058C7D-F2ED-48E2-C02C-C04E21A0D9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6925" y="3624465"/>
                <a:ext cx="33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4C423A-4A3E-5632-3E8F-0637B93B1174}"/>
                  </a:ext>
                </a:extLst>
              </p14:cNvPr>
              <p14:cNvContentPartPr/>
              <p14:nvPr/>
            </p14:nvContentPartPr>
            <p14:xfrm>
              <a:off x="10639365" y="3732465"/>
              <a:ext cx="7059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4C423A-4A3E-5632-3E8F-0637B93B11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85365" y="3624465"/>
                <a:ext cx="813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375F969-C0C7-D6CE-1F66-21C183628BA2}"/>
              </a:ext>
            </a:extLst>
          </p:cNvPr>
          <p:cNvSpPr/>
          <p:nvPr/>
        </p:nvSpPr>
        <p:spPr>
          <a:xfrm>
            <a:off x="9572844" y="4742144"/>
            <a:ext cx="2447925" cy="510168"/>
          </a:xfrm>
          <a:prstGeom prst="wedgeEllipseCallout">
            <a:avLst>
              <a:gd name="adj1" fmla="val 8172"/>
              <a:gd name="adj2" fmla="val -226091"/>
            </a:avLst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STM R14,R12,12(R13)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9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2A4C-5E99-9CB1-FFAA-2B61857C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72"/>
            <a:ext cx="10515600" cy="708301"/>
          </a:xfrm>
        </p:spPr>
        <p:txBody>
          <a:bodyPr/>
          <a:lstStyle/>
          <a:p>
            <a:r>
              <a:rPr lang="en-US" altLang="zh-TW" dirty="0"/>
              <a:t>Language Environment: </a:t>
            </a:r>
            <a:r>
              <a:rPr lang="en-US" altLang="zh-TW" b="1" dirty="0"/>
              <a:t>POSIX(ON)  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3D03-CEC2-2FA7-091E-5192CD87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2829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Running Client Web programs needs to set LE POSIX(ON) as the run-time option: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sz="2400" dirty="0"/>
              <a:t>MVS command: SETCEE CEEDOPT,POSIX(ON) to execute a C/COBOL/PLI LMD.</a:t>
            </a:r>
          </a:p>
          <a:p>
            <a:r>
              <a:rPr lang="en-US" altLang="zh-TW" sz="2400" dirty="0"/>
              <a:t>But pre-linking a C program, an error will occur unless SETCEE CEEDOPT,POSIX(OFF) </a:t>
            </a:r>
            <a:br>
              <a:rPr lang="en-US" altLang="zh-TW" sz="2400" i="1" dirty="0">
                <a:solidFill>
                  <a:srgbClr val="FF0000"/>
                </a:solidFill>
              </a:rPr>
            </a:br>
            <a:br>
              <a:rPr lang="en-US" altLang="zh-TW" sz="2400" i="1" dirty="0">
                <a:solidFill>
                  <a:srgbClr val="FF0000"/>
                </a:solidFill>
              </a:rPr>
            </a:br>
            <a:br>
              <a:rPr lang="en-US" altLang="zh-TW" sz="2400" i="1" dirty="0">
                <a:solidFill>
                  <a:srgbClr val="FF0000"/>
                </a:solidFill>
              </a:rPr>
            </a:br>
            <a:br>
              <a:rPr lang="en-US" altLang="zh-TW" sz="2400" i="1" dirty="0">
                <a:solidFill>
                  <a:srgbClr val="FF0000"/>
                </a:solidFill>
              </a:rPr>
            </a:br>
            <a:endParaRPr lang="en-US" altLang="zh-TW" sz="2400" i="1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This can be overcome by one of the following </a:t>
            </a:r>
          </a:p>
          <a:p>
            <a:pPr lvl="1"/>
            <a:r>
              <a:rPr lang="en-US" altLang="zh-TW" sz="2000" dirty="0"/>
              <a:t>Using ‘BIND’ instead of ‘PRELINK and LINK’.</a:t>
            </a:r>
          </a:p>
          <a:p>
            <a:pPr lvl="1"/>
            <a:r>
              <a:rPr lang="en-US" altLang="zh-TW" sz="2000" dirty="0"/>
              <a:t>Specify POSIX(ON) as the PARM on the run step of JCL for POSIX(ON) only for the individual Address Space </a:t>
            </a:r>
          </a:p>
          <a:p>
            <a:pPr lvl="2"/>
            <a:r>
              <a:rPr lang="en-US" altLang="zh-TW" sz="1600" b="1" dirty="0">
                <a:solidFill>
                  <a:srgbClr val="FF0000"/>
                </a:solidFill>
              </a:rPr>
              <a:t>C / PLI :  GO.PARM = ‘POSIX(ON) /…’</a:t>
            </a:r>
          </a:p>
          <a:p>
            <a:pPr lvl="2"/>
            <a:r>
              <a:rPr lang="en-US" altLang="zh-TW" sz="1600" b="1" dirty="0">
                <a:solidFill>
                  <a:srgbClr val="0000FF"/>
                </a:solidFill>
              </a:rPr>
              <a:t>COBOL:  GO.PARM = ‘… / POSIX(ON)’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B421A-ADD3-7E64-27C2-ED6EE907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19437"/>
            <a:ext cx="8467643" cy="2009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6D694-681F-69A3-ECFA-26E9B190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22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EC700-509D-1C96-CF49-2F486439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194054"/>
            <a:ext cx="8057737" cy="71620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7B8F449-FA1E-86BA-8DB5-A1D67F1D0DC1}"/>
              </a:ext>
            </a:extLst>
          </p:cNvPr>
          <p:cNvSpPr/>
          <p:nvPr/>
        </p:nvSpPr>
        <p:spPr>
          <a:xfrm>
            <a:off x="5629275" y="5784574"/>
            <a:ext cx="1850312" cy="369646"/>
          </a:xfrm>
          <a:prstGeom prst="wedgeRoundRectCallout">
            <a:avLst>
              <a:gd name="adj1" fmla="val -102350"/>
              <a:gd name="adj2" fmla="val -14441"/>
              <a:gd name="adj3" fmla="val 16667"/>
            </a:avLst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App’s Arguments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53D29D7-E34F-F949-5DED-6D72661001AB}"/>
              </a:ext>
            </a:extLst>
          </p:cNvPr>
          <p:cNvSpPr/>
          <p:nvPr/>
        </p:nvSpPr>
        <p:spPr>
          <a:xfrm>
            <a:off x="7685444" y="6114774"/>
            <a:ext cx="1850312" cy="369646"/>
          </a:xfrm>
          <a:prstGeom prst="wedgeRoundRectCallout">
            <a:avLst>
              <a:gd name="adj1" fmla="val -262528"/>
              <a:gd name="adj2" fmla="val -41258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App’s Arguments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EAC20-3F40-5004-B65C-6385058C291A}"/>
              </a:ext>
            </a:extLst>
          </p:cNvPr>
          <p:cNvSpPr txBox="1"/>
          <p:nvPr/>
        </p:nvSpPr>
        <p:spPr>
          <a:xfrm rot="20229470">
            <a:off x="9899327" y="1471419"/>
            <a:ext cx="22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</a:rPr>
              <a:t>OMVS segment </a:t>
            </a:r>
          </a:p>
          <a:p>
            <a:r>
              <a:rPr lang="en-US" altLang="zh-TW" sz="2400" b="1" i="1" dirty="0">
                <a:solidFill>
                  <a:srgbClr val="FF0000"/>
                </a:solidFill>
              </a:rPr>
              <a:t>also needed 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79D8-FEC5-1C99-10DD-0676495F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092200"/>
          </a:xfrm>
        </p:spPr>
        <p:txBody>
          <a:bodyPr/>
          <a:lstStyle/>
          <a:p>
            <a:r>
              <a:rPr lang="en-US" altLang="zh-TW" dirty="0"/>
              <a:t>Using PL/I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5B89-D6B3-B582-911F-71991EE8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4795838"/>
          </a:xfrm>
        </p:spPr>
        <p:txBody>
          <a:bodyPr/>
          <a:lstStyle/>
          <a:p>
            <a:r>
              <a:rPr lang="en-US" altLang="zh-TW" dirty="0"/>
              <a:t>PL/I is a strongly typed language.</a:t>
            </a:r>
          </a:p>
          <a:p>
            <a:r>
              <a:rPr lang="en-US" altLang="zh-TW" dirty="0"/>
              <a:t>When the option is HWTH_SLST_NEW to first set up the linked list for header, the pointer to the linked list must be set to 0</a:t>
            </a:r>
          </a:p>
          <a:p>
            <a:r>
              <a:rPr lang="en-US" altLang="zh-TW" dirty="0"/>
              <a:t>I use the following in the program: </a:t>
            </a:r>
            <a:r>
              <a:rPr lang="en-US" altLang="zh-TW" dirty="0" err="1"/>
              <a:t>HTTPSCNW.pli</a:t>
            </a:r>
            <a:r>
              <a:rPr lang="en-US" altLang="zh-TW" dirty="0"/>
              <a:t> and then ‘</a:t>
            </a:r>
            <a:r>
              <a:rPr lang="en-US" altLang="zh-TW" dirty="0" err="1"/>
              <a:t>Tnum</a:t>
            </a:r>
            <a:r>
              <a:rPr lang="en-US" altLang="zh-TW" dirty="0"/>
              <a:t> = 0;’ </a:t>
            </a:r>
          </a:p>
          <a:p>
            <a:pPr lvl="1"/>
            <a:r>
              <a:rPr lang="en-US" altLang="zh-TW" dirty="0" err="1"/>
              <a:t>Dcl</a:t>
            </a:r>
            <a:r>
              <a:rPr lang="en-US" altLang="zh-TW" dirty="0"/>
              <a:t> 1 TMP union,</a:t>
            </a:r>
          </a:p>
          <a:p>
            <a:pPr lvl="1"/>
            <a:r>
              <a:rPr lang="en-US" altLang="zh-TW" dirty="0"/>
              <a:t>       5 </a:t>
            </a:r>
            <a:r>
              <a:rPr lang="en-US" altLang="zh-TW" dirty="0" err="1"/>
              <a:t>Tnum</a:t>
            </a:r>
            <a:r>
              <a:rPr lang="en-US" altLang="zh-TW" dirty="0"/>
              <a:t>   Fixed Binary(32) Unsigned,</a:t>
            </a:r>
          </a:p>
          <a:p>
            <a:pPr lvl="1"/>
            <a:r>
              <a:rPr lang="en-US" altLang="zh-TW" dirty="0"/>
              <a:t>       5 </a:t>
            </a:r>
            <a:r>
              <a:rPr lang="en-US" altLang="zh-TW" dirty="0" err="1"/>
              <a:t>Slist</a:t>
            </a:r>
            <a:r>
              <a:rPr lang="en-US" altLang="zh-TW" dirty="0"/>
              <a:t>  Type HWTH_SLIST_TYPE;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But it turns out the correct way to be is ‘</a:t>
            </a:r>
            <a:r>
              <a:rPr lang="en-US" altLang="zh-TW" dirty="0" err="1"/>
              <a:t>Slist</a:t>
            </a:r>
            <a:r>
              <a:rPr lang="en-US" altLang="zh-TW" dirty="0"/>
              <a:t> = </a:t>
            </a:r>
            <a:r>
              <a:rPr lang="en-US" altLang="zh-TW" dirty="0" err="1"/>
              <a:t>sysnull</a:t>
            </a:r>
            <a:r>
              <a:rPr lang="en-US" altLang="zh-TW" dirty="0"/>
              <a:t>();’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D2C7-A319-C84F-B96D-99DFC00B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68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2D3-1919-50E3-733A-AA41BE46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5" y="138709"/>
            <a:ext cx="11611028" cy="73025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C</a:t>
            </a:r>
            <a:r>
              <a:rPr lang="en-US" altLang="zh-TW" sz="3200" b="1" dirty="0"/>
              <a:t>ode conflict </a:t>
            </a:r>
            <a:r>
              <a:rPr lang="en-US" altLang="zh-TW" sz="3200" dirty="0"/>
              <a:t>while compiling JAVA / C  source code in CCSID:937</a:t>
            </a:r>
            <a:endParaRPr lang="zh-TW" alt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8AF53-E24E-A1E8-69EA-A0FD4DC3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216" y="1875892"/>
            <a:ext cx="3408148" cy="9650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0DE6A-5628-91FE-3B82-C48FFD52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6" y="1858557"/>
            <a:ext cx="4921849" cy="12216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184EB-3E59-FC6B-F0FB-10400FFD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EA3DA-7FE4-D3C0-2EAF-B88E1E6F5F1C}"/>
              </a:ext>
            </a:extLst>
          </p:cNvPr>
          <p:cNvSpPr txBox="1"/>
          <p:nvPr/>
        </p:nvSpPr>
        <p:spPr>
          <a:xfrm>
            <a:off x="5522293" y="4428754"/>
            <a:ext cx="6235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Solution for Java :</a:t>
            </a:r>
            <a:br>
              <a:rPr lang="en-US" altLang="zh-TW" sz="2000" b="1" dirty="0"/>
            </a:br>
            <a:r>
              <a:rPr lang="en-US" altLang="zh-TW" sz="2000" b="1" dirty="0"/>
              <a:t>SH </a:t>
            </a:r>
            <a:r>
              <a:rPr lang="en-US" altLang="zh-TW" sz="2000" b="1" dirty="0" err="1"/>
              <a:t>javac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-encoding IBM-937 </a:t>
            </a:r>
            <a:r>
              <a:rPr lang="en-US" altLang="zh-TW" sz="2000" b="1" dirty="0"/>
              <a:t>-cp /u/andrewj  httpTest.java</a:t>
            </a:r>
            <a:endParaRPr lang="zh-TW" alt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EA131-0D88-F417-6764-8CC16D7F0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16" y="2969176"/>
            <a:ext cx="3408148" cy="919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6AD3D6-BA5F-CEC5-9EFA-DDB97EE8B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45" y="3761389"/>
            <a:ext cx="4935433" cy="1292662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4162434-274A-DAD9-B27B-694098732EEA}"/>
              </a:ext>
            </a:extLst>
          </p:cNvPr>
          <p:cNvSpPr/>
          <p:nvPr/>
        </p:nvSpPr>
        <p:spPr>
          <a:xfrm>
            <a:off x="875292" y="843521"/>
            <a:ext cx="3550404" cy="1015036"/>
          </a:xfrm>
          <a:prstGeom prst="wedgeEllipseCallout">
            <a:avLst>
              <a:gd name="adj1" fmla="val -40159"/>
              <a:gd name="adj2" fmla="val 6246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>
                <a:solidFill>
                  <a:srgbClr val="FF0000"/>
                </a:solidFill>
              </a:rPr>
              <a:t>/</a:t>
            </a:r>
            <a:r>
              <a:rPr lang="en-US" altLang="zh-TW" sz="1800" dirty="0" err="1">
                <a:solidFill>
                  <a:srgbClr val="FF0000"/>
                </a:solidFill>
              </a:rPr>
              <a:t>etc</a:t>
            </a:r>
            <a:r>
              <a:rPr lang="en-US" altLang="zh-TW" sz="1800" dirty="0">
                <a:solidFill>
                  <a:srgbClr val="FF0000"/>
                </a:solidFill>
              </a:rPr>
              <a:t>/profile: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LC_ALL=ZH_TW.IBM-937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Export LC_ALL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D81BC14C-ABD5-F5BE-819F-E7EC8BACEEDD}"/>
              </a:ext>
            </a:extLst>
          </p:cNvPr>
          <p:cNvSpPr/>
          <p:nvPr/>
        </p:nvSpPr>
        <p:spPr>
          <a:xfrm>
            <a:off x="1975477" y="2791814"/>
            <a:ext cx="3485509" cy="992065"/>
          </a:xfrm>
          <a:prstGeom prst="wedgeEllipseCallout">
            <a:avLst>
              <a:gd name="adj1" fmla="val -43731"/>
              <a:gd name="adj2" fmla="val 6958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>
                <a:solidFill>
                  <a:srgbClr val="FF0000"/>
                </a:solidFill>
              </a:rPr>
              <a:t>/</a:t>
            </a:r>
            <a:r>
              <a:rPr lang="en-US" altLang="zh-TW" sz="1800" dirty="0" err="1">
                <a:solidFill>
                  <a:srgbClr val="FF0000"/>
                </a:solidFill>
              </a:rPr>
              <a:t>etc</a:t>
            </a:r>
            <a:r>
              <a:rPr lang="en-US" altLang="zh-TW" sz="1800" dirty="0">
                <a:solidFill>
                  <a:srgbClr val="FF0000"/>
                </a:solidFill>
              </a:rPr>
              <a:t>/profile:</a:t>
            </a:r>
          </a:p>
          <a:p>
            <a:r>
              <a:rPr lang="en-US" altLang="zh-TW" sz="1800" strike="sngStrike" dirty="0">
                <a:solidFill>
                  <a:srgbClr val="FF0000"/>
                </a:solidFill>
              </a:rPr>
              <a:t>LC_ALL=ZH_TW.IBM-937</a:t>
            </a:r>
          </a:p>
          <a:p>
            <a:r>
              <a:rPr lang="en-US" altLang="zh-TW" sz="1800" strike="sngStrike" dirty="0">
                <a:solidFill>
                  <a:srgbClr val="FF0000"/>
                </a:solidFill>
              </a:rPr>
              <a:t>Export LC_ALL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F05CEF8D-ACF3-958B-8770-B1DDC5C7E7C3}"/>
              </a:ext>
            </a:extLst>
          </p:cNvPr>
          <p:cNvSpPr/>
          <p:nvPr/>
        </p:nvSpPr>
        <p:spPr>
          <a:xfrm>
            <a:off x="9523314" y="995352"/>
            <a:ext cx="2443133" cy="1122388"/>
          </a:xfrm>
          <a:prstGeom prst="wedgeEllipseCallout">
            <a:avLst>
              <a:gd name="adj1" fmla="val -74567"/>
              <a:gd name="adj2" fmla="val 34573"/>
            </a:avLst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In 937 code set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</a:rPr>
              <a:t>[ is </a:t>
            </a:r>
            <a:r>
              <a:rPr lang="en-US" altLang="zh-TW" dirty="0" err="1">
                <a:solidFill>
                  <a:srgbClr val="0000FF"/>
                </a:solidFill>
              </a:rPr>
              <a:t>x’BA</a:t>
            </a:r>
            <a:r>
              <a:rPr lang="en-US" altLang="zh-TW" dirty="0">
                <a:solidFill>
                  <a:srgbClr val="0000FF"/>
                </a:solidFill>
              </a:rPr>
              <a:t>’, 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</a:rPr>
              <a:t>] is </a:t>
            </a:r>
            <a:r>
              <a:rPr lang="en-US" altLang="zh-TW" dirty="0" err="1">
                <a:solidFill>
                  <a:srgbClr val="0000FF"/>
                </a:solidFill>
              </a:rPr>
              <a:t>x’BB</a:t>
            </a:r>
            <a:r>
              <a:rPr lang="en-US" altLang="zh-TW" dirty="0">
                <a:solidFill>
                  <a:srgbClr val="0000FF"/>
                </a:solidFill>
              </a:rPr>
              <a:t>’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6ADDF56F-A63B-7E96-148C-7B14695953BF}"/>
              </a:ext>
            </a:extLst>
          </p:cNvPr>
          <p:cNvSpPr/>
          <p:nvPr/>
        </p:nvSpPr>
        <p:spPr>
          <a:xfrm>
            <a:off x="9523314" y="2333464"/>
            <a:ext cx="2528478" cy="1749837"/>
          </a:xfrm>
          <a:prstGeom prst="wedgeEllipseCallout">
            <a:avLst>
              <a:gd name="adj1" fmla="val -77821"/>
              <a:gd name="adj2" fmla="val 1219"/>
            </a:avLst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X’AD’,X’BD’ are Not readable in 937 but can be  successfully compiled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E7EA61-F626-A230-D0B0-1548772DD608}"/>
              </a:ext>
            </a:extLst>
          </p:cNvPr>
          <p:cNvSpPr txBox="1"/>
          <p:nvPr/>
        </p:nvSpPr>
        <p:spPr>
          <a:xfrm>
            <a:off x="5522293" y="5217016"/>
            <a:ext cx="479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Solution for c/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 :</a:t>
            </a:r>
            <a:br>
              <a:rPr lang="en-US" altLang="zh-TW" sz="2000" b="1" dirty="0"/>
            </a:br>
            <a:r>
              <a:rPr lang="it-IT" altLang="zh-TW" sz="2000" b="1" dirty="0"/>
              <a:t>PARM.COMPILE=</a:t>
            </a:r>
            <a:r>
              <a:rPr lang="it-IT" altLang="zh-TW" sz="2000" b="1" dirty="0">
                <a:solidFill>
                  <a:srgbClr val="FF0000"/>
                </a:solidFill>
              </a:rPr>
              <a:t>'LOCALE(ZH_TW.IBM-937)'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92F6B7-2DC7-7F4E-38A3-06363FF64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98042"/>
              </p:ext>
            </p:extLst>
          </p:nvPr>
        </p:nvGraphicFramePr>
        <p:xfrm>
          <a:off x="527587" y="5243830"/>
          <a:ext cx="497494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6290">
                  <a:extLst>
                    <a:ext uri="{9D8B030D-6E8A-4147-A177-3AD203B41FA5}">
                      <a16:colId xmlns:a16="http://schemas.microsoft.com/office/drawing/2014/main" val="3929620256"/>
                    </a:ext>
                  </a:extLst>
                </a:gridCol>
                <a:gridCol w="1318073">
                  <a:extLst>
                    <a:ext uri="{9D8B030D-6E8A-4147-A177-3AD203B41FA5}">
                      <a16:colId xmlns:a16="http://schemas.microsoft.com/office/drawing/2014/main" val="1036660916"/>
                    </a:ext>
                  </a:extLst>
                </a:gridCol>
                <a:gridCol w="1137824">
                  <a:extLst>
                    <a:ext uri="{9D8B030D-6E8A-4147-A177-3AD203B41FA5}">
                      <a16:colId xmlns:a16="http://schemas.microsoft.com/office/drawing/2014/main" val="3223769199"/>
                    </a:ext>
                  </a:extLst>
                </a:gridCol>
                <a:gridCol w="1092761">
                  <a:extLst>
                    <a:ext uri="{9D8B030D-6E8A-4147-A177-3AD203B41FA5}">
                      <a16:colId xmlns:a16="http://schemas.microsoft.com/office/drawing/2014/main" val="91740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Code Page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^ (XOR)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[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8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1047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0x5F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0xAD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0xBD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0xB0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0xBA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0xBB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14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845-AA36-0892-D0E2-739754BD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98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HWTH_OPT_VERBOSE = HWTH_VERBOSE_ON</a:t>
            </a:r>
            <a:endParaRPr lang="zh-TW" altLang="en-US" sz="4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FC519-0743-FA21-3982-7A323E46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9404"/>
            <a:ext cx="3741737" cy="548329"/>
          </a:xfrm>
        </p:spPr>
        <p:txBody>
          <a:bodyPr/>
          <a:lstStyle/>
          <a:p>
            <a:r>
              <a:rPr lang="en-US" altLang="zh-TW" dirty="0"/>
              <a:t>z/OS 2.2</a:t>
            </a:r>
            <a:endParaRPr lang="zh-TW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275E96-2C75-04E5-F760-7275B5F9A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827899"/>
            <a:ext cx="3744913" cy="4332338"/>
          </a:xfr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803BEB-484D-B237-EA54-D213368D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9242" y="1279570"/>
            <a:ext cx="6392970" cy="548329"/>
          </a:xfrm>
        </p:spPr>
        <p:txBody>
          <a:bodyPr/>
          <a:lstStyle/>
          <a:p>
            <a:r>
              <a:rPr lang="en-US" altLang="zh-TW" dirty="0"/>
              <a:t>z/OS 2.4</a:t>
            </a:r>
            <a:endParaRPr lang="zh-TW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3AB02C-76B1-B423-F962-2EAA593BBE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39128" y="1827899"/>
            <a:ext cx="6516260" cy="4332338"/>
          </a:xfr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6B97-1F31-162E-6C8A-B5B17D51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49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FC84CC1-AAB7-B63E-C6CB-B08DD6B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830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All source code demonstrated (z/OS)</a:t>
            </a:r>
            <a:endParaRPr lang="zh-TW" alt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2E35-B179-C11B-449F-CDA91858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BBCAEF-52F5-4E2C-DC99-4E044418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02423"/>
              </p:ext>
            </p:extLst>
          </p:nvPr>
        </p:nvGraphicFramePr>
        <p:xfrm>
          <a:off x="361950" y="747395"/>
          <a:ext cx="1112519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1904673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4740213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900984483"/>
                    </a:ext>
                  </a:extLst>
                </a:gridCol>
                <a:gridCol w="4695825">
                  <a:extLst>
                    <a:ext uri="{9D8B030D-6E8A-4147-A177-3AD203B41FA5}">
                      <a16:colId xmlns:a16="http://schemas.microsoft.com/office/drawing/2014/main" val="83643507"/>
                    </a:ext>
                  </a:extLst>
                </a:gridCol>
                <a:gridCol w="2828923">
                  <a:extLst>
                    <a:ext uri="{9D8B030D-6E8A-4147-A177-3AD203B41FA5}">
                      <a16:colId xmlns:a16="http://schemas.microsoft.com/office/drawing/2014/main" val="26539255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Client or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Platform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Remarks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 Code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5901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JCL included</a:t>
                      </a:r>
                    </a:p>
                    <a:p>
                      <a:r>
                        <a:rPr lang="en-US" altLang="zh-TW" dirty="0"/>
                        <a:t>The SAF keyring must be re-created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HTTPSCNW.rexx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95028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Assembler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JCL included (Compile/Link/Run)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 SAF keyring must be re-created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HTTPSCNW.asm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2506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JCL included (Compile/Bind/Run)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 SAF keyring must be re-created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HTTPSCNW.c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11868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JCL included (Compile/Bind/Run)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 SAF keyring must be re-created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Copy: HWTHICOB.COPY.txt is needed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HTTPSCNW.cob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1547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PL/I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JCL included (Compile/Bind/Run)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The SAF keyring must be re-created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HTTPSCNW.pli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435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Must be run with the ASCII text file:jsondata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JAVAC.JCL to compile, JVMJCL86.JCL to run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httpClnt.java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04134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z/OS Batch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Must be run with the ASCII text file:jsondata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And a CA’s </a:t>
                      </a:r>
                      <a:r>
                        <a:rPr lang="en-US" altLang="zh-TW" dirty="0" err="1"/>
                        <a:t>pem</a:t>
                      </a:r>
                      <a:r>
                        <a:rPr lang="en-US" altLang="zh-TW" dirty="0"/>
                        <a:t> file for the server in EBCDIC</a:t>
                      </a:r>
                      <a:br>
                        <a:rPr lang="en-US" altLang="zh-TW" dirty="0"/>
                      </a:b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JAVAC.JCL to compile, JVMJCL86.JCL to run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httpsClnt.java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5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FC84CC1-AAB7-B63E-C6CB-B08DD6B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6525"/>
            <a:ext cx="10515600" cy="66735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All source code demonstrated (Windows)</a:t>
            </a:r>
            <a:endParaRPr lang="zh-TW" alt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2E35-B179-C11B-449F-CDA91858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BBCAEF-52F5-4E2C-DC99-4E044418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23636"/>
              </p:ext>
            </p:extLst>
          </p:nvPr>
        </p:nvGraphicFramePr>
        <p:xfrm>
          <a:off x="485773" y="671512"/>
          <a:ext cx="10868026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19046733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64740213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900984483"/>
                    </a:ext>
                  </a:extLst>
                </a:gridCol>
                <a:gridCol w="5324475">
                  <a:extLst>
                    <a:ext uri="{9D8B030D-6E8A-4147-A177-3AD203B41FA5}">
                      <a16:colId xmlns:a16="http://schemas.microsoft.com/office/drawing/2014/main" val="83643507"/>
                    </a:ext>
                  </a:extLst>
                </a:gridCol>
                <a:gridCol w="1743074">
                  <a:extLst>
                    <a:ext uri="{9D8B030D-6E8A-4147-A177-3AD203B41FA5}">
                      <a16:colId xmlns:a16="http://schemas.microsoft.com/office/drawing/2014/main" val="2653925507"/>
                    </a:ext>
                  </a:extLst>
                </a:gridCol>
              </a:tblGrid>
              <a:tr h="302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Client or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Server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Platform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Remarks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 Code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5901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VSC</a:t>
                      </a:r>
                      <a:r>
                        <a:rPr lang="en-US" altLang="zh-TW" sz="1400" dirty="0"/>
                        <a:t> (Visual Studio Code)  / </a:t>
                      </a:r>
                      <a:r>
                        <a:rPr lang="en-US" altLang="zh-TW" sz="1800" dirty="0"/>
                        <a:t>node cli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Must be run with the server’s CA’s </a:t>
                      </a:r>
                      <a:r>
                        <a:rPr lang="en-US" altLang="zh-TW" dirty="0" err="1"/>
                        <a:t>pem</a:t>
                      </a:r>
                      <a:r>
                        <a:rPr lang="en-US" altLang="zh-TW" dirty="0"/>
                        <a:t>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HttpsClient.js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95028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VSC / python cli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Must be run with the server’s CA’s </a:t>
                      </a:r>
                      <a:r>
                        <a:rPr lang="en-US" altLang="zh-TW" dirty="0" err="1"/>
                        <a:t>pem</a:t>
                      </a:r>
                      <a:r>
                        <a:rPr lang="en-US" altLang="zh-TW" dirty="0"/>
                        <a:t>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HttpsClient.py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25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Eclipse / java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Must be run with the server’s CA’s </a:t>
                      </a:r>
                      <a:r>
                        <a:rPr lang="en-US" altLang="zh-TW" dirty="0" err="1"/>
                        <a:t>pem</a:t>
                      </a:r>
                      <a:r>
                        <a:rPr lang="en-US" altLang="zh-TW" dirty="0"/>
                        <a:t>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HttpsClient.java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118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Visual Studio / exe / dotnet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CA’s </a:t>
                      </a:r>
                      <a:r>
                        <a:rPr lang="en-US" altLang="zh-TW" dirty="0" err="1"/>
                        <a:t>pem</a:t>
                      </a:r>
                      <a:r>
                        <a:rPr lang="en-US" altLang="zh-TW" dirty="0"/>
                        <a:t> is kept in WIN’s  ‘Manage User Certificates’ – Trusted Root Certification Authorities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HttpsClient.cs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15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Visual Studio / exe / dotnet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Support only HTTP ( HTTPS must be set outside of the program - </a:t>
                      </a:r>
                      <a:r>
                        <a:rPr lang="en-US" altLang="zh-TW" i="1" dirty="0"/>
                        <a:t>google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sz="1600" i="1" dirty="0" err="1">
                          <a:solidFill>
                            <a:srgbClr val="0000FF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httplistener</a:t>
                      </a:r>
                      <a:r>
                        <a:rPr lang="en-US" altLang="zh-TW" sz="1600" i="1" dirty="0">
                          <a:solidFill>
                            <a:srgbClr val="0000FF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-with-https-support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dirty="0"/>
                        <a:t>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HttpServer.cs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9809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VSC  / node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 OPENSSL to create the self-signed CA keys and server’s keys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HttpsServer.js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4350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VSC / python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 OPENSSL to create the self-signed CA keys and server’s keys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httpsServer.py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04134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Eclipse / java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 Java SE 9 &amp; above for ‘</a:t>
                      </a:r>
                      <a:r>
                        <a:rPr lang="en-US" altLang="zh-TW" dirty="0" err="1"/>
                        <a:t>com.sun.net.httpserver</a:t>
                      </a:r>
                      <a:r>
                        <a:rPr lang="en-US" altLang="zh-TW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 P12 (PKCS#12 containing the 3 certs) file is needed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httpsSVR.java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59330"/>
                  </a:ext>
                </a:extLst>
              </a:tr>
              <a:tr h="615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mvn</a:t>
                      </a:r>
                      <a:r>
                        <a:rPr lang="en-US" altLang="zh-TW" dirty="0"/>
                        <a:t> cli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JAVA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Open JDK11, Maven (pom.xml auto includes others)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 same P12 file is also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/>
                        <a:t>Liberty_Server.zip</a:t>
                      </a:r>
                      <a:endParaRPr lang="zh-TW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5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4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D841-C721-7A0C-2132-36959EF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Demonstrated Source Code files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AF6D-451B-0A3A-5AFE-18751114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DE4E0A-F8F6-41DA-D479-28D7A23E3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7557"/>
              </p:ext>
            </p:extLst>
          </p:nvPr>
        </p:nvGraphicFramePr>
        <p:xfrm>
          <a:off x="3363913" y="2557463"/>
          <a:ext cx="388461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78280" imgH="482400" progId="Package">
                  <p:embed/>
                </p:oleObj>
              </mc:Choice>
              <mc:Fallback>
                <p:oleObj name="Packager Shell Object" showAsIcon="1" r:id="rId2" imgW="11782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3913" y="2557463"/>
                        <a:ext cx="3884612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07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122C-CDD2-8BCB-37EF-687AFC9F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US" altLang="zh-TW" dirty="0"/>
              <a:t>CA key saved for C# on Win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0C30ED-F951-AFCB-8591-A6DFB9602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991820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730F1-7624-FBC8-4E7D-79798A09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23DC16-FAD6-57D3-1339-F741C92F921B}"/>
                  </a:ext>
                </a:extLst>
              </p14:cNvPr>
              <p14:cNvContentPartPr/>
              <p14:nvPr/>
            </p14:nvContentPartPr>
            <p14:xfrm>
              <a:off x="3381045" y="3372825"/>
              <a:ext cx="68349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23DC16-FAD6-57D3-1339-F741C92F9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7045" y="3264825"/>
                <a:ext cx="6942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4CF714-EDF6-5D60-50B7-F96F7EA97924}"/>
              </a:ext>
            </a:extLst>
          </p:cNvPr>
          <p:cNvSpPr txBox="1"/>
          <p:nvPr/>
        </p:nvSpPr>
        <p:spPr>
          <a:xfrm>
            <a:off x="742950" y="1288405"/>
            <a:ext cx="772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Search for ‘</a:t>
            </a:r>
            <a:r>
              <a:rPr lang="en-US" altLang="zh-TW" sz="2400" b="1" dirty="0">
                <a:solidFill>
                  <a:srgbClr val="FF0000"/>
                </a:solidFill>
              </a:rPr>
              <a:t>Manage User Certificates</a:t>
            </a:r>
            <a:r>
              <a:rPr lang="en-US" altLang="zh-TW" sz="2400" dirty="0"/>
              <a:t>’ and activate the panel</a:t>
            </a:r>
          </a:p>
        </p:txBody>
      </p:sp>
    </p:spTree>
    <p:extLst>
      <p:ext uri="{BB962C8B-B14F-4D97-AF65-F5344CB8AC3E}">
        <p14:creationId xmlns:p14="http://schemas.microsoft.com/office/powerpoint/2010/main" val="383145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3097-417B-B429-2AC7-90704781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95277"/>
            <a:ext cx="10077450" cy="873124"/>
          </a:xfrm>
        </p:spPr>
        <p:txBody>
          <a:bodyPr/>
          <a:lstStyle/>
          <a:p>
            <a:r>
              <a:rPr lang="en-US" altLang="zh-TW" b="1" dirty="0"/>
              <a:t>JSON &amp; HTTP(S) APIs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6B79-9669-B142-3F0E-4197159B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168402"/>
            <a:ext cx="10925175" cy="5308598"/>
          </a:xfrm>
        </p:spPr>
        <p:txBody>
          <a:bodyPr>
            <a:normAutofit fontScale="92500" lnSpcReduction="20000"/>
          </a:bodyPr>
          <a:lstStyle/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161616"/>
                </a:solidFill>
                <a:latin typeface="IBM Plex Sans" panose="020B0503050203000203" pitchFamily="34" charset="0"/>
              </a:rPr>
              <a:t>z/OS JSON parser</a:t>
            </a:r>
            <a:r>
              <a:rPr lang="en-US" altLang="zh-TW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: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dirty="0">
                <a:solidFill>
                  <a:srgbClr val="161616"/>
                </a:solidFill>
                <a:latin typeface="IBM Plex Sans" panose="020B0503050203000203" pitchFamily="34" charset="0"/>
              </a:rPr>
              <a:t>Parses JSON text coming from any source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dirty="0">
                <a:solidFill>
                  <a:srgbClr val="161616"/>
                </a:solidFill>
                <a:latin typeface="IBM Plex Sans" panose="020B0503050203000203" pitchFamily="34" charset="0"/>
              </a:rPr>
              <a:t>Builds new JSON text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dirty="0">
                <a:solidFill>
                  <a:srgbClr val="161616"/>
                </a:solidFill>
                <a:latin typeface="IBM Plex Sans" panose="020B0503050203000203" pitchFamily="34" charset="0"/>
              </a:rPr>
              <a:t>Adds data to existing JSON text.</a:t>
            </a:r>
            <a:br>
              <a:rPr lang="en-US" altLang="zh-TW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endParaRPr lang="en-US" altLang="zh-TW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161616"/>
                </a:solidFill>
                <a:latin typeface="IBM Plex Sans" panose="020B0503050203000203" pitchFamily="34" charset="0"/>
              </a:rPr>
              <a:t>z/OS HTTP/HTTPS protocol enabler</a:t>
            </a:r>
            <a:r>
              <a:rPr lang="en-US" altLang="zh-TW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: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  <a:t>Uses interfaces similar in nature to other industry-standard APIs.</a:t>
            </a:r>
            <a:br>
              <a:rPr lang="en-US" altLang="zh-TW" sz="2000" dirty="0">
                <a:solidFill>
                  <a:srgbClr val="161616"/>
                </a:solidFill>
                <a:latin typeface="IBM Plex Sans" panose="020B0503050203000203" pitchFamily="34" charset="0"/>
              </a:rPr>
            </a:br>
            <a:endParaRPr lang="en-US" altLang="zh-TW" sz="20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intention of the toolkit is to enable traditional z/OS programs apart from a Java Virtual Machine (JVM) environment to have easy access to these types of services.</a:t>
            </a:r>
            <a:br>
              <a:rPr lang="en-US" altLang="zh-TW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</a:br>
            <a:endParaRPr lang="en-US" altLang="zh-TW" sz="24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161616"/>
                </a:solidFill>
                <a:effectLst/>
                <a:latin typeface="inherit"/>
              </a:rPr>
              <a:t>Part 9 in </a:t>
            </a:r>
            <a:r>
              <a:rPr lang="en-US" altLang="zh-TW" sz="2400" b="0" i="1" dirty="0">
                <a:solidFill>
                  <a:srgbClr val="0000FF"/>
                </a:solidFill>
                <a:effectLst/>
                <a:latin typeface="inherit"/>
              </a:rPr>
              <a:t>Callable Services for High-level Languages </a:t>
            </a:r>
            <a:r>
              <a:rPr lang="en-US" altLang="zh-TW" sz="2400" b="0" i="0" dirty="0">
                <a:solidFill>
                  <a:srgbClr val="161616"/>
                </a:solidFill>
                <a:effectLst/>
                <a:latin typeface="inherit"/>
              </a:rPr>
              <a:t>(ieac100_v2r4.pdf)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sz="1600" dirty="0">
                <a:solidFill>
                  <a:srgbClr val="161616"/>
                </a:solidFill>
                <a:latin typeface="inherit"/>
              </a:rPr>
              <a:t>Chapter 20. The z/OS JSON Parser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sz="1600" b="0" i="0" dirty="0">
                <a:solidFill>
                  <a:srgbClr val="161616"/>
                </a:solidFill>
                <a:effectLst/>
                <a:latin typeface="inherit"/>
              </a:rPr>
              <a:t>Chapter 21. The z/OS HTTP/HTTPS </a:t>
            </a:r>
            <a:r>
              <a:rPr lang="en-US" altLang="zh-TW" sz="1600" dirty="0">
                <a:solidFill>
                  <a:srgbClr val="161616"/>
                </a:solidFill>
                <a:latin typeface="inherit"/>
              </a:rPr>
              <a:t>P</a:t>
            </a:r>
            <a:r>
              <a:rPr lang="en-US" altLang="zh-TW" sz="1600" b="0" i="0" dirty="0">
                <a:solidFill>
                  <a:srgbClr val="161616"/>
                </a:solidFill>
                <a:effectLst/>
                <a:latin typeface="inherit"/>
              </a:rPr>
              <a:t>rotocol Enabler  </a:t>
            </a:r>
          </a:p>
          <a:p>
            <a:pPr lvl="1" fontAlgn="base">
              <a:lnSpc>
                <a:spcPct val="110000"/>
              </a:lnSpc>
            </a:pPr>
            <a:r>
              <a:rPr lang="en-US" altLang="zh-TW" sz="1600" dirty="0">
                <a:solidFill>
                  <a:srgbClr val="0000FF"/>
                </a:solidFill>
              </a:rPr>
              <a:t>https://www-40.ibm.com/servers/resourcelink/svc00100.nsf/pages/zOSV2R4sa231377?OpenDocument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E04C-A8AD-DA4A-DD4C-E2C934C2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7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C1F4-ABC0-8264-CD85-BC32D136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CURL</a:t>
            </a:r>
            <a:endParaRPr lang="zh-TW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5D09-2243-158B-E6AE-FD5B6844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5"/>
            <a:ext cx="10515600" cy="5416549"/>
          </a:xfrm>
        </p:spPr>
        <p:txBody>
          <a:bodyPr>
            <a:normAutofit lnSpcReduction="10000"/>
          </a:bodyPr>
          <a:lstStyle/>
          <a:p>
            <a:r>
              <a:rPr lang="en-US" altLang="zh-TW" sz="3600" b="1" dirty="0" err="1"/>
              <a:t>Wsl</a:t>
            </a:r>
            <a:r>
              <a:rPr lang="en-US" altLang="zh-TW" sz="3600" b="1" dirty="0"/>
              <a:t> </a:t>
            </a:r>
            <a:r>
              <a:rPr lang="en-US" altLang="zh-TW" b="1" dirty="0"/>
              <a:t>(</a:t>
            </a:r>
            <a:r>
              <a:rPr lang="en-US" altLang="zh-TW" sz="2400" b="1" dirty="0"/>
              <a:t>Windows Subsystem for Linux</a:t>
            </a:r>
            <a:r>
              <a:rPr lang="en-US" altLang="zh-TW" b="1" dirty="0"/>
              <a:t>)</a:t>
            </a:r>
            <a:r>
              <a:rPr lang="en-US" altLang="zh-TW" sz="3600" b="1" dirty="0"/>
              <a:t>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curl</a:t>
            </a:r>
            <a:r>
              <a:rPr lang="en-US" altLang="zh-TW" dirty="0"/>
              <a:t> -X POST -H "Content-Type: application/</a:t>
            </a:r>
            <a:r>
              <a:rPr lang="en-US" altLang="zh-TW" dirty="0" err="1"/>
              <a:t>json</a:t>
            </a:r>
            <a:r>
              <a:rPr lang="en-US" altLang="zh-TW" dirty="0"/>
              <a:t>" -d '{"name": "WSL </a:t>
            </a:r>
            <a:r>
              <a:rPr lang="en-US" altLang="zh-TW" dirty="0" err="1"/>
              <a:t>Ubundu</a:t>
            </a:r>
            <a:r>
              <a:rPr lang="en-US" altLang="zh-TW" dirty="0"/>
              <a:t>", "age": 7, "email": "wsl.ubundu@example.com", "address": {"street": "123 Main St", "city": "Anytown", "state": "CA", "zip": "2016"}}' https://10.1.1.1:3000/api/data </a:t>
            </a:r>
            <a:r>
              <a:rPr lang="en-US" altLang="zh-TW" b="1" dirty="0">
                <a:solidFill>
                  <a:srgbClr val="0000FF"/>
                </a:solidFill>
              </a:rPr>
              <a:t>--insecure</a:t>
            </a:r>
            <a:br>
              <a:rPr lang="en-US" altLang="zh-TW" b="1" dirty="0">
                <a:solidFill>
                  <a:srgbClr val="0000FF"/>
                </a:solidFill>
              </a:rPr>
            </a:br>
            <a:endParaRPr lang="en-US" altLang="zh-TW" b="1" dirty="0">
              <a:solidFill>
                <a:srgbClr val="0000FF"/>
              </a:solidFill>
            </a:endParaRP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‘--insecure’ </a:t>
            </a:r>
            <a:r>
              <a:rPr lang="en-US" altLang="zh-TW" dirty="0"/>
              <a:t>must be added for HTTPS</a:t>
            </a:r>
          </a:p>
          <a:p>
            <a:pPr lvl="1"/>
            <a:endParaRPr lang="en-US" altLang="zh-TW" dirty="0"/>
          </a:p>
          <a:p>
            <a:r>
              <a:rPr lang="en-US" altLang="zh-TW" sz="3200" b="1" dirty="0"/>
              <a:t>PowerShell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Invoke-</a:t>
            </a:r>
            <a:r>
              <a:rPr lang="en-US" altLang="zh-TW" b="1" dirty="0" err="1">
                <a:solidFill>
                  <a:srgbClr val="FF0000"/>
                </a:solidFill>
              </a:rPr>
              <a:t>WebRequest</a:t>
            </a:r>
            <a:r>
              <a:rPr lang="en-US" altLang="zh-TW" dirty="0"/>
              <a:t> -Uri "https://10.1.1.1:3000/</a:t>
            </a:r>
            <a:r>
              <a:rPr lang="en-US" altLang="zh-TW" dirty="0" err="1"/>
              <a:t>api</a:t>
            </a:r>
            <a:r>
              <a:rPr lang="en-US" altLang="zh-TW" dirty="0"/>
              <a:t>/data" -Method POST -Headers @{ "Content-Type" = "application/</a:t>
            </a:r>
            <a:r>
              <a:rPr lang="en-US" altLang="zh-TW" dirty="0" err="1"/>
              <a:t>json</a:t>
            </a:r>
            <a:r>
              <a:rPr lang="en-US" altLang="zh-TW" dirty="0"/>
              <a:t>" } -Body '{"name": "Power Shell", "age": 17, "email": "power.shell@example.com", "address": {"street": "123 Main St", "city": "Taipei", "state": "Taiwan", "zip": “2006"}}’ </a:t>
            </a:r>
            <a:br>
              <a:rPr lang="en-US" altLang="zh-TW" dirty="0"/>
            </a:br>
            <a:endParaRPr lang="en-US" altLang="zh-TW" dirty="0"/>
          </a:p>
          <a:p>
            <a:pPr lvl="1"/>
            <a:r>
              <a:rPr lang="en-US" altLang="zh-TW" dirty="0"/>
              <a:t>Both HTTP (http://10.1.1.1:3001) and HTTPS (https://10.1.1.1:3000) work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FE78-A4DB-37AC-3F45-3801089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95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E75B-EE06-1113-6B0D-9B12BDDA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altLang="zh-TW" dirty="0"/>
              <a:t>SSL on Liberty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691-4AD5-A80D-AB6C-699AF8C9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4929187"/>
          </a:xfrm>
        </p:spPr>
        <p:txBody>
          <a:bodyPr/>
          <a:lstStyle/>
          <a:p>
            <a:r>
              <a:rPr lang="en-US" altLang="zh-TW" dirty="0" err="1"/>
              <a:t>src</a:t>
            </a:r>
            <a:r>
              <a:rPr lang="en-US" altLang="zh-TW" dirty="0"/>
              <a:t>/main/liberty/config/server.xml</a:t>
            </a:r>
          </a:p>
          <a:p>
            <a:pPr lvl="1"/>
            <a:r>
              <a:rPr lang="en-US" altLang="zh-TW" dirty="0"/>
              <a:t>Feature</a:t>
            </a:r>
          </a:p>
          <a:p>
            <a:pPr lvl="2"/>
            <a:r>
              <a:rPr lang="en-US" altLang="zh-TW" b="0" i="0" dirty="0">
                <a:effectLst/>
                <a:latin typeface="IBM Plex Mono" panose="020B0509050203000203" pitchFamily="49" charset="0"/>
              </a:rPr>
              <a:t>&lt;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featureManager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&gt; </a:t>
            </a:r>
            <a:br>
              <a:rPr lang="en-US" altLang="zh-TW" b="0" i="0" dirty="0">
                <a:effectLst/>
                <a:latin typeface="IBM Plex Mono" panose="020B0509050203000203" pitchFamily="49" charset="0"/>
              </a:rPr>
            </a:br>
            <a:r>
              <a:rPr lang="en-US" altLang="zh-TW" b="0" i="0" dirty="0">
                <a:effectLst/>
                <a:latin typeface="IBM Plex Mono" panose="020B0509050203000203" pitchFamily="49" charset="0"/>
              </a:rPr>
              <a:t>&lt;feature&gt;transportSecurity-1.0&lt;/feature&gt; </a:t>
            </a:r>
            <a:br>
              <a:rPr lang="en-US" altLang="zh-TW" b="0" i="0" dirty="0">
                <a:effectLst/>
                <a:latin typeface="IBM Plex Mono" panose="020B0509050203000203" pitchFamily="49" charset="0"/>
              </a:rPr>
            </a:br>
            <a:r>
              <a:rPr lang="en-US" altLang="zh-TW" b="0" i="0" dirty="0">
                <a:effectLst/>
                <a:latin typeface="IBM Plex Mono" panose="020B0509050203000203" pitchFamily="49" charset="0"/>
              </a:rPr>
              <a:t>&lt;/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featureManager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&gt;</a:t>
            </a:r>
            <a:br>
              <a:rPr lang="en-US" altLang="zh-TW" b="0" i="0" dirty="0">
                <a:effectLst/>
                <a:latin typeface="IBM Plex Mono" panose="020B0509050203000203" pitchFamily="49" charset="0"/>
              </a:rPr>
            </a:br>
            <a:endParaRPr lang="en-US" altLang="zh-TW" b="0" i="0" dirty="0">
              <a:effectLst/>
              <a:latin typeface="IBM Plex Mono" panose="020B0509050203000203" pitchFamily="49" charset="0"/>
            </a:endParaRPr>
          </a:p>
          <a:p>
            <a:pPr lvl="1"/>
            <a:r>
              <a:rPr lang="en-US" altLang="zh-TW" dirty="0"/>
              <a:t>Keystore: RACF keyring</a:t>
            </a:r>
          </a:p>
          <a:p>
            <a:pPr lvl="2"/>
            <a:r>
              <a:rPr lang="en-US" altLang="zh-TW" b="0" i="0" dirty="0">
                <a:effectLst/>
                <a:latin typeface="IBM Plex Mono" panose="020B0509050203000203" pitchFamily="49" charset="0"/>
              </a:rPr>
              <a:t>&lt;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keyStore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 id="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defaultKeyStore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" location="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safkeyring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:///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WASKeyring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" type="JCERACFKS" password="password" 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fileBased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="false" 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readOnly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="true" /&gt;</a:t>
            </a:r>
            <a:br>
              <a:rPr lang="en-US" altLang="zh-TW" b="0" i="0" dirty="0">
                <a:effectLst/>
                <a:latin typeface="IBM Plex Mono" panose="020B0509050203000203" pitchFamily="49" charset="0"/>
              </a:rPr>
            </a:br>
            <a:endParaRPr lang="en-US" altLang="zh-TW" b="0" i="0" dirty="0">
              <a:effectLst/>
              <a:latin typeface="IBM Plex Mono" panose="020B0509050203000203" pitchFamily="49" charset="0"/>
            </a:endParaRPr>
          </a:p>
          <a:p>
            <a:pPr lvl="1"/>
            <a:r>
              <a:rPr lang="en-US" altLang="zh-TW" dirty="0"/>
              <a:t>Keystore: file</a:t>
            </a:r>
          </a:p>
          <a:p>
            <a:pPr lvl="2"/>
            <a:r>
              <a:rPr lang="en-US" altLang="zh-TW" b="0" i="0" dirty="0">
                <a:effectLst/>
                <a:latin typeface="IBM Plex Mono" panose="020B0509050203000203" pitchFamily="49" charset="0"/>
              </a:rPr>
              <a:t>&lt;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keyStore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 id="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defaultKeyStore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" location="myKeyStore.p12" password="</a:t>
            </a:r>
            <a:r>
              <a:rPr lang="en-US" altLang="zh-TW" b="0" i="0" dirty="0" err="1">
                <a:effectLst/>
                <a:latin typeface="IBM Plex Mono" panose="020B0509050203000203" pitchFamily="49" charset="0"/>
              </a:rPr>
              <a:t>yourPassword</a:t>
            </a:r>
            <a:r>
              <a:rPr lang="en-US" altLang="zh-TW" b="0" i="0" dirty="0">
                <a:effectLst/>
                <a:latin typeface="IBM Plex Mono" panose="020B0509050203000203" pitchFamily="49" charset="0"/>
              </a:rPr>
              <a:t>" type="PKCS12"/&gt;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6605-4C22-442E-805D-8E9CC86D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0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8795-2B3B-4817-2C76-D5DFBFE5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0351"/>
            <a:ext cx="10515600" cy="1016000"/>
          </a:xfrm>
        </p:spPr>
        <p:txBody>
          <a:bodyPr/>
          <a:lstStyle/>
          <a:p>
            <a:r>
              <a:rPr lang="en-US" altLang="zh-TW" b="1" dirty="0"/>
              <a:t>Potential Benefits 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EFF7-AD5F-FEBC-A491-7A6F19C0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76351"/>
            <a:ext cx="10515600" cy="507999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Using restful APIs anywhere in legacy code residing in application or system to transport data from mainframe to the outside world (POST or PUT) and the other way around (GET)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Actively initiating data exchanges on the mainframe side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For huge trunks of data, the </a:t>
            </a:r>
            <a:r>
              <a:rPr lang="en-US" altLang="zh-TW" dirty="0">
                <a:solidFill>
                  <a:srgbClr val="0000FF"/>
                </a:solidFill>
              </a:rPr>
              <a:t>STREAMING</a:t>
            </a:r>
            <a:r>
              <a:rPr lang="en-US" altLang="zh-TW" dirty="0"/>
              <a:t> option may be used:</a:t>
            </a:r>
          </a:p>
          <a:p>
            <a:pPr lvl="1"/>
            <a:r>
              <a:rPr lang="en-US" altLang="zh-TW" sz="1800" b="1" i="0" u="none" strike="noStrike" baseline="0" dirty="0">
                <a:solidFill>
                  <a:srgbClr val="FF4421"/>
                </a:solidFill>
                <a:latin typeface="IBMPlexSans-Bold"/>
              </a:rPr>
              <a:t>HWTH_OPT_STREAM_SEND_EXIT </a:t>
            </a:r>
            <a:r>
              <a:rPr lang="en-US" altLang="zh-TW" sz="1800" b="1" i="0" u="none" strike="noStrike" baseline="0" dirty="0">
                <a:latin typeface="IBMPlexSans-Bold"/>
              </a:rPr>
              <a:t>(outbound to OPEN)</a:t>
            </a:r>
          </a:p>
          <a:p>
            <a:pPr lvl="1"/>
            <a:r>
              <a:rPr lang="en-US" altLang="zh-TW" sz="1800" b="1" i="0" u="none" strike="noStrike" baseline="0" dirty="0">
                <a:solidFill>
                  <a:srgbClr val="0000FF"/>
                </a:solidFill>
                <a:latin typeface="IBMPlexSans-Bold"/>
              </a:rPr>
              <a:t>HWTH_OPT_STREAM_RECEIVE_EXIT </a:t>
            </a:r>
            <a:r>
              <a:rPr lang="en-US" altLang="zh-TW" sz="1800" b="1" i="0" u="none" strike="noStrike" baseline="0" dirty="0">
                <a:latin typeface="IBMPlexSans-Bold"/>
              </a:rPr>
              <a:t>(inbound to MF)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endParaRPr lang="en-US" altLang="zh-TW" sz="3200" dirty="0"/>
          </a:p>
          <a:p>
            <a:r>
              <a:rPr lang="en-US" altLang="zh-TW" dirty="0"/>
              <a:t>If coding is inevitable while building solutions, then this </a:t>
            </a:r>
            <a:r>
              <a:rPr lang="en-US" altLang="zh-TW" dirty="0">
                <a:solidFill>
                  <a:srgbClr val="FF0000"/>
                </a:solidFill>
              </a:rPr>
              <a:t>z/OS embedded feature </a:t>
            </a:r>
            <a:r>
              <a:rPr lang="en-US" altLang="zh-TW" dirty="0"/>
              <a:t>probably be one of the solutions to choose from.</a:t>
            </a:r>
            <a:endParaRPr lang="en-US" altLang="zh-TW" sz="3600" dirty="0"/>
          </a:p>
          <a:p>
            <a:endParaRPr lang="en-US" altLang="zh-TW" sz="3600" dirty="0"/>
          </a:p>
          <a:p>
            <a:pPr lvl="1"/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56A1-47CF-18C5-866C-ED8E363E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595-956F-C4A2-BCA4-D4FCE7D1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r>
              <a:rPr lang="en-US" altLang="zh-TW" sz="4400" b="1" dirty="0"/>
              <a:t>General coding sequence for JSON parser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AFB4-4BF5-070A-16F9-B02BCC9D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4624388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TW" b="0" i="0" u="none" strike="noStrike" baseline="0" dirty="0">
                <a:latin typeface="IBMPlexSans"/>
              </a:rPr>
              <a:t>Create a parser instance and obtain the parser handle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HWTJINIT</a:t>
            </a:r>
            <a:r>
              <a:rPr lang="en-US" altLang="zh-TW" b="0" i="0" u="none" strike="noStrike" baseline="0" dirty="0">
                <a:latin typeface="IBMPlexSans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b="0" i="0" u="none" strike="noStrike" baseline="0" dirty="0">
                <a:latin typeface="IBMPlexSans"/>
              </a:rPr>
              <a:t>Associate JSON text with the parser instance and create </a:t>
            </a:r>
            <a:r>
              <a:rPr lang="en-US" altLang="zh-TW" b="0" i="0" u="none" strike="noStrike" baseline="0" dirty="0">
                <a:solidFill>
                  <a:srgbClr val="0000FF"/>
                </a:solidFill>
                <a:latin typeface="IBMPlexSans"/>
              </a:rPr>
              <a:t>an internal representation</a:t>
            </a:r>
            <a:r>
              <a:rPr lang="en-US" altLang="zh-TW" b="0" i="0" u="none" strike="noStrike" baseline="0" dirty="0">
                <a:latin typeface="IBMPlexSans"/>
              </a:rPr>
              <a:t> of the data for fast access by subsequent services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HWTJPARS</a:t>
            </a:r>
            <a:r>
              <a:rPr lang="en-US" altLang="zh-TW" b="0" i="0" u="none" strike="noStrike" baseline="0" dirty="0">
                <a:latin typeface="IBMPlexSans"/>
              </a:rPr>
              <a:t>) or create new JSON text from scratch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HWTJCREN</a:t>
            </a:r>
            <a:r>
              <a:rPr lang="en-US" altLang="zh-TW" b="0" i="0" u="none" strike="noStrike" baseline="0" dirty="0">
                <a:latin typeface="IBMPlexSans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b="0" i="0" u="none" strike="noStrike" baseline="0" dirty="0">
                <a:latin typeface="IBMPlexSans"/>
              </a:rPr>
              <a:t>Traverse to discover the contents of the JSON text, or search to find a particular name in a name or value pair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HWTJSRCH</a:t>
            </a:r>
            <a:r>
              <a:rPr lang="en-US" altLang="zh-TW" b="0" i="0" u="none" strike="noStrike" baseline="0" dirty="0">
                <a:latin typeface="IBMPlexSans"/>
              </a:rPr>
              <a:t>) or add or insert new entries into the existing JSON text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HWTJCREN</a:t>
            </a:r>
            <a:r>
              <a:rPr lang="en-US" altLang="zh-TW" b="0" i="0" u="none" strike="noStrike" baseline="0" dirty="0">
                <a:latin typeface="IBMPlexSans"/>
              </a:rPr>
              <a:t>) or some combination of all of these services.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b="0" i="0" u="none" strike="noStrike" baseline="0" dirty="0">
                <a:latin typeface="IBMPlexSans"/>
              </a:rPr>
              <a:t>Build the new JSON text if any text was added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HWTJSERI</a:t>
            </a:r>
            <a:r>
              <a:rPr lang="en-US" altLang="zh-TW" b="0" i="0" u="none" strike="noStrike" baseline="0" dirty="0">
                <a:latin typeface="IBMPlexSans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b="0" i="0" u="none" strike="noStrike" baseline="0" dirty="0">
                <a:latin typeface="IBMPlexSans"/>
              </a:rPr>
              <a:t>Free storage used by the parser services (</a:t>
            </a:r>
            <a:r>
              <a:rPr lang="en-US" altLang="zh-TW" b="1" i="0" u="none" strike="noStrike" baseline="0" dirty="0">
                <a:solidFill>
                  <a:srgbClr val="FF0000"/>
                </a:solidFill>
                <a:latin typeface="IBMPlexSans"/>
              </a:rPr>
              <a:t>HWTJTERM</a:t>
            </a:r>
            <a:r>
              <a:rPr lang="en-US" altLang="zh-TW" b="0" i="0" u="none" strike="noStrike" baseline="0" dirty="0">
                <a:latin typeface="IBMPlexSans"/>
              </a:rPr>
              <a:t>).</a:t>
            </a:r>
            <a:endParaRPr lang="zh-TW" alt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5005C-342D-8FD5-8080-8639917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9843-87E7-2FD5-F094-76DE97EC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222251"/>
            <a:ext cx="10515600" cy="758824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General coding sequence for HTTP(S) services</a:t>
            </a:r>
            <a:endParaRPr lang="zh-TW" alt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B415-98B7-C842-06EE-3941C047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1142999"/>
            <a:ext cx="10791825" cy="524827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Create a connection instance, which returns a connection handle. (</a:t>
            </a:r>
            <a:r>
              <a:rPr lang="en-US" altLang="zh-TW" sz="2400" b="1" i="0" u="none" strike="noStrike" baseline="0" dirty="0">
                <a:solidFill>
                  <a:srgbClr val="FF0000"/>
                </a:solidFill>
                <a:latin typeface="IBMPlexSans"/>
              </a:rPr>
              <a:t>HWTHINIT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Set the necessary connection options, such as URI of the server, SSL options, and so on, associated with this connection instance. (</a:t>
            </a:r>
            <a:r>
              <a:rPr lang="en-US" altLang="zh-TW" sz="2400" b="1" i="0" u="none" strike="noStrike" baseline="0" dirty="0">
                <a:solidFill>
                  <a:srgbClr val="FF0000"/>
                </a:solidFill>
                <a:latin typeface="IBMPlexSans"/>
              </a:rPr>
              <a:t>HWTHSET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Connect to the server. (</a:t>
            </a:r>
            <a:r>
              <a:rPr lang="en-US" altLang="zh-TW" sz="2400" b="1" i="0" u="none" strike="noStrike" baseline="0" dirty="0">
                <a:solidFill>
                  <a:srgbClr val="FF0000"/>
                </a:solidFill>
                <a:latin typeface="IBMPlexSans"/>
              </a:rPr>
              <a:t>HWTHCONN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Create a request instance, which returns a request handle. (</a:t>
            </a:r>
            <a:r>
              <a:rPr lang="en-US" altLang="zh-TW" sz="2400" b="1" i="0" u="none" strike="noStrike" baseline="0" dirty="0">
                <a:solidFill>
                  <a:srgbClr val="0000FF"/>
                </a:solidFill>
                <a:latin typeface="IBMPlexSans"/>
              </a:rPr>
              <a:t>HWTHINIT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Set the necessary request options, such as the request type, server resource, HTTP response callback exits, and so on, associated with this request instance. (</a:t>
            </a:r>
            <a:r>
              <a:rPr lang="en-US" altLang="zh-TW" sz="2400" b="1" i="0" u="none" strike="noStrike" baseline="0" dirty="0">
                <a:solidFill>
                  <a:srgbClr val="0000FF"/>
                </a:solidFill>
                <a:latin typeface="IBMPlexSans"/>
              </a:rPr>
              <a:t>HWTHSET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Send the previously defined request over the previously defined connection. If configured by the application, HTTP response routines are called during this service call to process the response data. (</a:t>
            </a:r>
            <a:r>
              <a:rPr lang="en-US" altLang="zh-TW" sz="2400" b="1" i="0" u="none" strike="noStrike" baseline="0" dirty="0">
                <a:solidFill>
                  <a:srgbClr val="0000FF"/>
                </a:solidFill>
                <a:latin typeface="IBMPlexSans"/>
              </a:rPr>
              <a:t>HWTHRQST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Disconnect the previous connection. (</a:t>
            </a:r>
            <a:r>
              <a:rPr lang="en-US" altLang="zh-TW" sz="2400" b="1" i="0" u="none" strike="noStrike" baseline="0" dirty="0">
                <a:solidFill>
                  <a:srgbClr val="0000FF"/>
                </a:solidFill>
                <a:latin typeface="IBMPlexSans"/>
              </a:rPr>
              <a:t>HWTHDISC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Free the work area associated with the request. (</a:t>
            </a:r>
            <a:r>
              <a:rPr lang="en-US" altLang="zh-TW" sz="2400" b="1" i="0" u="none" strike="noStrike" baseline="0" dirty="0">
                <a:solidFill>
                  <a:srgbClr val="0000FF"/>
                </a:solidFill>
                <a:latin typeface="IBMPlexSans"/>
              </a:rPr>
              <a:t>HWTHTERM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b="0" i="0" u="none" strike="noStrike" baseline="0" dirty="0">
                <a:latin typeface="IBMPlexSans"/>
              </a:rPr>
              <a:t>Free the work area associated with the connection. (</a:t>
            </a:r>
            <a:r>
              <a:rPr lang="en-US" altLang="zh-TW" sz="2400" b="1" i="0" u="none" strike="noStrike" baseline="0" dirty="0">
                <a:solidFill>
                  <a:srgbClr val="FF0000"/>
                </a:solidFill>
                <a:latin typeface="IBMPlexSans"/>
              </a:rPr>
              <a:t>HWTHTERM</a:t>
            </a:r>
            <a:r>
              <a:rPr lang="en-US" altLang="zh-TW" sz="2400" b="0" i="0" u="none" strike="noStrike" baseline="0" dirty="0">
                <a:latin typeface="IBMPlexSans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zh-TW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9753-4F7D-BD0F-61ED-3732670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80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409-504A-741E-F47D-F2595A3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2413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Code for HTTP Enabler in SYS1.SAMPLIB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9D62-E55D-11CA-270A-3152B261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6375"/>
            <a:ext cx="5181600" cy="4700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z/OS 2.2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HWTHXCB1 (COBOL)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hlinkClick r:id="rId2"/>
              </a:rPr>
              <a:t>http://services.faa.gov/airport/status/</a:t>
            </a:r>
            <a:r>
              <a:rPr lang="en-US" altLang="zh-TW" sz="1800" dirty="0"/>
              <a:t> with </a:t>
            </a:r>
            <a:r>
              <a:rPr lang="en-US" altLang="zh-TW" sz="1800" dirty="0">
                <a:solidFill>
                  <a:srgbClr val="00B050"/>
                </a:solidFill>
              </a:rPr>
              <a:t>HWTHSLST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HWTHXC1 (C)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hlinkClick r:id="rId2"/>
              </a:rPr>
              <a:t>http://services.faa.gov/airport/status/</a:t>
            </a:r>
            <a:r>
              <a:rPr lang="en-US" altLang="zh-TW" sz="1800" dirty="0"/>
              <a:t> with </a:t>
            </a:r>
            <a:r>
              <a:rPr lang="en-US" altLang="zh-TW" sz="1800" dirty="0">
                <a:solidFill>
                  <a:srgbClr val="00B050"/>
                </a:solidFill>
              </a:rPr>
              <a:t>HWTHSLST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HWTHXPI1 (PL/I)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hlinkClick r:id="rId2"/>
              </a:rPr>
              <a:t>http://services.faa.gov/airport/status/</a:t>
            </a:r>
            <a:r>
              <a:rPr lang="en-US" altLang="zh-TW" sz="1800" dirty="0"/>
              <a:t> with </a:t>
            </a:r>
            <a:r>
              <a:rPr lang="en-US" altLang="zh-TW" sz="1800" dirty="0">
                <a:solidFill>
                  <a:srgbClr val="00B050"/>
                </a:solidFill>
              </a:rPr>
              <a:t>HWTHSLST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HWTHXRX1 (REXX)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hlinkClick r:id="rId2"/>
              </a:rPr>
              <a:t>http://services.faa.gov/airport/status/</a:t>
            </a:r>
            <a:r>
              <a:rPr lang="en-US" altLang="zh-TW" sz="1800" dirty="0"/>
              <a:t> with </a:t>
            </a:r>
            <a:r>
              <a:rPr lang="en-US" altLang="zh-TW" sz="1800" dirty="0">
                <a:solidFill>
                  <a:srgbClr val="00B050"/>
                </a:solidFill>
              </a:rPr>
              <a:t>HWTHSLST</a:t>
            </a:r>
            <a:br>
              <a:rPr lang="en-US" altLang="zh-TW" sz="1800" dirty="0"/>
            </a:br>
            <a:endParaRPr lang="zh-TW" altLang="en-US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31B87-7FBA-66D0-4D56-7669ACA0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6375"/>
            <a:ext cx="5181600" cy="47005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z/OS 2.4</a:t>
            </a:r>
          </a:p>
          <a:p>
            <a:pPr lvl="1"/>
            <a:r>
              <a:rPr lang="en-US" altLang="zh-TW" sz="2000" dirty="0"/>
              <a:t>HWTHXCB1</a:t>
            </a:r>
            <a:r>
              <a:rPr lang="en-US" altLang="zh-TW" sz="1800" dirty="0"/>
              <a:t> (COBOL)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http://example.org/</a:t>
            </a:r>
            <a:endParaRPr lang="en-US" altLang="zh-TW" sz="18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HWTHXCB2 (COBOL) </a:t>
            </a:r>
            <a:br>
              <a:rPr lang="en-US" altLang="zh-TW" sz="1800" dirty="0"/>
            </a:br>
            <a:r>
              <a:rPr lang="en-US" altLang="zh-TW" sz="1800" dirty="0"/>
              <a:t>POST to </a:t>
            </a:r>
            <a:r>
              <a:rPr lang="en-US" altLang="zh-TW" sz="1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http://httpbin.org/post</a:t>
            </a:r>
            <a:r>
              <a:rPr lang="en-US" altLang="zh-TW" sz="1800" dirty="0"/>
              <a:t> using </a:t>
            </a:r>
            <a:r>
              <a:rPr lang="en-US" altLang="zh-TW" sz="1800" dirty="0">
                <a:solidFill>
                  <a:srgbClr val="00B050"/>
                </a:solidFill>
              </a:rPr>
              <a:t>STREAMING SEND &amp; RECEIVE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HWTHXC1 (C)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http://example.org/</a:t>
            </a:r>
            <a:endParaRPr lang="en-US" altLang="zh-TW" sz="18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HWTHXC2 (C)</a:t>
            </a:r>
            <a:br>
              <a:rPr lang="en-US" altLang="zh-TW" sz="1800" dirty="0"/>
            </a:br>
            <a:r>
              <a:rPr lang="en-US" altLang="zh-TW" sz="1800" dirty="0"/>
              <a:t>POST to </a:t>
            </a:r>
            <a:r>
              <a:rPr lang="en-US" altLang="zh-TW" sz="1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http://httpbin.org/post</a:t>
            </a:r>
            <a:r>
              <a:rPr lang="en-US" altLang="zh-TW" sz="1800" dirty="0"/>
              <a:t> using </a:t>
            </a:r>
            <a:r>
              <a:rPr lang="en-US" altLang="zh-TW" sz="1800" dirty="0">
                <a:solidFill>
                  <a:srgbClr val="00B050"/>
                </a:solidFill>
              </a:rPr>
              <a:t>STREAMING SEND &amp; RECEIVE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HWTHXPI1 (PL/I)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http://example.org/</a:t>
            </a:r>
            <a:endParaRPr lang="en-US" altLang="zh-TW" sz="18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/>
              <a:t>HWTHXRX1 (REXX)</a:t>
            </a:r>
            <a:br>
              <a:rPr lang="en-US" altLang="zh-TW" sz="1800" dirty="0"/>
            </a:br>
            <a:r>
              <a:rPr lang="en-US" altLang="zh-TW" sz="1800" dirty="0"/>
              <a:t>GET from </a:t>
            </a:r>
            <a:r>
              <a:rPr lang="en-US" altLang="zh-TW" sz="1800" u="sng" dirty="0">
                <a:solidFill>
                  <a:schemeClr val="accent1"/>
                </a:solidFill>
              </a:rPr>
              <a:t>http://example.org/</a:t>
            </a:r>
            <a:br>
              <a:rPr lang="en-US" altLang="zh-TW" sz="1800" u="sng" dirty="0">
                <a:solidFill>
                  <a:schemeClr val="accent1"/>
                </a:solidFill>
              </a:rPr>
            </a:br>
            <a:endParaRPr lang="en-US" altLang="zh-TW" sz="1800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zh-TW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3CC-A0AB-CE57-45D1-30CF6743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409-504A-741E-F47D-F2595A3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9" y="230347"/>
            <a:ext cx="10591800" cy="795338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Code for JSON Parser in SYS1.SAMPLIB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9D62-E55D-11CA-270A-3152B261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739" y="1060610"/>
            <a:ext cx="4686962" cy="54322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8000" dirty="0"/>
              <a:t>z/OS 2.2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HWTJXCB1 (COBOL)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HWTJXC1 (C)</a:t>
            </a:r>
            <a:endParaRPr lang="en-US" altLang="zh-TW" sz="8000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HWTJXPI1 (PL/I)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HWTJXRX1 (REXX)</a:t>
            </a:r>
          </a:p>
          <a:p>
            <a:pPr>
              <a:lnSpc>
                <a:spcPct val="120000"/>
              </a:lnSpc>
            </a:pPr>
            <a:r>
              <a:rPr lang="en-US" altLang="zh-TW" sz="8400" dirty="0"/>
              <a:t>z/OS 2.4  adds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HWTJXCB2 (COBOL)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HWTJXC2 (C)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HWTJXRX2 (REXX)</a:t>
            </a: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HWTJXRX3 (REXX)</a:t>
            </a:r>
            <a:r>
              <a:rPr lang="en-US" altLang="zh-TW" sz="8000" i="1" dirty="0"/>
              <a:t> </a:t>
            </a:r>
            <a:r>
              <a:rPr lang="en-US" altLang="zh-TW" sz="7200" b="1" i="1" dirty="0" err="1">
                <a:solidFill>
                  <a:srgbClr val="FF0000"/>
                </a:solidFill>
              </a:rPr>
              <a:t>iconv</a:t>
            </a:r>
            <a:r>
              <a:rPr lang="en-US" altLang="zh-TW" sz="7200" b="1" i="1" dirty="0">
                <a:solidFill>
                  <a:srgbClr val="FF0000"/>
                </a:solidFill>
              </a:rPr>
              <a:t> thru </a:t>
            </a:r>
            <a:r>
              <a:rPr lang="en-US" altLang="zh-TW" sz="7200" b="1" i="1" dirty="0" err="1">
                <a:solidFill>
                  <a:srgbClr val="FF0000"/>
                </a:solidFill>
              </a:rPr>
              <a:t>bpxwunix</a:t>
            </a:r>
            <a:endParaRPr lang="en-US" altLang="zh-TW" sz="8000" b="1" i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TW" sz="8000" dirty="0"/>
              <a:t>HWTJSPRT (REXX)</a:t>
            </a:r>
          </a:p>
          <a:p>
            <a:pPr lvl="2">
              <a:lnSpc>
                <a:spcPct val="120000"/>
              </a:lnSpc>
            </a:pPr>
            <a:r>
              <a:rPr lang="en-US" altLang="zh-TW" sz="7600" dirty="0"/>
              <a:t>Pretty-print JSON string</a:t>
            </a:r>
            <a:br>
              <a:rPr lang="en-US" altLang="zh-TW" sz="7600" dirty="0"/>
            </a:br>
            <a:r>
              <a:rPr lang="en-US" altLang="zh-TW" sz="7600" dirty="0"/>
              <a:t>a REXX can issue </a:t>
            </a:r>
            <a:r>
              <a:rPr lang="en-US" altLang="zh-TW" sz="7200" b="1" i="1" dirty="0">
                <a:solidFill>
                  <a:srgbClr val="FF0000"/>
                </a:solidFill>
              </a:rPr>
              <a:t>call </a:t>
            </a:r>
            <a:r>
              <a:rPr lang="en-US" altLang="zh-TW" sz="7200" b="1" i="1" dirty="0" err="1">
                <a:solidFill>
                  <a:srgbClr val="FF0000"/>
                </a:solidFill>
              </a:rPr>
              <a:t>bpxwunix</a:t>
            </a:r>
            <a:r>
              <a:rPr lang="en-US" altLang="zh-TW" sz="7200" b="1" i="1" dirty="0">
                <a:solidFill>
                  <a:srgbClr val="FF0000"/>
                </a:solidFill>
              </a:rPr>
              <a:t> ‘/samples/</a:t>
            </a:r>
            <a:r>
              <a:rPr lang="en-US" altLang="zh-TW" sz="7200" b="1" i="1" dirty="0" err="1">
                <a:solidFill>
                  <a:srgbClr val="FF0000"/>
                </a:solidFill>
              </a:rPr>
              <a:t>hwtjsprt</a:t>
            </a:r>
            <a:r>
              <a:rPr lang="en-US" altLang="zh-TW" sz="7200" b="1" i="1" dirty="0">
                <a:solidFill>
                  <a:srgbClr val="FF0000"/>
                </a:solidFill>
              </a:rPr>
              <a:t>’  …</a:t>
            </a:r>
            <a:br>
              <a:rPr lang="en-US" altLang="zh-TW" sz="7200" b="1" i="1" dirty="0">
                <a:solidFill>
                  <a:srgbClr val="FF0000"/>
                </a:solidFill>
              </a:rPr>
            </a:br>
            <a:r>
              <a:rPr lang="en-US" altLang="zh-TW" sz="7600" dirty="0">
                <a:solidFill>
                  <a:srgbClr val="00B050"/>
                </a:solidFill>
              </a:rPr>
              <a:t>See the example under HWTJSERI in the manual</a:t>
            </a:r>
            <a:br>
              <a:rPr lang="en-US" altLang="zh-TW" dirty="0"/>
            </a:br>
            <a:endParaRPr lang="en-US" altLang="zh-TW" sz="8000" dirty="0"/>
          </a:p>
          <a:p>
            <a:pPr marL="457200" lvl="1" indent="0">
              <a:lnSpc>
                <a:spcPct val="120000"/>
              </a:lnSpc>
              <a:buNone/>
            </a:pP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31B87-7FBA-66D0-4D56-7669ACA0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5875" y="1060610"/>
            <a:ext cx="6639586" cy="5586680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HWTCONST</a:t>
            </a:r>
            <a:r>
              <a:rPr lang="en-US" altLang="zh-TW" sz="6400" dirty="0"/>
              <a:t> 	- Initialize REXX predefined variables</a:t>
            </a:r>
            <a:r>
              <a:rPr lang="en-US" altLang="zh-TW" sz="6600" b="1" dirty="0">
                <a:solidFill>
                  <a:srgbClr val="FF0000"/>
                </a:solidFill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</a:rPr>
              <a:t>(REXX) </a:t>
            </a:r>
            <a:endParaRPr lang="en-US" altLang="zh-TW" sz="6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HWTJINIT</a:t>
            </a:r>
            <a:r>
              <a:rPr lang="en-US" altLang="zh-TW" sz="6400" dirty="0"/>
              <a:t> 	- Initialize a parser instance.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HWTJTERM</a:t>
            </a:r>
            <a:r>
              <a:rPr lang="en-US" altLang="zh-TW" sz="6400" dirty="0"/>
              <a:t> 	- Terminate a parser instance.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HWTJPARS</a:t>
            </a:r>
            <a:r>
              <a:rPr lang="en-US" altLang="zh-TW" sz="6400" dirty="0"/>
              <a:t> 	- Validate a JSON string &amp; Prepare it for next actions.            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HWTJCREN</a:t>
            </a:r>
            <a:r>
              <a:rPr lang="en-US" altLang="zh-TW" sz="6400" dirty="0"/>
              <a:t> 	- Create/Insert a JSON entry into an existing JSON.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HWTJSERI</a:t>
            </a:r>
            <a:r>
              <a:rPr lang="en-US" altLang="zh-TW" sz="6400" dirty="0"/>
              <a:t> 	- Serialize(Build) existing parser instance into JSON text.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HWTJSRCH</a:t>
            </a:r>
            <a:r>
              <a:rPr lang="en-US" altLang="zh-TW" sz="6400" dirty="0"/>
              <a:t> 	- Find a particular name string in the JSON text.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HWTJGAEN</a:t>
            </a:r>
            <a:r>
              <a:rPr lang="en-US" altLang="zh-TW" sz="6400" dirty="0"/>
              <a:t> 	- Retrieve a handle to an array entry.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HWTJGBOV</a:t>
            </a:r>
            <a:r>
              <a:rPr lang="en-US" altLang="zh-TW" sz="6400" dirty="0"/>
              <a:t> 	- Get the value of a Boolean object type.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HWTJGJST</a:t>
            </a:r>
            <a:r>
              <a:rPr lang="en-US" altLang="zh-TW" sz="6400" dirty="0"/>
              <a:t> 	- Get the JSON type with a specified  handle.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HWTJGNUE</a:t>
            </a:r>
            <a:r>
              <a:rPr lang="en-US" altLang="zh-TW" sz="6400" dirty="0"/>
              <a:t> 	- Get the number of entries in a JSON object.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HWTJGNUV</a:t>
            </a:r>
            <a:r>
              <a:rPr lang="en-US" altLang="zh-TW" sz="6400" dirty="0"/>
              <a:t> 	- Get the binary representation of a number </a:t>
            </a:r>
            <a:r>
              <a:rPr lang="en-US" altLang="zh-TW" sz="4000" b="1" dirty="0">
                <a:solidFill>
                  <a:srgbClr val="FF0000"/>
                </a:solidFill>
              </a:rPr>
              <a:t>(non-REXX)     </a:t>
            </a:r>
            <a:endParaRPr lang="en-US" altLang="zh-TW" sz="64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HWTJGOEN</a:t>
            </a:r>
            <a:r>
              <a:rPr lang="en-US" altLang="zh-TW" sz="6400" dirty="0"/>
              <a:t> 	- Retrieve a handle to a JSON object entry.    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HWTJGVAL</a:t>
            </a:r>
            <a:r>
              <a:rPr lang="en-US" altLang="zh-TW" sz="6400" dirty="0"/>
              <a:t> 	- Get the value of the specified JSON object.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HWTJGENC</a:t>
            </a:r>
            <a:r>
              <a:rPr lang="en-US" altLang="zh-TW" sz="4800" dirty="0">
                <a:solidFill>
                  <a:srgbClr val="FF0000"/>
                </a:solidFill>
              </a:rPr>
              <a:t>(2.4) </a:t>
            </a:r>
            <a:r>
              <a:rPr lang="en-US" altLang="zh-TW" sz="6400" dirty="0"/>
              <a:t>	- Determine the character encoding.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HWTJSENC</a:t>
            </a:r>
            <a:r>
              <a:rPr lang="en-US" altLang="zh-TW" sz="4800" dirty="0">
                <a:solidFill>
                  <a:srgbClr val="FF0000"/>
                </a:solidFill>
              </a:rPr>
              <a:t>(2.4) </a:t>
            </a:r>
            <a:r>
              <a:rPr lang="en-US" altLang="zh-TW" sz="6400" dirty="0"/>
              <a:t>	- Set the character encoding.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HWTJESCT</a:t>
            </a:r>
            <a:r>
              <a:rPr lang="en-US" altLang="zh-TW" sz="4800" dirty="0">
                <a:solidFill>
                  <a:srgbClr val="FF0000"/>
                </a:solidFill>
              </a:rPr>
              <a:t>(2.4) </a:t>
            </a:r>
            <a:r>
              <a:rPr lang="en-US" altLang="zh-TW" sz="6400" dirty="0"/>
              <a:t>	- Encode/Decode escape sequences in a JSON text </a:t>
            </a:r>
            <a:r>
              <a:rPr lang="en-US" altLang="zh-TW" sz="4400" b="1" dirty="0">
                <a:solidFill>
                  <a:srgbClr val="FF0000"/>
                </a:solidFill>
              </a:rPr>
              <a:t>(REXX)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6400" dirty="0">
                <a:solidFill>
                  <a:srgbClr val="0000FF"/>
                </a:solidFill>
              </a:rPr>
              <a:t>HWTJDEL</a:t>
            </a:r>
            <a:r>
              <a:rPr lang="en-US" altLang="zh-TW" sz="4800" dirty="0">
                <a:solidFill>
                  <a:srgbClr val="FF0000"/>
                </a:solidFill>
              </a:rPr>
              <a:t>(2.4)</a:t>
            </a:r>
            <a:r>
              <a:rPr lang="en-US" altLang="zh-TW" sz="4400" dirty="0"/>
              <a:t> </a:t>
            </a:r>
            <a:r>
              <a:rPr lang="en-US" altLang="zh-TW" sz="4800" dirty="0"/>
              <a:t>	-  </a:t>
            </a:r>
            <a:r>
              <a:rPr lang="en-US" altLang="zh-TW" sz="6400" dirty="0"/>
              <a:t>Delete a JSON entry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zh-TW" sz="7200" dirty="0"/>
            </a:br>
            <a:br>
              <a:rPr lang="en-US" altLang="zh-TW" sz="8000" dirty="0"/>
            </a:br>
            <a:endParaRPr lang="zh-TW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3CC-A0AB-CE57-45D1-30CF6743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E64976-9182-0622-439A-814374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3200" cy="1225550"/>
          </a:xfrm>
        </p:spPr>
        <p:txBody>
          <a:bodyPr/>
          <a:lstStyle/>
          <a:p>
            <a:r>
              <a:rPr lang="en-US" altLang="zh-TW" b="1" dirty="0"/>
              <a:t>Samples on the web</a:t>
            </a:r>
            <a:endParaRPr lang="zh-TW" alt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2F6D7-27B5-02FB-8AAE-72AF9A4C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hlinkClick r:id="rId2"/>
              </a:rPr>
              <a:t>https://github.com/IBM/zOS-Client-Web-Enablement-Toolkit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dirty="0"/>
              <a:t>A sample of REXX to use z/OSMF job status REST API and a simple AT-TLS policy sample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 sample of REXX code to transfer data (via POST) to SLACK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 sample of C code using GET (thru streaming) to receive data from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ui-monospace"/>
                <a:hlinkClick r:id="rId3"/>
              </a:rPr>
              <a:t>https://httpbin.org/bytes/10000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ui-monospace"/>
              </a:rPr>
              <a:t>  (or other webs) to </a:t>
            </a:r>
            <a:r>
              <a:rPr lang="en-US" altLang="zh-TW" dirty="0"/>
              <a:t>a sequential data set or a </a:t>
            </a:r>
            <a:r>
              <a:rPr lang="en-US" altLang="zh-TW" dirty="0" err="1"/>
              <a:t>zFS</a:t>
            </a:r>
            <a:r>
              <a:rPr lang="en-US" altLang="zh-TW" dirty="0"/>
              <a:t> file.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 sample of REXX code using HTTPS &amp; JSON APIs to get the distance between two cities from accessing: </a:t>
            </a:r>
            <a:r>
              <a:rPr lang="en-US" altLang="zh-TW" dirty="0">
                <a:hlinkClick r:id="rId4"/>
              </a:rPr>
              <a:t>http://api.geosvc.com/</a:t>
            </a:r>
            <a:r>
              <a:rPr lang="en-US" altLang="zh-TW" b="0" i="0" dirty="0">
                <a:effectLst/>
                <a:latin typeface="ui-monospace"/>
                <a:hlinkClick r:id="rId4"/>
              </a:rPr>
              <a:t>rest/</a:t>
            </a:r>
            <a:r>
              <a:rPr lang="en-US" altLang="zh-TW" b="0" i="0" dirty="0">
                <a:effectLst/>
                <a:latin typeface="ui-monospace"/>
              </a:rPr>
              <a:t>....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latin typeface="ui-monospace"/>
              </a:rPr>
              <a:t>An updated COBOL from the z/OS 2.2 SYS1.SAMPLIB(</a:t>
            </a:r>
            <a:r>
              <a:rPr lang="en-US" altLang="zh-TW" dirty="0"/>
              <a:t>HWTHXCB1) that</a:t>
            </a:r>
            <a:r>
              <a:rPr lang="en-US" altLang="zh-TW" dirty="0">
                <a:latin typeface="ui-monospace"/>
              </a:rPr>
              <a:t> uses </a:t>
            </a:r>
            <a:r>
              <a:rPr lang="en-US" altLang="zh-TW" b="0" i="0" u="none" strike="noStrike" dirty="0">
                <a:effectLst/>
                <a:latin typeface="-apple-system"/>
                <a:hlinkClick r:id="rId5"/>
              </a:rPr>
              <a:t>http://www.airport-data.com/api/ap_info.json?iata=LAX</a:t>
            </a:r>
            <a:r>
              <a:rPr lang="en-US" altLang="zh-TW" dirty="0"/>
              <a:t>  </a:t>
            </a:r>
            <a:br>
              <a:rPr lang="en-US" altLang="zh-TW" dirty="0"/>
            </a:br>
            <a:r>
              <a:rPr lang="en-US" altLang="zh-TW" dirty="0"/>
              <a:t>instead of </a:t>
            </a:r>
            <a:br>
              <a:rPr lang="en-US" altLang="zh-TW" dirty="0"/>
            </a:br>
            <a:r>
              <a:rPr lang="en-US" altLang="zh-TW" dirty="0">
                <a:hlinkClick r:id="rId6"/>
              </a:rPr>
              <a:t>http://services.faa.gov/airport/status/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746A8-C6BD-F3C3-0AB1-6DCA44C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05B6-9FF2-4E8B-A44D-EA7FCE9D06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4199</Words>
  <Application>Microsoft Office PowerPoint</Application>
  <PresentationFormat>Widescreen</PresentationFormat>
  <Paragraphs>419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-apple-system</vt:lpstr>
      <vt:lpstr>IBMPlexSans</vt:lpstr>
      <vt:lpstr>IBMPlexSans-Bold</vt:lpstr>
      <vt:lpstr>inherit</vt:lpstr>
      <vt:lpstr>Microsoft YaHei UI</vt:lpstr>
      <vt:lpstr>ui-monospace</vt:lpstr>
      <vt:lpstr>Arial</vt:lpstr>
      <vt:lpstr>Calibri</vt:lpstr>
      <vt:lpstr>Calibri Light</vt:lpstr>
      <vt:lpstr>Courier New</vt:lpstr>
      <vt:lpstr>IBM Plex Mono</vt:lpstr>
      <vt:lpstr>IBM Plex Sans</vt:lpstr>
      <vt:lpstr>Wingdings</vt:lpstr>
      <vt:lpstr>Office Theme</vt:lpstr>
      <vt:lpstr>Package</vt:lpstr>
      <vt:lpstr>An Introduction to Client Web Enablement Toolkit</vt:lpstr>
      <vt:lpstr>Client Web Enablement Toolkit</vt:lpstr>
      <vt:lpstr>JSON &amp; HTTP(S) APIs</vt:lpstr>
      <vt:lpstr>Potential Benefits </vt:lpstr>
      <vt:lpstr>General coding sequence for JSON parser</vt:lpstr>
      <vt:lpstr>General coding sequence for HTTP(S) services</vt:lpstr>
      <vt:lpstr>Sample Code for HTTP Enabler in SYS1.SAMPLIB</vt:lpstr>
      <vt:lpstr>Sample Code for JSON Parser in SYS1.SAMPLIB</vt:lpstr>
      <vt:lpstr>Samples on the web</vt:lpstr>
      <vt:lpstr>Workshop Environment</vt:lpstr>
      <vt:lpstr>SSL Handshaking  -- HTTPS vs HTTP</vt:lpstr>
      <vt:lpstr>SSL Handshaking Failed</vt:lpstr>
      <vt:lpstr>SSL Handshaking succeeded</vt:lpstr>
      <vt:lpstr>TCPIP Packet Trace (1)</vt:lpstr>
      <vt:lpstr>TCPIP Packet Trace (2)</vt:lpstr>
      <vt:lpstr>The OPENSSL commands to generate the Server’s public key pair</vt:lpstr>
      <vt:lpstr>Commonly used OPENSSL commands</vt:lpstr>
      <vt:lpstr>Creating RACF Keyring &amp; Adding CA certificate</vt:lpstr>
      <vt:lpstr>HTTPS is using z/OS System SSL (GSK…..)</vt:lpstr>
      <vt:lpstr>Setting the HWTH_OPT_USE_SSL option</vt:lpstr>
      <vt:lpstr>Setting Response Header &amp; Body Callback programs</vt:lpstr>
      <vt:lpstr>Language Environment: POSIX(ON)  </vt:lpstr>
      <vt:lpstr>Using PL/I</vt:lpstr>
      <vt:lpstr>Code conflict while compiling JAVA / C  source code in CCSID:937</vt:lpstr>
      <vt:lpstr>HWTH_OPT_VERBOSE = HWTH_VERBOSE_ON</vt:lpstr>
      <vt:lpstr>All source code demonstrated (z/OS)</vt:lpstr>
      <vt:lpstr>All source code demonstrated (Windows)</vt:lpstr>
      <vt:lpstr>All Demonstrated Source Code files</vt:lpstr>
      <vt:lpstr>CA key saved for C# on Win</vt:lpstr>
      <vt:lpstr>CURL</vt:lpstr>
      <vt:lpstr>SSL on Liberty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Client Web Enablement Toolkit</dc:title>
  <dc:creator>ANDREW JAN</dc:creator>
  <cp:lastModifiedBy>Andrew Jan</cp:lastModifiedBy>
  <cp:revision>196</cp:revision>
  <dcterms:created xsi:type="dcterms:W3CDTF">2023-04-13T03:58:53Z</dcterms:created>
  <dcterms:modified xsi:type="dcterms:W3CDTF">2024-02-23T03:49:17Z</dcterms:modified>
</cp:coreProperties>
</file>