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420" r:id="rId2"/>
    <p:sldId id="465" r:id="rId3"/>
    <p:sldId id="498" r:id="rId4"/>
    <p:sldId id="467" r:id="rId5"/>
    <p:sldId id="502" r:id="rId6"/>
    <p:sldId id="504" r:id="rId7"/>
    <p:sldId id="496" r:id="rId8"/>
    <p:sldId id="499" r:id="rId9"/>
    <p:sldId id="500" r:id="rId10"/>
    <p:sldId id="501" r:id="rId11"/>
    <p:sldId id="503" r:id="rId12"/>
    <p:sldId id="497" r:id="rId13"/>
  </p:sldIdLst>
  <p:sldSz cx="9144000" cy="6858000" type="screen4x3"/>
  <p:notesSz cx="6991350" cy="9282113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2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FF3300"/>
    <a:srgbClr val="868686"/>
    <a:srgbClr val="777777"/>
    <a:srgbClr val="DDDDDD"/>
    <a:srgbClr val="CBCBCB"/>
    <a:srgbClr val="001454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1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2922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6725" y="8466138"/>
            <a:ext cx="61356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653" tIns="47327" rIns="94653" bIns="47327">
            <a:spAutoFit/>
          </a:bodyPr>
          <a:lstStyle/>
          <a:p>
            <a:pPr algn="ctr" defTabSz="939800" eaLnBrk="0" hangingPunct="0">
              <a:defRPr/>
            </a:pPr>
            <a:endParaRPr lang="en-US" sz="11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23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A18B7429-D64D-41C4-B7DA-5B48ACDF2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6900"/>
            <a:ext cx="512762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259" tIns="38630" rIns="77259" bIns="386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8500"/>
            <a:ext cx="4640263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556375" y="8904288"/>
            <a:ext cx="3492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259" tIns="38630" rIns="77259" bIns="38630" anchor="ctr">
            <a:spAutoFit/>
          </a:bodyPr>
          <a:lstStyle/>
          <a:p>
            <a:pPr algn="r" defTabSz="765175" eaLnBrk="0" hangingPunct="0">
              <a:defRPr/>
            </a:pPr>
            <a:fld id="{CFED52EF-2E55-489E-AD91-0A5225B2D725}" type="slidenum">
              <a:rPr lang="en-US" sz="1200">
                <a:latin typeface="Book Antiqua" pitchFamily="18" charset="0"/>
              </a:rPr>
              <a:pPr algn="r" defTabSz="765175" eaLnBrk="0" hangingPunct="0">
                <a:defRPr/>
              </a:pPr>
              <a:t>‹#›</a:t>
            </a:fld>
            <a:endParaRPr lang="en-US" sz="12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76238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54063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30300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08125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9016E-14DF-4FDF-A7E3-F5030B969C4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641850" cy="34813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8488"/>
            <a:ext cx="5126037" cy="41798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3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7" descr="jasth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8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7696200" cy="228600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77000"/>
            <a:ext cx="381000" cy="2286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D71C3B-D472-47AC-ACDE-B7CC2C8273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C774-81C5-4559-9640-0BB54B0EC9E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07887-EE06-4E3F-9515-1ED64E674293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50000"/>
              </a:spcBef>
              <a:defRPr sz="1200"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GB" sz="1400" dirty="0"/>
              <a:t>ICS499</a:t>
            </a:r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EF9650-5F08-4653-AB6F-BF812F309B7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991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		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8199" name="Picture 7" descr="jasthi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5"/>
    </p:custDataLst>
  </p:cSld>
  <p:clrMap bg1="dk2" tx1="lt1" bg2="dk1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4" r:id="rId3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ostman.com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PNfu0IZhoE" TargetMode="External"/><Relationship Id="rId2" Type="http://schemas.openxmlformats.org/officeDocument/2006/relationships/hyperlink" Target="https://www.guru99.com/comparison-between-web-services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programmableweb.com/category/all/apis" TargetMode="External"/><Relationship Id="rId4" Type="http://schemas.openxmlformats.org/officeDocument/2006/relationships/hyperlink" Target="https://www.youtube.com/watch?v=7YcW25PHnA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 b="1" dirty="0" err="1">
                <a:solidFill>
                  <a:schemeClr val="bg2"/>
                </a:solidFill>
                <a:latin typeface="Times New Roman" pitchFamily="18" charset="0"/>
              </a:rPr>
              <a:t>indic</a:t>
            </a: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-wp </a:t>
            </a:r>
          </a:p>
        </p:txBody>
      </p:sp>
      <p:pic>
        <p:nvPicPr>
          <p:cNvPr id="21507" name="Picture 3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8956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45000"/>
              </a:spcBef>
            </a:pPr>
            <a:r>
              <a:rPr kumimoji="1" lang="en-US" sz="2000" b="1" dirty="0">
                <a:solidFill>
                  <a:schemeClr val="bg2"/>
                </a:solidFill>
              </a:rPr>
              <a:t>Siva R </a:t>
            </a:r>
            <a:r>
              <a:rPr kumimoji="1" lang="en-US" sz="2000" b="1" dirty="0" err="1">
                <a:solidFill>
                  <a:schemeClr val="bg2"/>
                </a:solidFill>
              </a:rPr>
              <a:t>Jasthi</a:t>
            </a:r>
            <a:endParaRPr kumimoji="1" lang="en-US" sz="1600" dirty="0">
              <a:solidFill>
                <a:schemeClr val="bg2"/>
              </a:solidFill>
            </a:endParaRP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Computer Science and Cyber Security </a:t>
            </a: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Metropolitan State University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2A7DC6-1963-42B4-9A00-1A69E84B37A7}"/>
              </a:ext>
            </a:extLst>
          </p:cNvPr>
          <p:cNvSpPr/>
          <p:nvPr/>
        </p:nvSpPr>
        <p:spPr>
          <a:xfrm>
            <a:off x="4618046" y="304800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endParaRPr lang="en-US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45A8E-C301-459F-A14D-028E56914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  <a:pPr>
                <a:defRPr/>
              </a:pPr>
              <a:t>10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2473F2-D5A3-49F5-BE1D-A2CE4CD25079}"/>
              </a:ext>
            </a:extLst>
          </p:cNvPr>
          <p:cNvSpPr/>
          <p:nvPr/>
        </p:nvSpPr>
        <p:spPr>
          <a:xfrm>
            <a:off x="1066800" y="242739"/>
            <a:ext cx="5184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API Testing through postman.com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5FD9E1-680A-46C0-9486-86C2CCB8E70B}"/>
              </a:ext>
            </a:extLst>
          </p:cNvPr>
          <p:cNvSpPr/>
          <p:nvPr/>
        </p:nvSpPr>
        <p:spPr>
          <a:xfrm>
            <a:off x="76200" y="1143000"/>
            <a:ext cx="3860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  <a:hlinkClick r:id="rId2"/>
              </a:rPr>
              <a:t>https://www.postman.com/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FD30DE-0C45-4862-BB98-1C24FA8A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28" y="2209800"/>
            <a:ext cx="9144000" cy="312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4611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45A8E-C301-459F-A14D-028E56914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  <a:pPr>
                <a:defRPr/>
              </a:pPr>
              <a:t>11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2473F2-D5A3-49F5-BE1D-A2CE4CD25079}"/>
              </a:ext>
            </a:extLst>
          </p:cNvPr>
          <p:cNvSpPr/>
          <p:nvPr/>
        </p:nvSpPr>
        <p:spPr>
          <a:xfrm>
            <a:off x="1066800" y="242739"/>
            <a:ext cx="3207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bg2"/>
                </a:solidFill>
              </a:rPr>
              <a:t>Lengther</a:t>
            </a:r>
            <a:r>
              <a:rPr lang="en-US" b="1" dirty="0">
                <a:solidFill>
                  <a:schemeClr val="bg2"/>
                </a:solidFill>
              </a:rPr>
              <a:t> application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C86960-A349-468E-BB85-D628F4445C05}"/>
              </a:ext>
            </a:extLst>
          </p:cNvPr>
          <p:cNvSpPr/>
          <p:nvPr/>
        </p:nvSpPr>
        <p:spPr>
          <a:xfrm>
            <a:off x="0" y="982177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[8] Develop a mini PHP application called (</a:t>
            </a:r>
            <a:r>
              <a:rPr lang="en-US" dirty="0" err="1">
                <a:solidFill>
                  <a:schemeClr val="bg2"/>
                </a:solidFill>
              </a:rPr>
              <a:t>Lengther</a:t>
            </a:r>
            <a:r>
              <a:rPr lang="en-US" dirty="0">
                <a:solidFill>
                  <a:schemeClr val="bg2"/>
                </a:solidFill>
              </a:rPr>
              <a:t>) that makes use of the refactored Web Services. 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(Case 1) This application takes a set of strings and returns the length of each string in the GUI; 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(Case 2)  a CSV file is given, it produces a new CSV file for the download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(Case 3) It can update a “length” column of a table for the corresponding “word” (string) column)</a:t>
            </a:r>
          </a:p>
        </p:txBody>
      </p:sp>
    </p:spTree>
    <p:extLst>
      <p:ext uri="{BB962C8B-B14F-4D97-AF65-F5344CB8AC3E}">
        <p14:creationId xmlns:p14="http://schemas.microsoft.com/office/powerpoint/2010/main" val="584056058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Any questions?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050" name="Picture 2" descr="How to Respond to &quot;Do You Have Any Questions for Me?&quot; - Talent Economy">
            <a:extLst>
              <a:ext uri="{FF2B5EF4-FFF2-40B4-BE49-F238E27FC236}">
                <a16:creationId xmlns:a16="http://schemas.microsoft.com/office/drawing/2014/main" id="{A9235478-4569-4AE0-8514-18F17A128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133600"/>
            <a:ext cx="403273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2139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Background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228600" y="13716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Indic-wp  is an application for processing Strings in Indian Languages.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By default, this application can also process “English” Strings.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As of now, only one other language “Telugu” is supported in </a:t>
            </a:r>
            <a:r>
              <a:rPr lang="en-US" sz="1600" dirty="0" err="1">
                <a:solidFill>
                  <a:schemeClr val="bg2"/>
                </a:solidFill>
              </a:rPr>
              <a:t>indic</a:t>
            </a:r>
            <a:r>
              <a:rPr lang="en-US" sz="1600" dirty="0">
                <a:solidFill>
                  <a:schemeClr val="bg2"/>
                </a:solidFill>
              </a:rPr>
              <a:t>-wp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F7A26-8E27-433C-B91A-D9FB420EC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895600"/>
            <a:ext cx="7848600" cy="368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044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What is the problem </a:t>
            </a:r>
            <a:r>
              <a:rPr lang="en-US" b="1" dirty="0" err="1">
                <a:solidFill>
                  <a:schemeClr val="bg2"/>
                </a:solidFill>
              </a:rPr>
              <a:t>indic</a:t>
            </a:r>
            <a:r>
              <a:rPr lang="en-US" b="1" dirty="0">
                <a:solidFill>
                  <a:schemeClr val="bg2"/>
                </a:solidFill>
              </a:rPr>
              <a:t>-wp trying to solve?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228600" y="1371600"/>
            <a:ext cx="85344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Most of the algorithms and software applications assume that each character occupies one byte.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This may be valid for English language and some western European </a:t>
            </a:r>
            <a:r>
              <a:rPr lang="en-US" sz="1600" dirty="0" err="1">
                <a:solidFill>
                  <a:schemeClr val="bg2"/>
                </a:solidFill>
              </a:rPr>
              <a:t>langauges</a:t>
            </a:r>
            <a:r>
              <a:rPr lang="en-US" sz="1600" dirty="0">
                <a:solidFill>
                  <a:schemeClr val="bg2"/>
                </a:solidFill>
              </a:rPr>
              <a:t>. 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However, this does not hold true for many languages that require multiple bytes to represent one logical character.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For example, consider this word.</a:t>
            </a:r>
            <a:r>
              <a:rPr lang="en-US" sz="16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  </a:t>
            </a:r>
            <a:r>
              <a:rPr lang="te-IN" sz="72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స</a:t>
            </a:r>
            <a:r>
              <a:rPr lang="en-US" sz="72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్</a:t>
            </a:r>
            <a:r>
              <a:rPr lang="te-IN" sz="72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త</a:t>
            </a:r>
            <a:r>
              <a:rPr lang="en-US" sz="72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్</a:t>
            </a:r>
            <a:r>
              <a:rPr lang="te-IN" sz="72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ర</a:t>
            </a:r>
            <a:r>
              <a:rPr lang="en-US" sz="72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ీ</a:t>
            </a:r>
          </a:p>
          <a:p>
            <a:endParaRPr lang="en-US" sz="1600" dirty="0">
              <a:solidFill>
                <a:schemeClr val="bg2"/>
              </a:solidFill>
              <a:latin typeface="NATS" pitchFamily="2" charset="0"/>
              <a:cs typeface="NATS" pitchFamily="2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It is only one logical character in Telugu language.</a:t>
            </a:r>
          </a:p>
          <a:p>
            <a:r>
              <a:rPr lang="en-US" sz="16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However,  Microsoft Word says it is 6 characters long.</a:t>
            </a:r>
          </a:p>
          <a:p>
            <a:r>
              <a:rPr lang="en-US" sz="16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I need to press BACKSPACE 6 times to remove that character.</a:t>
            </a:r>
          </a:p>
          <a:p>
            <a:endParaRPr lang="en-US" sz="1600" dirty="0">
              <a:solidFill>
                <a:schemeClr val="bg2"/>
              </a:solidFill>
              <a:latin typeface="NATS" pitchFamily="2" charset="0"/>
              <a:cs typeface="NATS" pitchFamily="2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Indic-wp  has logic to parse the individual Unicode characters of the string and convert that to a logical character.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D1D5F-DAE2-4E58-9D1C-8D5477947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3142035"/>
            <a:ext cx="923925" cy="1285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CBE4F0-9AD0-4DAE-8753-7A2502EDC0DF}"/>
              </a:ext>
            </a:extLst>
          </p:cNvPr>
          <p:cNvSpPr txBox="1"/>
          <p:nvPr/>
        </p:nvSpPr>
        <p:spPr>
          <a:xfrm>
            <a:off x="6705600" y="4495800"/>
            <a:ext cx="23535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If you are not seeing the above character on this slide, it may be because you do not have the required FONT to display it.</a:t>
            </a:r>
          </a:p>
        </p:txBody>
      </p:sp>
    </p:spTree>
    <p:extLst>
      <p:ext uri="{BB962C8B-B14F-4D97-AF65-F5344CB8AC3E}">
        <p14:creationId xmlns:p14="http://schemas.microsoft.com/office/powerpoint/2010/main" val="100654827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Goals of </a:t>
            </a:r>
            <a:r>
              <a:rPr lang="en-US" sz="3200" b="1" dirty="0" err="1">
                <a:solidFill>
                  <a:schemeClr val="bg2"/>
                </a:solidFill>
              </a:rPr>
              <a:t>indic</a:t>
            </a:r>
            <a:r>
              <a:rPr lang="en-US" sz="3200" b="1" dirty="0">
                <a:solidFill>
                  <a:schemeClr val="bg2"/>
                </a:solidFill>
              </a:rPr>
              <a:t>-wp (V3.0)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228600" y="1066800"/>
            <a:ext cx="79923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As of now, </a:t>
            </a:r>
            <a:r>
              <a:rPr lang="en-US" sz="1600" dirty="0" err="1">
                <a:solidFill>
                  <a:schemeClr val="bg2"/>
                </a:solidFill>
              </a:rPr>
              <a:t>indic</a:t>
            </a:r>
            <a:r>
              <a:rPr lang="en-US" sz="1600" dirty="0">
                <a:solidFill>
                  <a:schemeClr val="bg2"/>
                </a:solidFill>
              </a:rPr>
              <a:t>-wp application is being used only by PHP applications.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We want to convert the current application into a set of web-service APIs (using REST APIs).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It helps to empower other technologies (java client, python clients, etc.) to make use of these Web Services.</a:t>
            </a:r>
          </a:p>
        </p:txBody>
      </p:sp>
    </p:spTree>
    <p:extLst>
      <p:ext uri="{BB962C8B-B14F-4D97-AF65-F5344CB8AC3E}">
        <p14:creationId xmlns:p14="http://schemas.microsoft.com/office/powerpoint/2010/main" val="409602269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Goals of </a:t>
            </a:r>
            <a:r>
              <a:rPr lang="en-US" sz="3200" b="1" dirty="0" err="1">
                <a:solidFill>
                  <a:schemeClr val="bg2"/>
                </a:solidFill>
              </a:rPr>
              <a:t>indic</a:t>
            </a:r>
            <a:r>
              <a:rPr lang="en-US" sz="3200" b="1" dirty="0">
                <a:solidFill>
                  <a:schemeClr val="bg2"/>
                </a:solidFill>
              </a:rPr>
              <a:t>-wp (V3.0)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228600" y="1066800"/>
            <a:ext cx="883058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[1] Enable the current PHP methods (APIs) as Web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[2] Provide additional methods (Web services) in </a:t>
            </a:r>
            <a:r>
              <a:rPr lang="en-US" sz="1600" dirty="0" err="1">
                <a:solidFill>
                  <a:schemeClr val="bg2"/>
                </a:solidFill>
              </a:rPr>
              <a:t>indic</a:t>
            </a:r>
            <a:r>
              <a:rPr lang="en-US" sz="1600" dirty="0">
                <a:solidFill>
                  <a:schemeClr val="bg2"/>
                </a:solidFill>
              </a:rPr>
              <a:t>-wp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[3] Provide/Fix/Enhance the documentation of these APIs; Refactor the current implementation for supportability and maintainability 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[4] Host the </a:t>
            </a:r>
            <a:r>
              <a:rPr lang="en-US" sz="1600" dirty="0" err="1">
                <a:solidFill>
                  <a:schemeClr val="bg2"/>
                </a:solidFill>
              </a:rPr>
              <a:t>indic</a:t>
            </a:r>
            <a:r>
              <a:rPr lang="en-US" sz="1600" dirty="0">
                <a:solidFill>
                  <a:schemeClr val="bg2"/>
                </a:solidFill>
              </a:rPr>
              <a:t>-wp application on </a:t>
            </a:r>
            <a:r>
              <a:rPr lang="en-US" sz="1600" dirty="0" err="1">
                <a:solidFill>
                  <a:schemeClr val="bg2"/>
                </a:solidFill>
              </a:rPr>
              <a:t>bluehost</a:t>
            </a:r>
            <a:r>
              <a:rPr lang="en-US" sz="1600" dirty="0">
                <a:solidFill>
                  <a:schemeClr val="bg2"/>
                </a:solidFill>
              </a:rPr>
              <a:t> (Hosting site) and perform the testing of these APIs from different tools (postman.com) and/or (reqbin.com) 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b="1" dirty="0">
                <a:solidFill>
                  <a:schemeClr val="bg2"/>
                </a:solidFill>
              </a:rPr>
              <a:t>[5] Develop a summary page (API test page) showing the execution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</a:rPr>
              <a:t>With some default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</a:rPr>
              <a:t>With the values entered by the user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[6] Develop a Java Client that shows the summary page (API test page)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[7] Develop a Python Client that shows the summary page (API test page)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[8] Develop a mini PHP application called (</a:t>
            </a:r>
            <a:r>
              <a:rPr lang="en-US" sz="1600" dirty="0" err="1">
                <a:solidFill>
                  <a:schemeClr val="bg2"/>
                </a:solidFill>
              </a:rPr>
              <a:t>Lengther</a:t>
            </a:r>
            <a:r>
              <a:rPr lang="en-US" sz="1600" dirty="0">
                <a:solidFill>
                  <a:schemeClr val="bg2"/>
                </a:solidFill>
              </a:rPr>
              <a:t>) that makes use of the refactored Web Services.  This application takes a set of strings and returns the length of each string in the GUI;  OR if a CSV file is given, it produces a new CSV file for the download; OR it can update a “length” column of a table for the corresponding “word” (string) column)</a:t>
            </a:r>
          </a:p>
          <a:p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74796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Typical use cases / Web Services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228600" y="1066800"/>
            <a:ext cx="8830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[1] Given a string, parse that into LOGICAL characters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[2] Given a string, give me its length</a:t>
            </a:r>
          </a:p>
        </p:txBody>
      </p:sp>
    </p:spTree>
    <p:extLst>
      <p:ext uri="{BB962C8B-B14F-4D97-AF65-F5344CB8AC3E}">
        <p14:creationId xmlns:p14="http://schemas.microsoft.com/office/powerpoint/2010/main" val="40697879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45A8E-C301-459F-A14D-028E56914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  <a:pPr>
                <a:defRPr/>
              </a:pPr>
              <a:t>7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2473F2-D5A3-49F5-BE1D-A2CE4CD25079}"/>
              </a:ext>
            </a:extLst>
          </p:cNvPr>
          <p:cNvSpPr/>
          <p:nvPr/>
        </p:nvSpPr>
        <p:spPr>
          <a:xfrm>
            <a:off x="1066800" y="242739"/>
            <a:ext cx="4650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Walkthrough of the Code Base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FA329-31AA-4C65-A3A3-A39239D1CAF1}"/>
              </a:ext>
            </a:extLst>
          </p:cNvPr>
          <p:cNvSpPr/>
          <p:nvPr/>
        </p:nvSpPr>
        <p:spPr>
          <a:xfrm>
            <a:off x="3831996" y="1371600"/>
            <a:ext cx="5105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[1] Though the code mentions 4 </a:t>
            </a:r>
            <a:r>
              <a:rPr lang="en-US" sz="1600" dirty="0" err="1">
                <a:solidFill>
                  <a:schemeClr val="bg2"/>
                </a:solidFill>
              </a:rPr>
              <a:t>indic</a:t>
            </a:r>
            <a:r>
              <a:rPr lang="en-US" sz="1600" dirty="0">
                <a:solidFill>
                  <a:schemeClr val="bg2"/>
                </a:solidFill>
              </a:rPr>
              <a:t>-languages, only “</a:t>
            </a:r>
            <a:r>
              <a:rPr lang="en-US" sz="1600" dirty="0" err="1">
                <a:solidFill>
                  <a:schemeClr val="bg2"/>
                </a:solidFill>
              </a:rPr>
              <a:t>telugu_parser</a:t>
            </a:r>
            <a:r>
              <a:rPr lang="en-US" sz="1600" dirty="0">
                <a:solidFill>
                  <a:schemeClr val="bg2"/>
                </a:solidFill>
              </a:rPr>
              <a:t>” is functional.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All others are not in the scope and are placeholders for future expansion.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[2] All the yellow high-lighted files are test files and tools. These do not contribute to the functionality.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[3] The two circled ones are the key files.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 err="1">
                <a:solidFill>
                  <a:schemeClr val="bg2"/>
                </a:solidFill>
              </a:rPr>
              <a:t>Word_processor</a:t>
            </a:r>
            <a:r>
              <a:rPr lang="en-US" sz="1600" dirty="0">
                <a:solidFill>
                  <a:schemeClr val="bg2"/>
                </a:solidFill>
              </a:rPr>
              <a:t>: All the APIs are here. Based on the language, it delegates the responsibility to different parsers for parsing a given string into logical characters.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 err="1">
                <a:solidFill>
                  <a:schemeClr val="bg2"/>
                </a:solidFill>
              </a:rPr>
              <a:t>telugu_parser.php</a:t>
            </a:r>
            <a:r>
              <a:rPr lang="en-US" sz="1600" dirty="0">
                <a:solidFill>
                  <a:schemeClr val="bg2"/>
                </a:solidFill>
              </a:rPr>
              <a:t> is one of the parsers that is functional now for processing “Telugu” language strings</a:t>
            </a: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23997-19D2-4A45-A4D8-B99E264A6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3125758" cy="48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37545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45A8E-C301-459F-A14D-028E56914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  <a:pPr>
                <a:defRPr/>
              </a:pPr>
              <a:t>8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2473F2-D5A3-49F5-BE1D-A2CE4CD25079}"/>
              </a:ext>
            </a:extLst>
          </p:cNvPr>
          <p:cNvSpPr/>
          <p:nvPr/>
        </p:nvSpPr>
        <p:spPr>
          <a:xfrm>
            <a:off x="1066800" y="242739"/>
            <a:ext cx="565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SOAP vs REST API: Some Resources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22BAF2-C534-4064-AF9D-DFF707533F17}"/>
              </a:ext>
            </a:extLst>
          </p:cNvPr>
          <p:cNvSpPr/>
          <p:nvPr/>
        </p:nvSpPr>
        <p:spPr>
          <a:xfrm>
            <a:off x="152400" y="1524000"/>
            <a:ext cx="8686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SOAP Vs. REST: Difference between Web API Services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  <a:hlinkClick r:id="rId2"/>
              </a:rPr>
              <a:t>https://www.guru99.com/comparison-between-web-services.html</a:t>
            </a:r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b="1" dirty="0">
                <a:solidFill>
                  <a:schemeClr val="bg2"/>
                </a:solidFill>
              </a:rPr>
              <a:t>SOAP vs REST?</a:t>
            </a:r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  <a:hlinkClick r:id="rId3"/>
              </a:rPr>
              <a:t>https://www.youtube.com/watch?v=bPNfu0IZhoE</a:t>
            </a:r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b="1" dirty="0">
                <a:solidFill>
                  <a:schemeClr val="bg2"/>
                </a:solidFill>
              </a:rPr>
              <a:t>REST API Concepts</a:t>
            </a:r>
          </a:p>
          <a:p>
            <a:r>
              <a:rPr lang="en-US" sz="2000" dirty="0">
                <a:solidFill>
                  <a:schemeClr val="bg2"/>
                </a:solidFill>
                <a:hlinkClick r:id="rId4"/>
              </a:rPr>
              <a:t>https://www.youtube.com/watch?v=7YcW25PHnAA</a:t>
            </a:r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Programmable Web  (API Directory)</a:t>
            </a:r>
          </a:p>
          <a:p>
            <a:r>
              <a:rPr lang="en-US" sz="2000" dirty="0">
                <a:solidFill>
                  <a:schemeClr val="bg2"/>
                </a:solidFill>
                <a:hlinkClick r:id="rId5"/>
              </a:rPr>
              <a:t>https://www.programmableweb.com/category/all/apis</a:t>
            </a:r>
            <a:r>
              <a:rPr lang="en-US" sz="2000" dirty="0">
                <a:solidFill>
                  <a:schemeClr val="bg2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95380400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45A8E-C301-459F-A14D-028E56914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  <a:pPr>
                <a:defRPr/>
              </a:pPr>
              <a:t>9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2473F2-D5A3-49F5-BE1D-A2CE4CD25079}"/>
              </a:ext>
            </a:extLst>
          </p:cNvPr>
          <p:cNvSpPr/>
          <p:nvPr/>
        </p:nvSpPr>
        <p:spPr>
          <a:xfrm>
            <a:off x="1066800" y="242739"/>
            <a:ext cx="4841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API Testing through reqbin.com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FDDDDE-78F5-4317-89A1-16B988105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98" y="2286000"/>
            <a:ext cx="9144000" cy="40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7544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PROJECT_OPEN" val="0"/>
  <p:tag name="ARTICULATE_SLIDE_COUNT" val="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jasthi">
  <a:themeElements>
    <a:clrScheme name="jasthi.pot 9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000066"/>
      </a:hlink>
      <a:folHlink>
        <a:srgbClr val="F07600"/>
      </a:folHlink>
    </a:clrScheme>
    <a:fontScheme name="jasthi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sthi.pot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9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000066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Office\Templates\jasthi.pot</Template>
  <TotalTime>8042</TotalTime>
  <Pages>25</Pages>
  <Words>846</Words>
  <Application>Microsoft Office PowerPoint</Application>
  <PresentationFormat>On-screen Show (4:3)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 Antiqua</vt:lpstr>
      <vt:lpstr>NATS</vt:lpstr>
      <vt:lpstr>Times New Roman</vt:lpstr>
      <vt:lpstr>jasthi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Fundamentals with C++</dc:title>
  <dc:subject>Lecture notes for CmpSc 101, 201, 203</dc:subject>
  <dc:creator>Rick Mercer - Instructor of Engineering and Computer Science</dc:creator>
  <cp:keywords>Chapter 6;C_Unrestricted</cp:keywords>
  <cp:lastModifiedBy>Jasthi, Jasthi (DI SW LCS DEVOPS)</cp:lastModifiedBy>
  <cp:revision>832</cp:revision>
  <cp:lastPrinted>2001-01-24T14:10:52Z</cp:lastPrinted>
  <dcterms:created xsi:type="dcterms:W3CDTF">1996-11-12T16:26:02Z</dcterms:created>
  <dcterms:modified xsi:type="dcterms:W3CDTF">2021-05-25T00:31:45Z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2F7729D9-822F-490E-B637-6C89EB1AAAC2</vt:lpwstr>
  </property>
  <property fmtid="{D5CDD505-2E9C-101B-9397-08002B2CF9AE}" pid="3" name="ArticulatePath">
    <vt:lpwstr>ics370_itertive evolutionary and agile_ch3_4_5_6</vt:lpwstr>
  </property>
  <property fmtid="{D5CDD505-2E9C-101B-9397-08002B2CF9AE}" pid="4" name="Document Confidentiality">
    <vt:lpwstr>Unrestricted</vt:lpwstr>
  </property>
</Properties>
</file>