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13"/>
  </p:notesMasterIdLst>
  <p:handoutMasterIdLst>
    <p:handoutMasterId r:id="rId14"/>
  </p:handoutMasterIdLst>
  <p:sldIdLst>
    <p:sldId id="420" r:id="rId2"/>
    <p:sldId id="465" r:id="rId3"/>
    <p:sldId id="498" r:id="rId4"/>
    <p:sldId id="467" r:id="rId5"/>
    <p:sldId id="502" r:id="rId6"/>
    <p:sldId id="496" r:id="rId7"/>
    <p:sldId id="499" r:id="rId8"/>
    <p:sldId id="500" r:id="rId9"/>
    <p:sldId id="501" r:id="rId10"/>
    <p:sldId id="503" r:id="rId11"/>
    <p:sldId id="497" r:id="rId12"/>
  </p:sldIdLst>
  <p:sldSz cx="9144000" cy="6858000" type="screen4x3"/>
  <p:notesSz cx="6991350" cy="9282113"/>
  <p:custDataLst>
    <p:tags r:id="rId1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2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9191"/>
    <a:srgbClr val="FF3300"/>
    <a:srgbClr val="868686"/>
    <a:srgbClr val="777777"/>
    <a:srgbClr val="DDDDDD"/>
    <a:srgbClr val="CBCBCB"/>
    <a:srgbClr val="001454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1" autoAdjust="0"/>
  </p:normalViewPr>
  <p:slideViewPr>
    <p:cSldViewPr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1932" y="-84"/>
      </p:cViewPr>
      <p:guideLst>
        <p:guide orient="horz" pos="2922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466725" y="8466138"/>
            <a:ext cx="6135688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4653" tIns="47327" rIns="94653" bIns="47327">
            <a:spAutoFit/>
          </a:bodyPr>
          <a:lstStyle/>
          <a:p>
            <a:pPr algn="ctr" defTabSz="939800" eaLnBrk="0" hangingPunct="0">
              <a:defRPr/>
            </a:pPr>
            <a:endParaRPr lang="en-US" sz="110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623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5" tIns="0" rIns="19315" bIns="0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-1588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5" tIns="0" rIns="19315" bIns="0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697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5" tIns="0" rIns="19315" bIns="0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697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315" tIns="0" rIns="19315" bIns="0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fld id="{A18B7429-D64D-41C4-B7DA-5B48ACDF22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06900"/>
            <a:ext cx="5127625" cy="417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7259" tIns="38630" rIns="77259" bIns="386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871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4750" y="698500"/>
            <a:ext cx="4640263" cy="3479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6556375" y="8904288"/>
            <a:ext cx="34925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7259" tIns="38630" rIns="77259" bIns="38630" anchor="ctr">
            <a:spAutoFit/>
          </a:bodyPr>
          <a:lstStyle/>
          <a:p>
            <a:pPr algn="r" defTabSz="765175" eaLnBrk="0" hangingPunct="0">
              <a:defRPr/>
            </a:pPr>
            <a:fld id="{CFED52EF-2E55-489E-AD91-0A5225B2D725}" type="slidenum">
              <a:rPr lang="en-US" sz="1200">
                <a:latin typeface="Book Antiqua" pitchFamily="18" charset="0"/>
              </a:rPr>
              <a:pPr algn="r" defTabSz="765175" eaLnBrk="0" hangingPunct="0">
                <a:defRPr/>
              </a:pPr>
              <a:t>‹#›</a:t>
            </a:fld>
            <a:endParaRPr lang="en-US" sz="120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9254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5406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376238" algn="l" defTabSz="75406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754063" algn="l" defTabSz="75406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130300" algn="l" defTabSz="75406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508125" algn="l" defTabSz="754063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D9016E-14DF-4FDF-A7E3-F5030B969C4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3163" y="698500"/>
            <a:ext cx="4641850" cy="3481388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08488"/>
            <a:ext cx="5126037" cy="4179887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31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89A5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5" name="Picture 7" descr="jasth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524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810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88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477000"/>
            <a:ext cx="7696200" cy="228600"/>
          </a:xfrm>
        </p:spPr>
        <p:txBody>
          <a:bodyPr/>
          <a:lstStyle>
            <a:lvl1pPr>
              <a:defRPr sz="1400" b="0"/>
            </a:lvl1pPr>
          </a:lstStyle>
          <a:p>
            <a:pPr>
              <a:defRPr/>
            </a:pPr>
            <a:r>
              <a:rPr lang="en-GB"/>
              <a:t>Siva R Jasthi                                                                          Programming with elementary data structures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77200" y="6477000"/>
            <a:ext cx="381000" cy="2286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FD71C3B-D472-47AC-ACDE-B7CC2C8273B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custDataLst>
      <p:tags r:id="rId1"/>
    </p:custData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Siva R Jasthi                                                                          Programming with elementary data structures</a:t>
            </a:r>
            <a:endParaRPr lang="en-GB" sz="1400" b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5C774-81C5-4559-9640-0BB54B0EC9E7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Siva R Jasthi                                                                          Programming with elementary data structures</a:t>
            </a:r>
            <a:endParaRPr lang="en-GB" sz="1400" b="0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07887-EE06-4E3F-9515-1ED64E674293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ags" Target="../tags/tag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ect">
            <a:avLst/>
          </a:prstGeom>
          <a:solidFill>
            <a:srgbClr val="89A5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629400"/>
            <a:ext cx="822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50000"/>
              </a:spcBef>
              <a:defRPr sz="1200" b="1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GB" sz="1400" dirty="0"/>
              <a:t>ICS499</a:t>
            </a:r>
          </a:p>
        </p:txBody>
      </p:sp>
      <p:sp>
        <p:nvSpPr>
          <p:cNvPr id="3870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629400"/>
            <a:ext cx="5334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AEF9650-5F08-4653-AB6F-BF812F309B77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143000"/>
            <a:ext cx="8991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		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38707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pic>
        <p:nvPicPr>
          <p:cNvPr id="8199" name="Picture 7" descr="jasthi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2400" y="1524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5"/>
    </p:custDataLst>
  </p:cSld>
  <p:clrMap bg1="dk2" tx1="lt1" bg2="dk1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4" r:id="rId3"/>
  </p:sldLayoutIdLst>
  <p:transition>
    <p:wipe dir="r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45000"/>
        </a:spcBef>
        <a:spcAft>
          <a:spcPct val="0"/>
        </a:spcAft>
        <a:buClr>
          <a:srgbClr val="B00000"/>
        </a:buClr>
        <a:buSzPct val="200000"/>
        <a:buChar char="•"/>
        <a:defRPr kumimoji="1" sz="28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45000"/>
        </a:spcBef>
        <a:spcAft>
          <a:spcPct val="0"/>
        </a:spcAft>
        <a:buClr>
          <a:srgbClr val="B00000"/>
        </a:buClr>
        <a:buChar char="•"/>
        <a:defRPr kumimoji="1" sz="24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45000"/>
        </a:spcBef>
        <a:spcAft>
          <a:spcPct val="0"/>
        </a:spcAft>
        <a:buClr>
          <a:srgbClr val="B00000"/>
        </a:buClr>
        <a:buChar char="–"/>
        <a:defRPr kumimoji="1" sz="200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45000"/>
        </a:spcBef>
        <a:spcAft>
          <a:spcPct val="0"/>
        </a:spcAft>
        <a:buClr>
          <a:srgbClr val="99CCCC"/>
        </a:buClr>
        <a:buChar char="–"/>
        <a:defRPr kumimoji="1"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PNfu0IZhoE" TargetMode="External"/><Relationship Id="rId2" Type="http://schemas.openxmlformats.org/officeDocument/2006/relationships/hyperlink" Target="https://www.guru99.com/comparison-between-web-services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programmableweb.com/category/all/apis" TargetMode="External"/><Relationship Id="rId4" Type="http://schemas.openxmlformats.org/officeDocument/2006/relationships/hyperlink" Target="https://www.youtube.com/watch?v=7YcW25PHnAA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postman.com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1828800"/>
            <a:ext cx="9144000" cy="2133600"/>
          </a:xfrm>
          <a:prstGeom prst="rect">
            <a:avLst/>
          </a:prstGeom>
          <a:solidFill>
            <a:srgbClr val="89A5C7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3200" b="1" dirty="0" err="1">
                <a:solidFill>
                  <a:schemeClr val="bg2"/>
                </a:solidFill>
                <a:latin typeface="Times New Roman" pitchFamily="18" charset="0"/>
              </a:rPr>
              <a:t>indic</a:t>
            </a:r>
            <a:r>
              <a:rPr lang="en-US" sz="3200" b="1" dirty="0">
                <a:solidFill>
                  <a:schemeClr val="bg2"/>
                </a:solidFill>
                <a:latin typeface="Times New Roman" pitchFamily="18" charset="0"/>
              </a:rPr>
              <a:t>-wp </a:t>
            </a:r>
          </a:p>
        </p:txBody>
      </p:sp>
      <p:pic>
        <p:nvPicPr>
          <p:cNvPr id="21507" name="Picture 3" descr="jasth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21336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2895600" y="4114800"/>
            <a:ext cx="6019800" cy="2514600"/>
          </a:xfrm>
          <a:prstGeom prst="rect">
            <a:avLst/>
          </a:prstGeom>
          <a:solidFill>
            <a:srgbClr val="00FFFF">
              <a:alpha val="50195"/>
            </a:srgbClr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spcBef>
                <a:spcPct val="45000"/>
              </a:spcBef>
            </a:pPr>
            <a:r>
              <a:rPr kumimoji="1" lang="en-US" sz="2000" b="1" dirty="0">
                <a:solidFill>
                  <a:schemeClr val="bg2"/>
                </a:solidFill>
              </a:rPr>
              <a:t>Siva R </a:t>
            </a:r>
            <a:r>
              <a:rPr kumimoji="1" lang="en-US" sz="2000" b="1" dirty="0" err="1">
                <a:solidFill>
                  <a:schemeClr val="bg2"/>
                </a:solidFill>
              </a:rPr>
              <a:t>Jasthi</a:t>
            </a:r>
            <a:endParaRPr kumimoji="1" lang="en-US" sz="1600" dirty="0">
              <a:solidFill>
                <a:schemeClr val="bg2"/>
              </a:solidFill>
            </a:endParaRPr>
          </a:p>
          <a:p>
            <a:pPr eaLnBrk="0" hangingPunct="0">
              <a:spcBef>
                <a:spcPct val="45000"/>
              </a:spcBef>
            </a:pPr>
            <a:r>
              <a:rPr kumimoji="1" lang="en-US" sz="1600" dirty="0">
                <a:solidFill>
                  <a:schemeClr val="bg2"/>
                </a:solidFill>
              </a:rPr>
              <a:t>Computer Science and Cyber Security </a:t>
            </a:r>
          </a:p>
          <a:p>
            <a:pPr eaLnBrk="0" hangingPunct="0">
              <a:spcBef>
                <a:spcPct val="45000"/>
              </a:spcBef>
            </a:pPr>
            <a:r>
              <a:rPr kumimoji="1" lang="en-US" sz="1600" dirty="0">
                <a:solidFill>
                  <a:schemeClr val="bg2"/>
                </a:solidFill>
              </a:rPr>
              <a:t>Metropolitan State University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2A7DC6-1963-42B4-9A00-1A69E84B37A7}"/>
              </a:ext>
            </a:extLst>
          </p:cNvPr>
          <p:cNvSpPr/>
          <p:nvPr/>
        </p:nvSpPr>
        <p:spPr>
          <a:xfrm>
            <a:off x="4618046" y="304800"/>
            <a:ext cx="184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endParaRPr lang="en-US" b="1" dirty="0">
              <a:solidFill>
                <a:schemeClr val="bg2"/>
              </a:solidFill>
              <a:latin typeface="Times New Roman" pitchFamily="18" charset="0"/>
            </a:endParaRPr>
          </a:p>
        </p:txBody>
      </p:sp>
    </p:spTree>
    <p:custDataLst>
      <p:tags r:id="rId1"/>
    </p:custDataLst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845A8E-C301-459F-A14D-028E569145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707887-EE06-4E3F-9515-1ED64E674293}" type="slidenum">
              <a:rPr lang="en-GB" smtClean="0"/>
              <a:pPr>
                <a:defRPr/>
              </a:pPr>
              <a:t>10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2473F2-D5A3-49F5-BE1D-A2CE4CD25079}"/>
              </a:ext>
            </a:extLst>
          </p:cNvPr>
          <p:cNvSpPr/>
          <p:nvPr/>
        </p:nvSpPr>
        <p:spPr>
          <a:xfrm>
            <a:off x="1066800" y="242739"/>
            <a:ext cx="43965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HATS game: Heads and Tails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056058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8B07709-97CC-42A8-9B23-59FCDC8FA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B9AC0E-8734-4613-976B-11D0BEFFF939}"/>
              </a:ext>
            </a:extLst>
          </p:cNvPr>
          <p:cNvSpPr txBox="1"/>
          <p:nvPr/>
        </p:nvSpPr>
        <p:spPr>
          <a:xfrm>
            <a:off x="1066800" y="157742"/>
            <a:ext cx="7992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Any questions?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2050" name="Picture 2" descr="How to Respond to &quot;Do You Have Any Questions for Me?&quot; - Talent Economy">
            <a:extLst>
              <a:ext uri="{FF2B5EF4-FFF2-40B4-BE49-F238E27FC236}">
                <a16:creationId xmlns:a16="http://schemas.microsoft.com/office/drawing/2014/main" id="{A9235478-4569-4AE0-8514-18F17A128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2133600"/>
            <a:ext cx="4032738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21398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8B07709-97CC-42A8-9B23-59FCDC8FA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B9AC0E-8734-4613-976B-11D0BEFFF939}"/>
              </a:ext>
            </a:extLst>
          </p:cNvPr>
          <p:cNvSpPr txBox="1"/>
          <p:nvPr/>
        </p:nvSpPr>
        <p:spPr>
          <a:xfrm>
            <a:off x="1066800" y="157742"/>
            <a:ext cx="7992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</a:rPr>
              <a:t>Background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2147A-50A0-48C5-A7A5-AF2497E61EB5}"/>
              </a:ext>
            </a:extLst>
          </p:cNvPr>
          <p:cNvSpPr txBox="1"/>
          <p:nvPr/>
        </p:nvSpPr>
        <p:spPr>
          <a:xfrm>
            <a:off x="228600" y="1371600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Indic-wp  is an application for processing Strings in Indian Languages.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By default, this application can also process “English” Strings.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As of now, only one other language “Telugu” is supported in </a:t>
            </a:r>
            <a:r>
              <a:rPr lang="en-US" sz="1600" dirty="0" err="1">
                <a:solidFill>
                  <a:schemeClr val="bg2"/>
                </a:solidFill>
              </a:rPr>
              <a:t>indic</a:t>
            </a:r>
            <a:r>
              <a:rPr lang="en-US" sz="1600" dirty="0">
                <a:solidFill>
                  <a:schemeClr val="bg2"/>
                </a:solidFill>
              </a:rPr>
              <a:t>-wp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endParaRPr lang="en-US" sz="1600" dirty="0">
              <a:solidFill>
                <a:schemeClr val="bg2"/>
              </a:solidFill>
            </a:endParaRPr>
          </a:p>
          <a:p>
            <a:endParaRPr lang="en-US" sz="1600" dirty="0">
              <a:solidFill>
                <a:schemeClr val="bg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9F7A26-8E27-433C-B91A-D9FB420EC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895600"/>
            <a:ext cx="7848600" cy="368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0445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8B07709-97CC-42A8-9B23-59FCDC8FA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B9AC0E-8734-4613-976B-11D0BEFFF939}"/>
              </a:ext>
            </a:extLst>
          </p:cNvPr>
          <p:cNvSpPr txBox="1"/>
          <p:nvPr/>
        </p:nvSpPr>
        <p:spPr>
          <a:xfrm>
            <a:off x="1066800" y="157742"/>
            <a:ext cx="7992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What is the problem </a:t>
            </a:r>
            <a:r>
              <a:rPr lang="en-US" b="1" dirty="0" err="1">
                <a:solidFill>
                  <a:schemeClr val="bg2"/>
                </a:solidFill>
              </a:rPr>
              <a:t>indic</a:t>
            </a:r>
            <a:r>
              <a:rPr lang="en-US" b="1" dirty="0">
                <a:solidFill>
                  <a:schemeClr val="bg2"/>
                </a:solidFill>
              </a:rPr>
              <a:t>-wp trying to solve?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2147A-50A0-48C5-A7A5-AF2497E61EB5}"/>
              </a:ext>
            </a:extLst>
          </p:cNvPr>
          <p:cNvSpPr txBox="1"/>
          <p:nvPr/>
        </p:nvSpPr>
        <p:spPr>
          <a:xfrm>
            <a:off x="228600" y="1371600"/>
            <a:ext cx="85344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Most of the algorithms and software applications assume that each character occupies one byte.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This may be valid for English language and some western European </a:t>
            </a:r>
            <a:r>
              <a:rPr lang="en-US" sz="1600" dirty="0" err="1">
                <a:solidFill>
                  <a:schemeClr val="bg2"/>
                </a:solidFill>
              </a:rPr>
              <a:t>langauges</a:t>
            </a:r>
            <a:r>
              <a:rPr lang="en-US" sz="1600" dirty="0">
                <a:solidFill>
                  <a:schemeClr val="bg2"/>
                </a:solidFill>
              </a:rPr>
              <a:t>. 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However, this does not hold true for many languages that require multiple bytes to represent one logical character.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For example, consider this word.</a:t>
            </a:r>
            <a:r>
              <a:rPr lang="en-US" sz="1600" dirty="0">
                <a:solidFill>
                  <a:schemeClr val="bg2"/>
                </a:solidFill>
                <a:latin typeface="NATS" pitchFamily="2" charset="0"/>
                <a:cs typeface="NATS" pitchFamily="2" charset="0"/>
              </a:rPr>
              <a:t>  </a:t>
            </a:r>
            <a:r>
              <a:rPr lang="te-IN" sz="7200" dirty="0">
                <a:solidFill>
                  <a:schemeClr val="bg2"/>
                </a:solidFill>
                <a:latin typeface="NATS" pitchFamily="2" charset="0"/>
                <a:cs typeface="NATS" pitchFamily="2" charset="0"/>
              </a:rPr>
              <a:t>స</a:t>
            </a:r>
            <a:r>
              <a:rPr lang="en-US" sz="7200" dirty="0">
                <a:solidFill>
                  <a:schemeClr val="bg2"/>
                </a:solidFill>
                <a:latin typeface="NATS" pitchFamily="2" charset="0"/>
                <a:cs typeface="NATS" pitchFamily="2" charset="0"/>
              </a:rPr>
              <a:t>్</a:t>
            </a:r>
            <a:r>
              <a:rPr lang="te-IN" sz="7200" dirty="0">
                <a:solidFill>
                  <a:schemeClr val="bg2"/>
                </a:solidFill>
                <a:latin typeface="NATS" pitchFamily="2" charset="0"/>
                <a:cs typeface="NATS" pitchFamily="2" charset="0"/>
              </a:rPr>
              <a:t>త</a:t>
            </a:r>
            <a:r>
              <a:rPr lang="en-US" sz="7200" dirty="0">
                <a:solidFill>
                  <a:schemeClr val="bg2"/>
                </a:solidFill>
                <a:latin typeface="NATS" pitchFamily="2" charset="0"/>
                <a:cs typeface="NATS" pitchFamily="2" charset="0"/>
              </a:rPr>
              <a:t>్</a:t>
            </a:r>
            <a:r>
              <a:rPr lang="te-IN" sz="7200" dirty="0">
                <a:solidFill>
                  <a:schemeClr val="bg2"/>
                </a:solidFill>
                <a:latin typeface="NATS" pitchFamily="2" charset="0"/>
                <a:cs typeface="NATS" pitchFamily="2" charset="0"/>
              </a:rPr>
              <a:t>ర</a:t>
            </a:r>
            <a:r>
              <a:rPr lang="en-US" sz="7200" dirty="0">
                <a:solidFill>
                  <a:schemeClr val="bg2"/>
                </a:solidFill>
                <a:latin typeface="NATS" pitchFamily="2" charset="0"/>
                <a:cs typeface="NATS" pitchFamily="2" charset="0"/>
              </a:rPr>
              <a:t>ీ</a:t>
            </a:r>
          </a:p>
          <a:p>
            <a:endParaRPr lang="en-US" sz="1600" dirty="0">
              <a:solidFill>
                <a:schemeClr val="bg2"/>
              </a:solidFill>
              <a:latin typeface="NATS" pitchFamily="2" charset="0"/>
              <a:cs typeface="NATS" pitchFamily="2" charset="0"/>
            </a:endParaRPr>
          </a:p>
          <a:p>
            <a:r>
              <a:rPr lang="en-US" sz="1600" dirty="0">
                <a:solidFill>
                  <a:schemeClr val="bg2"/>
                </a:solidFill>
                <a:latin typeface="NATS" pitchFamily="2" charset="0"/>
                <a:cs typeface="NATS" pitchFamily="2" charset="0"/>
              </a:rPr>
              <a:t>It is only one logical character in Telugu language.</a:t>
            </a:r>
          </a:p>
          <a:p>
            <a:r>
              <a:rPr lang="en-US" sz="1600" dirty="0">
                <a:solidFill>
                  <a:schemeClr val="bg2"/>
                </a:solidFill>
                <a:latin typeface="NATS" pitchFamily="2" charset="0"/>
                <a:cs typeface="NATS" pitchFamily="2" charset="0"/>
              </a:rPr>
              <a:t>However,  Microsoft Word says it is 6 characters long.</a:t>
            </a:r>
          </a:p>
          <a:p>
            <a:r>
              <a:rPr lang="en-US" sz="1600" dirty="0">
                <a:solidFill>
                  <a:schemeClr val="bg2"/>
                </a:solidFill>
                <a:latin typeface="NATS" pitchFamily="2" charset="0"/>
                <a:cs typeface="NATS" pitchFamily="2" charset="0"/>
              </a:rPr>
              <a:t>I need to press BACKSPACE 6 times to remove that character.</a:t>
            </a:r>
          </a:p>
          <a:p>
            <a:endParaRPr lang="en-US" sz="1600" dirty="0">
              <a:solidFill>
                <a:schemeClr val="bg2"/>
              </a:solidFill>
              <a:latin typeface="NATS" pitchFamily="2" charset="0"/>
              <a:cs typeface="NATS" pitchFamily="2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NATS" pitchFamily="2" charset="0"/>
                <a:cs typeface="NATS" pitchFamily="2" charset="0"/>
              </a:rPr>
              <a:t>Indic-wp  has logic to parse the individual Unicode characters of the string and convert that to a logical character.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2D1D5F-DAE2-4E58-9D1C-8D5477947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3142035"/>
            <a:ext cx="923925" cy="12858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CBE4F0-9AD0-4DAE-8753-7A2502EDC0DF}"/>
              </a:ext>
            </a:extLst>
          </p:cNvPr>
          <p:cNvSpPr txBox="1"/>
          <p:nvPr/>
        </p:nvSpPr>
        <p:spPr>
          <a:xfrm>
            <a:off x="6705600" y="4495800"/>
            <a:ext cx="235358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If you are not seeing the above character on this slide, it may be because you do not have the required FONT to display it.</a:t>
            </a:r>
          </a:p>
        </p:txBody>
      </p:sp>
    </p:spTree>
    <p:extLst>
      <p:ext uri="{BB962C8B-B14F-4D97-AF65-F5344CB8AC3E}">
        <p14:creationId xmlns:p14="http://schemas.microsoft.com/office/powerpoint/2010/main" val="100654827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8B07709-97CC-42A8-9B23-59FCDC8FA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B9AC0E-8734-4613-976B-11D0BEFFF939}"/>
              </a:ext>
            </a:extLst>
          </p:cNvPr>
          <p:cNvSpPr txBox="1"/>
          <p:nvPr/>
        </p:nvSpPr>
        <p:spPr>
          <a:xfrm>
            <a:off x="1066800" y="157742"/>
            <a:ext cx="7992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</a:rPr>
              <a:t>Goals of </a:t>
            </a:r>
            <a:r>
              <a:rPr lang="en-US" sz="3200" b="1" dirty="0" err="1">
                <a:solidFill>
                  <a:schemeClr val="bg2"/>
                </a:solidFill>
              </a:rPr>
              <a:t>indic</a:t>
            </a:r>
            <a:r>
              <a:rPr lang="en-US" sz="3200" b="1" dirty="0">
                <a:solidFill>
                  <a:schemeClr val="bg2"/>
                </a:solidFill>
              </a:rPr>
              <a:t>-wp (V3.0)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2147A-50A0-48C5-A7A5-AF2497E61EB5}"/>
              </a:ext>
            </a:extLst>
          </p:cNvPr>
          <p:cNvSpPr txBox="1"/>
          <p:nvPr/>
        </p:nvSpPr>
        <p:spPr>
          <a:xfrm>
            <a:off x="228600" y="1066800"/>
            <a:ext cx="799238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As of now, </a:t>
            </a:r>
            <a:r>
              <a:rPr lang="en-US" sz="1600" dirty="0" err="1">
                <a:solidFill>
                  <a:schemeClr val="bg2"/>
                </a:solidFill>
              </a:rPr>
              <a:t>indic</a:t>
            </a:r>
            <a:r>
              <a:rPr lang="en-US" sz="1600" dirty="0">
                <a:solidFill>
                  <a:schemeClr val="bg2"/>
                </a:solidFill>
              </a:rPr>
              <a:t>-wp application is being used only by PHP applications.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We want to convert the current application into a set of web-service APIs (using REST APIs).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It helps to empower other technologies (java client, python clients, etc.) to make use of these Web Services.</a:t>
            </a:r>
          </a:p>
        </p:txBody>
      </p:sp>
    </p:spTree>
    <p:extLst>
      <p:ext uri="{BB962C8B-B14F-4D97-AF65-F5344CB8AC3E}">
        <p14:creationId xmlns:p14="http://schemas.microsoft.com/office/powerpoint/2010/main" val="409602269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8B07709-97CC-42A8-9B23-59FCDC8FA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B9AC0E-8734-4613-976B-11D0BEFFF939}"/>
              </a:ext>
            </a:extLst>
          </p:cNvPr>
          <p:cNvSpPr txBox="1"/>
          <p:nvPr/>
        </p:nvSpPr>
        <p:spPr>
          <a:xfrm>
            <a:off x="1066800" y="157742"/>
            <a:ext cx="7992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</a:rPr>
              <a:t>Goals of </a:t>
            </a:r>
            <a:r>
              <a:rPr lang="en-US" sz="3200" b="1" dirty="0" err="1">
                <a:solidFill>
                  <a:schemeClr val="bg2"/>
                </a:solidFill>
              </a:rPr>
              <a:t>indic</a:t>
            </a:r>
            <a:r>
              <a:rPr lang="en-US" sz="3200" b="1" dirty="0">
                <a:solidFill>
                  <a:schemeClr val="bg2"/>
                </a:solidFill>
              </a:rPr>
              <a:t>-wp (V3.0)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2147A-50A0-48C5-A7A5-AF2497E61EB5}"/>
              </a:ext>
            </a:extLst>
          </p:cNvPr>
          <p:cNvSpPr txBox="1"/>
          <p:nvPr/>
        </p:nvSpPr>
        <p:spPr>
          <a:xfrm>
            <a:off x="228600" y="1066800"/>
            <a:ext cx="7992386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The goals of </a:t>
            </a:r>
            <a:r>
              <a:rPr lang="en-US" sz="1600" dirty="0" err="1">
                <a:solidFill>
                  <a:schemeClr val="bg2"/>
                </a:solidFill>
              </a:rPr>
              <a:t>indic</a:t>
            </a:r>
            <a:r>
              <a:rPr lang="en-US" sz="1600" dirty="0">
                <a:solidFill>
                  <a:schemeClr val="bg2"/>
                </a:solidFill>
              </a:rPr>
              <a:t>-wp (V.3.0) are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[1] Enable the current PHP methods (APIs) as Web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[2] Provide additional methods (Web services) in </a:t>
            </a:r>
            <a:r>
              <a:rPr lang="en-US" sz="1600" dirty="0" err="1">
                <a:solidFill>
                  <a:schemeClr val="bg2"/>
                </a:solidFill>
              </a:rPr>
              <a:t>indic</a:t>
            </a:r>
            <a:r>
              <a:rPr lang="en-US" sz="1600" dirty="0">
                <a:solidFill>
                  <a:schemeClr val="bg2"/>
                </a:solidFill>
              </a:rPr>
              <a:t>-wp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[3] Provide/Fix/Enhance the documentation of these APIs; Refactor the current implementation for supportability and maintainability 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[4] Host the </a:t>
            </a:r>
            <a:r>
              <a:rPr lang="en-US" sz="1600" dirty="0" err="1">
                <a:solidFill>
                  <a:schemeClr val="bg2"/>
                </a:solidFill>
              </a:rPr>
              <a:t>indic</a:t>
            </a:r>
            <a:r>
              <a:rPr lang="en-US" sz="1600" dirty="0">
                <a:solidFill>
                  <a:schemeClr val="bg2"/>
                </a:solidFill>
              </a:rPr>
              <a:t>-wp application on </a:t>
            </a:r>
            <a:r>
              <a:rPr lang="en-US" sz="1600" dirty="0" err="1">
                <a:solidFill>
                  <a:schemeClr val="bg2"/>
                </a:solidFill>
              </a:rPr>
              <a:t>bluehost</a:t>
            </a:r>
            <a:r>
              <a:rPr lang="en-US" sz="1600" dirty="0">
                <a:solidFill>
                  <a:schemeClr val="bg2"/>
                </a:solidFill>
              </a:rPr>
              <a:t> (Hosting site) and perform the testing of these APIs from different tools (postman.com) and/or (reqbin.com) 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[5] Develop a summary page (API test page) showing the execution status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</a:rPr>
              <a:t>With some default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</a:rPr>
              <a:t>With the values entered by the user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[6] Develop a Java Client that shows the summary page (API test page)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[7] Develop a Python Client that shows the summary page (API test page)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[8] Develop a mini PHP application (HATS = Heads and Tails) that makes use of the refactored Web Services.</a:t>
            </a:r>
          </a:p>
          <a:p>
            <a:endParaRPr lang="en-US" sz="1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74796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845A8E-C301-459F-A14D-028E569145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707887-EE06-4E3F-9515-1ED64E674293}" type="slidenum">
              <a:rPr lang="en-GB" smtClean="0"/>
              <a:pPr>
                <a:defRPr/>
              </a:pPr>
              <a:t>6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2473F2-D5A3-49F5-BE1D-A2CE4CD25079}"/>
              </a:ext>
            </a:extLst>
          </p:cNvPr>
          <p:cNvSpPr/>
          <p:nvPr/>
        </p:nvSpPr>
        <p:spPr>
          <a:xfrm>
            <a:off x="1066800" y="242739"/>
            <a:ext cx="46504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Walkthrough of the Code Base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EFA329-31AA-4C65-A3A3-A39239D1CAF1}"/>
              </a:ext>
            </a:extLst>
          </p:cNvPr>
          <p:cNvSpPr/>
          <p:nvPr/>
        </p:nvSpPr>
        <p:spPr>
          <a:xfrm>
            <a:off x="3831996" y="1371600"/>
            <a:ext cx="51054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2"/>
                </a:solidFill>
              </a:rPr>
              <a:t>[1] Though the code mentions 4 </a:t>
            </a:r>
            <a:r>
              <a:rPr lang="en-US" sz="1600" dirty="0" err="1">
                <a:solidFill>
                  <a:schemeClr val="bg2"/>
                </a:solidFill>
              </a:rPr>
              <a:t>indic</a:t>
            </a:r>
            <a:r>
              <a:rPr lang="en-US" sz="1600" dirty="0">
                <a:solidFill>
                  <a:schemeClr val="bg2"/>
                </a:solidFill>
              </a:rPr>
              <a:t>-languages, only “</a:t>
            </a:r>
            <a:r>
              <a:rPr lang="en-US" sz="1600" dirty="0" err="1">
                <a:solidFill>
                  <a:schemeClr val="bg2"/>
                </a:solidFill>
              </a:rPr>
              <a:t>telugu_parser</a:t>
            </a:r>
            <a:r>
              <a:rPr lang="en-US" sz="1600" dirty="0">
                <a:solidFill>
                  <a:schemeClr val="bg2"/>
                </a:solidFill>
              </a:rPr>
              <a:t>” is functional.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All others are not in the scope and are placeholders for future expansion.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[2] All the yellow high-lighted files are test files and tools. These do not contribute to the functionality.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>
                <a:solidFill>
                  <a:schemeClr val="bg2"/>
                </a:solidFill>
              </a:rPr>
              <a:t>[3] The two circled ones are the key files.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 err="1">
                <a:solidFill>
                  <a:schemeClr val="bg2"/>
                </a:solidFill>
              </a:rPr>
              <a:t>Word_processor</a:t>
            </a:r>
            <a:r>
              <a:rPr lang="en-US" sz="1600" dirty="0">
                <a:solidFill>
                  <a:schemeClr val="bg2"/>
                </a:solidFill>
              </a:rPr>
              <a:t>: All the APIs are here. Based on the language, it delegates the responsibility to different parsers for parsing a given string into logical characters.</a:t>
            </a:r>
          </a:p>
          <a:p>
            <a:endParaRPr lang="en-US" sz="1600" dirty="0">
              <a:solidFill>
                <a:schemeClr val="bg2"/>
              </a:solidFill>
            </a:endParaRPr>
          </a:p>
          <a:p>
            <a:r>
              <a:rPr lang="en-US" sz="1600" dirty="0" err="1">
                <a:solidFill>
                  <a:schemeClr val="bg2"/>
                </a:solidFill>
              </a:rPr>
              <a:t>telugu_parser.php</a:t>
            </a:r>
            <a:r>
              <a:rPr lang="en-US" sz="1600" dirty="0">
                <a:solidFill>
                  <a:schemeClr val="bg2"/>
                </a:solidFill>
              </a:rPr>
              <a:t> is one of the parsers that is functional now for processing “Telugu” language strings</a:t>
            </a:r>
          </a:p>
          <a:p>
            <a:endParaRPr lang="en-US" sz="1600" dirty="0">
              <a:solidFill>
                <a:schemeClr val="bg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E23997-19D2-4A45-A4D8-B99E264A6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3125758" cy="489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737545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845A8E-C301-459F-A14D-028E569145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707887-EE06-4E3F-9515-1ED64E674293}" type="slidenum">
              <a:rPr lang="en-GB" smtClean="0"/>
              <a:pPr>
                <a:defRPr/>
              </a:pPr>
              <a:t>7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2473F2-D5A3-49F5-BE1D-A2CE4CD25079}"/>
              </a:ext>
            </a:extLst>
          </p:cNvPr>
          <p:cNvSpPr/>
          <p:nvPr/>
        </p:nvSpPr>
        <p:spPr>
          <a:xfrm>
            <a:off x="1066800" y="242739"/>
            <a:ext cx="56579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SOAP vs REST API: Some Resources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22BAF2-C534-4064-AF9D-DFF707533F17}"/>
              </a:ext>
            </a:extLst>
          </p:cNvPr>
          <p:cNvSpPr/>
          <p:nvPr/>
        </p:nvSpPr>
        <p:spPr>
          <a:xfrm>
            <a:off x="152400" y="1524000"/>
            <a:ext cx="8686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SOAP Vs. REST: Difference between Web API Services</a:t>
            </a:r>
          </a:p>
          <a:p>
            <a:endParaRPr lang="en-US" sz="2000" dirty="0">
              <a:solidFill>
                <a:schemeClr val="bg2"/>
              </a:solidFill>
            </a:endParaRPr>
          </a:p>
          <a:p>
            <a:r>
              <a:rPr lang="en-US" sz="2000" dirty="0">
                <a:solidFill>
                  <a:schemeClr val="bg2"/>
                </a:solidFill>
                <a:hlinkClick r:id="rId2"/>
              </a:rPr>
              <a:t>https://www.guru99.com/comparison-between-web-services.html</a:t>
            </a:r>
            <a:endParaRPr lang="en-US" sz="2000" dirty="0">
              <a:solidFill>
                <a:schemeClr val="bg2"/>
              </a:solidFill>
            </a:endParaRPr>
          </a:p>
          <a:p>
            <a:endParaRPr lang="en-US" sz="2000" dirty="0">
              <a:solidFill>
                <a:schemeClr val="bg2"/>
              </a:solidFill>
            </a:endParaRPr>
          </a:p>
          <a:p>
            <a:r>
              <a:rPr lang="en-US" sz="2000" b="1" dirty="0">
                <a:solidFill>
                  <a:schemeClr val="bg2"/>
                </a:solidFill>
              </a:rPr>
              <a:t>SOAP vs REST?</a:t>
            </a:r>
            <a:endParaRPr lang="en-US" sz="2000" dirty="0">
              <a:solidFill>
                <a:schemeClr val="bg2"/>
              </a:solidFill>
            </a:endParaRPr>
          </a:p>
          <a:p>
            <a:r>
              <a:rPr lang="en-US" sz="2000" dirty="0">
                <a:solidFill>
                  <a:schemeClr val="bg2"/>
                </a:solidFill>
                <a:hlinkClick r:id="rId3"/>
              </a:rPr>
              <a:t>https://www.youtube.com/watch?v=bPNfu0IZhoE</a:t>
            </a:r>
            <a:endParaRPr lang="en-US" sz="2000" dirty="0">
              <a:solidFill>
                <a:schemeClr val="bg2"/>
              </a:solidFill>
            </a:endParaRPr>
          </a:p>
          <a:p>
            <a:endParaRPr lang="en-US" sz="2000" dirty="0">
              <a:solidFill>
                <a:schemeClr val="bg2"/>
              </a:solidFill>
            </a:endParaRPr>
          </a:p>
          <a:p>
            <a:endParaRPr lang="en-US" sz="2000" dirty="0">
              <a:solidFill>
                <a:schemeClr val="bg2"/>
              </a:solidFill>
            </a:endParaRPr>
          </a:p>
          <a:p>
            <a:r>
              <a:rPr lang="en-US" sz="2000" b="1" dirty="0">
                <a:solidFill>
                  <a:schemeClr val="bg2"/>
                </a:solidFill>
              </a:rPr>
              <a:t>REST API Concepts</a:t>
            </a:r>
          </a:p>
          <a:p>
            <a:r>
              <a:rPr lang="en-US" sz="2000" dirty="0">
                <a:solidFill>
                  <a:schemeClr val="bg2"/>
                </a:solidFill>
                <a:hlinkClick r:id="rId4"/>
              </a:rPr>
              <a:t>https://www.youtube.com/watch?v=7YcW25PHnAA</a:t>
            </a:r>
            <a:endParaRPr lang="en-US" sz="2000" dirty="0">
              <a:solidFill>
                <a:schemeClr val="bg2"/>
              </a:solidFill>
            </a:endParaRPr>
          </a:p>
          <a:p>
            <a:endParaRPr lang="en-US" sz="2000" dirty="0">
              <a:solidFill>
                <a:schemeClr val="bg2"/>
              </a:solidFill>
            </a:endParaRPr>
          </a:p>
          <a:p>
            <a:r>
              <a:rPr lang="en-US" sz="2000" dirty="0">
                <a:solidFill>
                  <a:schemeClr val="bg2"/>
                </a:solidFill>
              </a:rPr>
              <a:t>Programmable Web  (API Directory)</a:t>
            </a:r>
          </a:p>
          <a:p>
            <a:r>
              <a:rPr lang="en-US" sz="2000" dirty="0">
                <a:solidFill>
                  <a:schemeClr val="bg2"/>
                </a:solidFill>
                <a:hlinkClick r:id="rId5"/>
              </a:rPr>
              <a:t>https://www.programmableweb.com/category/all/apis</a:t>
            </a:r>
            <a:r>
              <a:rPr lang="en-US" sz="2000" dirty="0">
                <a:solidFill>
                  <a:schemeClr val="bg2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795380400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845A8E-C301-459F-A14D-028E569145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707887-EE06-4E3F-9515-1ED64E674293}" type="slidenum">
              <a:rPr lang="en-GB" smtClean="0"/>
              <a:pPr>
                <a:defRPr/>
              </a:pPr>
              <a:t>8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2473F2-D5A3-49F5-BE1D-A2CE4CD25079}"/>
              </a:ext>
            </a:extLst>
          </p:cNvPr>
          <p:cNvSpPr/>
          <p:nvPr/>
        </p:nvSpPr>
        <p:spPr>
          <a:xfrm>
            <a:off x="1066800" y="242739"/>
            <a:ext cx="48410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API Testing through reqbin.com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FDDDDE-78F5-4317-89A1-16B988105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998" y="2286000"/>
            <a:ext cx="9144000" cy="402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17544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845A8E-C301-459F-A14D-028E569145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707887-EE06-4E3F-9515-1ED64E674293}" type="slidenum">
              <a:rPr lang="en-GB" smtClean="0"/>
              <a:pPr>
                <a:defRPr/>
              </a:pPr>
              <a:t>9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2473F2-D5A3-49F5-BE1D-A2CE4CD25079}"/>
              </a:ext>
            </a:extLst>
          </p:cNvPr>
          <p:cNvSpPr/>
          <p:nvPr/>
        </p:nvSpPr>
        <p:spPr>
          <a:xfrm>
            <a:off x="1066800" y="242739"/>
            <a:ext cx="51840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API Testing through postman.com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5FD9E1-680A-46C0-9486-86C2CCB8E70B}"/>
              </a:ext>
            </a:extLst>
          </p:cNvPr>
          <p:cNvSpPr/>
          <p:nvPr/>
        </p:nvSpPr>
        <p:spPr>
          <a:xfrm>
            <a:off x="76200" y="1143000"/>
            <a:ext cx="38609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/>
                </a:solidFill>
                <a:hlinkClick r:id="rId2"/>
              </a:rPr>
              <a:t>https://www.postman.com/</a:t>
            </a:r>
            <a:r>
              <a:rPr lang="en-US" dirty="0">
                <a:solidFill>
                  <a:schemeClr val="bg2"/>
                </a:solidFill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FD30DE-0C45-4862-BB98-1C24FA8A4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928" y="2209800"/>
            <a:ext cx="9144000" cy="312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84611"/>
      </p:ext>
    </p:extLst>
  </p:cSld>
  <p:clrMapOvr>
    <a:masterClrMapping/>
  </p:clrMapOvr>
  <p:transition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PROJECT_OPEN" val="0"/>
  <p:tag name="ARTICULATE_SLIDE_COUNT" val="2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jasthi">
  <a:themeElements>
    <a:clrScheme name="jasthi.pot 9">
      <a:dk1>
        <a:srgbClr val="220011"/>
      </a:dk1>
      <a:lt1>
        <a:srgbClr val="FFFFFF"/>
      </a:lt1>
      <a:dk2>
        <a:srgbClr val="0F3A68"/>
      </a:dk2>
      <a:lt2>
        <a:srgbClr val="FFFFFF"/>
      </a:lt2>
      <a:accent1>
        <a:srgbClr val="CAD704"/>
      </a:accent1>
      <a:accent2>
        <a:srgbClr val="204658"/>
      </a:accent2>
      <a:accent3>
        <a:srgbClr val="AAAEB9"/>
      </a:accent3>
      <a:accent4>
        <a:srgbClr val="DADADA"/>
      </a:accent4>
      <a:accent5>
        <a:srgbClr val="E1E8AA"/>
      </a:accent5>
      <a:accent6>
        <a:srgbClr val="1C3F4F"/>
      </a:accent6>
      <a:hlink>
        <a:srgbClr val="000066"/>
      </a:hlink>
      <a:folHlink>
        <a:srgbClr val="F07600"/>
      </a:folHlink>
    </a:clrScheme>
    <a:fontScheme name="jasthi.p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>
            <a:alpha val="50000"/>
          </a:srgbClr>
        </a:solidFill>
        <a:ln w="28575" cap="flat" cmpd="sng" algn="ctr">
          <a:solidFill>
            <a:schemeClr val="bg1"/>
          </a:solidFill>
          <a:prstDash val="solid"/>
          <a:round/>
          <a:headEnd type="none" w="sm" len="sm"/>
          <a:tailEnd type="stealth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FFFF">
            <a:alpha val="50000"/>
          </a:srgbClr>
        </a:solidFill>
        <a:ln w="28575" cap="flat" cmpd="sng" algn="ctr">
          <a:solidFill>
            <a:schemeClr val="bg1"/>
          </a:solidFill>
          <a:prstDash val="solid"/>
          <a:round/>
          <a:headEnd type="none" w="sm" len="sm"/>
          <a:tailEnd type="stealth" w="lg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jasthi.pot 1">
        <a:dk1>
          <a:srgbClr val="220011"/>
        </a:dk1>
        <a:lt1>
          <a:srgbClr val="FFFFCC"/>
        </a:lt1>
        <a:dk2>
          <a:srgbClr val="660033"/>
        </a:dk2>
        <a:lt2>
          <a:srgbClr val="FFCC00"/>
        </a:lt2>
        <a:accent1>
          <a:srgbClr val="CC0099"/>
        </a:accent1>
        <a:accent2>
          <a:srgbClr val="56002B"/>
        </a:accent2>
        <a:accent3>
          <a:srgbClr val="B8AAAD"/>
        </a:accent3>
        <a:accent4>
          <a:srgbClr val="DADAAE"/>
        </a:accent4>
        <a:accent5>
          <a:srgbClr val="E2AACA"/>
        </a:accent5>
        <a:accent6>
          <a:srgbClr val="4D0026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2">
        <a:dk1>
          <a:srgbClr val="000F1E"/>
        </a:dk1>
        <a:lt1>
          <a:srgbClr val="FFFFFF"/>
        </a:lt1>
        <a:dk2>
          <a:srgbClr val="003366"/>
        </a:dk2>
        <a:lt2>
          <a:srgbClr val="33CCCC"/>
        </a:lt2>
        <a:accent1>
          <a:srgbClr val="006699"/>
        </a:accent1>
        <a:accent2>
          <a:srgbClr val="003366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2D5C"/>
        </a:accent6>
        <a:hlink>
          <a:srgbClr val="0099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3">
        <a:dk1>
          <a:srgbClr val="002F2E"/>
        </a:dk1>
        <a:lt1>
          <a:srgbClr val="FFFFFF"/>
        </a:lt1>
        <a:dk2>
          <a:srgbClr val="008080"/>
        </a:dk2>
        <a:lt2>
          <a:srgbClr val="66FFCC"/>
        </a:lt2>
        <a:accent1>
          <a:srgbClr val="0099CC"/>
        </a:accent1>
        <a:accent2>
          <a:srgbClr val="00525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4948"/>
        </a:accent6>
        <a:hlink>
          <a:srgbClr val="00CC99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4">
        <a:dk1>
          <a:srgbClr val="000022"/>
        </a:dk1>
        <a:lt1>
          <a:srgbClr val="FFFFFF"/>
        </a:lt1>
        <a:dk2>
          <a:srgbClr val="000066"/>
        </a:dk2>
        <a:lt2>
          <a:srgbClr val="FFCC00"/>
        </a:lt2>
        <a:accent1>
          <a:srgbClr val="666699"/>
        </a:accent1>
        <a:accent2>
          <a:srgbClr val="000048"/>
        </a:accent2>
        <a:accent3>
          <a:srgbClr val="AAAAB8"/>
        </a:accent3>
        <a:accent4>
          <a:srgbClr val="DADADA"/>
        </a:accent4>
        <a:accent5>
          <a:srgbClr val="B8B8CA"/>
        </a:accent5>
        <a:accent6>
          <a:srgbClr val="000040"/>
        </a:accent6>
        <a:hlink>
          <a:srgbClr val="9999FF"/>
        </a:hlink>
        <a:folHlink>
          <a:srgbClr val="00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5">
        <a:dk1>
          <a:srgbClr val="663300"/>
        </a:dk1>
        <a:lt1>
          <a:srgbClr val="FFFFFF"/>
        </a:lt1>
        <a:dk2>
          <a:srgbClr val="000000"/>
        </a:dk2>
        <a:lt2>
          <a:srgbClr val="FFFF99"/>
        </a:lt2>
        <a:accent1>
          <a:srgbClr val="FFCC66"/>
        </a:accent1>
        <a:accent2>
          <a:srgbClr val="FFFFCC"/>
        </a:accent2>
        <a:accent3>
          <a:srgbClr val="FFFFFF"/>
        </a:accent3>
        <a:accent4>
          <a:srgbClr val="562A00"/>
        </a:accent4>
        <a:accent5>
          <a:srgbClr val="FFE2B8"/>
        </a:accent5>
        <a:accent6>
          <a:srgbClr val="E7E7B9"/>
        </a:accent6>
        <a:hlink>
          <a:srgbClr val="FFCC00"/>
        </a:hlink>
        <a:folHlink>
          <a:srgbClr val="FF7C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sthi.pot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jasthi.pot 7">
        <a:dk1>
          <a:srgbClr val="220011"/>
        </a:dk1>
        <a:lt1>
          <a:srgbClr val="FFFFFF"/>
        </a:lt1>
        <a:dk2>
          <a:srgbClr val="0F3A68"/>
        </a:dk2>
        <a:lt2>
          <a:srgbClr val="FFFFFF"/>
        </a:lt2>
        <a:accent1>
          <a:srgbClr val="CAD704"/>
        </a:accent1>
        <a:accent2>
          <a:srgbClr val="204658"/>
        </a:accent2>
        <a:accent3>
          <a:srgbClr val="AAAEB9"/>
        </a:accent3>
        <a:accent4>
          <a:srgbClr val="DADADA"/>
        </a:accent4>
        <a:accent5>
          <a:srgbClr val="E1E8AA"/>
        </a:accent5>
        <a:accent6>
          <a:srgbClr val="1C3F4F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8">
        <a:dk1>
          <a:srgbClr val="220011"/>
        </a:dk1>
        <a:lt1>
          <a:srgbClr val="FFFFFF"/>
        </a:lt1>
        <a:dk2>
          <a:srgbClr val="0F3A68"/>
        </a:dk2>
        <a:lt2>
          <a:srgbClr val="FFFFFF"/>
        </a:lt2>
        <a:accent1>
          <a:srgbClr val="CAD704"/>
        </a:accent1>
        <a:accent2>
          <a:srgbClr val="204658"/>
        </a:accent2>
        <a:accent3>
          <a:srgbClr val="AAAEB9"/>
        </a:accent3>
        <a:accent4>
          <a:srgbClr val="DADADA"/>
        </a:accent4>
        <a:accent5>
          <a:srgbClr val="E1E8AA"/>
        </a:accent5>
        <a:accent6>
          <a:srgbClr val="1C3F4F"/>
        </a:accent6>
        <a:hlink>
          <a:srgbClr val="FFC94C"/>
        </a:hlink>
        <a:folHlink>
          <a:srgbClr val="F07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jasthi.pot 9">
        <a:dk1>
          <a:srgbClr val="220011"/>
        </a:dk1>
        <a:lt1>
          <a:srgbClr val="FFFFFF"/>
        </a:lt1>
        <a:dk2>
          <a:srgbClr val="0F3A68"/>
        </a:dk2>
        <a:lt2>
          <a:srgbClr val="FFFFFF"/>
        </a:lt2>
        <a:accent1>
          <a:srgbClr val="CAD704"/>
        </a:accent1>
        <a:accent2>
          <a:srgbClr val="204658"/>
        </a:accent2>
        <a:accent3>
          <a:srgbClr val="AAAEB9"/>
        </a:accent3>
        <a:accent4>
          <a:srgbClr val="DADADA"/>
        </a:accent4>
        <a:accent5>
          <a:srgbClr val="E1E8AA"/>
        </a:accent5>
        <a:accent6>
          <a:srgbClr val="1C3F4F"/>
        </a:accent6>
        <a:hlink>
          <a:srgbClr val="000066"/>
        </a:hlink>
        <a:folHlink>
          <a:srgbClr val="F07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Office\Templates\jasthi.pot</Template>
  <TotalTime>8018</TotalTime>
  <Pages>25</Pages>
  <Words>687</Words>
  <Application>Microsoft Office PowerPoint</Application>
  <PresentationFormat>On-screen Show (4:3)</PresentationFormat>
  <Paragraphs>90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Book Antiqua</vt:lpstr>
      <vt:lpstr>NATS</vt:lpstr>
      <vt:lpstr>Times New Roman</vt:lpstr>
      <vt:lpstr>jasthi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Computing Fundamentals with C++</dc:title>
  <dc:subject>Lecture notes for CmpSc 101, 201, 203</dc:subject>
  <dc:creator>Rick Mercer - Instructor of Engineering and Computer Science</dc:creator>
  <cp:keywords>Chapter 6;C_Unrestricted</cp:keywords>
  <cp:lastModifiedBy>Jasthi, Jasthi (DI SW LCS DEVOPS)</cp:lastModifiedBy>
  <cp:revision>828</cp:revision>
  <cp:lastPrinted>2001-01-24T14:10:52Z</cp:lastPrinted>
  <dcterms:created xsi:type="dcterms:W3CDTF">1996-11-12T16:26:02Z</dcterms:created>
  <dcterms:modified xsi:type="dcterms:W3CDTF">2021-05-21T20:56:49Z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2F7729D9-822F-490E-B637-6C89EB1AAAC2</vt:lpwstr>
  </property>
  <property fmtid="{D5CDD505-2E9C-101B-9397-08002B2CF9AE}" pid="3" name="ArticulatePath">
    <vt:lpwstr>ics370_itertive evolutionary and agile_ch3_4_5_6</vt:lpwstr>
  </property>
  <property fmtid="{D5CDD505-2E9C-101B-9397-08002B2CF9AE}" pid="4" name="Document Confidentiality">
    <vt:lpwstr>Unrestricted</vt:lpwstr>
  </property>
</Properties>
</file>