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4" r:id="rId2"/>
    <p:sldId id="270" r:id="rId3"/>
    <p:sldId id="256" r:id="rId4"/>
    <p:sldId id="278" r:id="rId5"/>
    <p:sldId id="279" r:id="rId6"/>
    <p:sldId id="280" r:id="rId7"/>
    <p:sldId id="295" r:id="rId8"/>
    <p:sldId id="296" r:id="rId9"/>
    <p:sldId id="298" r:id="rId10"/>
    <p:sldId id="259" r:id="rId11"/>
    <p:sldId id="284" r:id="rId12"/>
    <p:sldId id="285" r:id="rId13"/>
    <p:sldId id="258" r:id="rId14"/>
    <p:sldId id="281" r:id="rId15"/>
    <p:sldId id="293" r:id="rId16"/>
    <p:sldId id="300" r:id="rId17"/>
    <p:sldId id="294" r:id="rId18"/>
    <p:sldId id="261" r:id="rId19"/>
    <p:sldId id="286" r:id="rId20"/>
    <p:sldId id="287" r:id="rId21"/>
    <p:sldId id="297" r:id="rId22"/>
    <p:sldId id="260" r:id="rId23"/>
    <p:sldId id="299" r:id="rId24"/>
    <p:sldId id="277" r:id="rId25"/>
    <p:sldId id="263" r:id="rId26"/>
    <p:sldId id="301" r:id="rId27"/>
    <p:sldId id="273" r:id="rId28"/>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4" autoAdjust="0"/>
    <p:restoredTop sz="94660"/>
  </p:normalViewPr>
  <p:slideViewPr>
    <p:cSldViewPr snapToGrid="0">
      <p:cViewPr varScale="1">
        <p:scale>
          <a:sx n="82" d="100"/>
          <a:sy n="82" d="100"/>
        </p:scale>
        <p:origin x="907" y="53"/>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1443C-1FF6-415D-8721-9F0C038BF42D}" type="datetimeFigureOut">
              <a:rPr lang="zh-CN" altLang="en-US" smtClean="0"/>
              <a:t>2019/6/28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DED76-4AED-445D-A012-26C040FAB340}" type="slidenum">
              <a:rPr lang="zh-CN" altLang="en-US" smtClean="0"/>
              <a:t>‹#›</a:t>
            </a:fld>
            <a:endParaRPr lang="zh-CN" altLang="en-US"/>
          </a:p>
        </p:txBody>
      </p:sp>
    </p:spTree>
    <p:extLst>
      <p:ext uri="{BB962C8B-B14F-4D97-AF65-F5344CB8AC3E}">
        <p14:creationId xmlns:p14="http://schemas.microsoft.com/office/powerpoint/2010/main" val="249890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4</a:t>
            </a:fld>
            <a:endParaRPr lang="zh-CN" altLang="en-US"/>
          </a:p>
        </p:txBody>
      </p:sp>
    </p:spTree>
    <p:extLst>
      <p:ext uri="{BB962C8B-B14F-4D97-AF65-F5344CB8AC3E}">
        <p14:creationId xmlns:p14="http://schemas.microsoft.com/office/powerpoint/2010/main" val="641661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23</a:t>
            </a:fld>
            <a:endParaRPr lang="zh-CN" altLang="en-US"/>
          </a:p>
        </p:txBody>
      </p:sp>
    </p:spTree>
    <p:extLst>
      <p:ext uri="{BB962C8B-B14F-4D97-AF65-F5344CB8AC3E}">
        <p14:creationId xmlns:p14="http://schemas.microsoft.com/office/powerpoint/2010/main" val="2155243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26</a:t>
            </a:fld>
            <a:endParaRPr lang="zh-CN" altLang="en-US"/>
          </a:p>
        </p:txBody>
      </p:sp>
    </p:spTree>
    <p:extLst>
      <p:ext uri="{BB962C8B-B14F-4D97-AF65-F5344CB8AC3E}">
        <p14:creationId xmlns:p14="http://schemas.microsoft.com/office/powerpoint/2010/main" val="277263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5</a:t>
            </a:fld>
            <a:endParaRPr lang="zh-CN" altLang="en-US"/>
          </a:p>
        </p:txBody>
      </p:sp>
    </p:spTree>
    <p:extLst>
      <p:ext uri="{BB962C8B-B14F-4D97-AF65-F5344CB8AC3E}">
        <p14:creationId xmlns:p14="http://schemas.microsoft.com/office/powerpoint/2010/main" val="212754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6</a:t>
            </a:fld>
            <a:endParaRPr lang="zh-CN" altLang="en-US"/>
          </a:p>
        </p:txBody>
      </p:sp>
    </p:spTree>
    <p:extLst>
      <p:ext uri="{BB962C8B-B14F-4D97-AF65-F5344CB8AC3E}">
        <p14:creationId xmlns:p14="http://schemas.microsoft.com/office/powerpoint/2010/main" val="330521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7</a:t>
            </a:fld>
            <a:endParaRPr lang="zh-CN" altLang="en-US"/>
          </a:p>
        </p:txBody>
      </p:sp>
    </p:spTree>
    <p:extLst>
      <p:ext uri="{BB962C8B-B14F-4D97-AF65-F5344CB8AC3E}">
        <p14:creationId xmlns:p14="http://schemas.microsoft.com/office/powerpoint/2010/main" val="2833012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8</a:t>
            </a:fld>
            <a:endParaRPr lang="zh-CN" altLang="en-US"/>
          </a:p>
        </p:txBody>
      </p:sp>
    </p:spTree>
    <p:extLst>
      <p:ext uri="{BB962C8B-B14F-4D97-AF65-F5344CB8AC3E}">
        <p14:creationId xmlns:p14="http://schemas.microsoft.com/office/powerpoint/2010/main" val="323970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9</a:t>
            </a:fld>
            <a:endParaRPr lang="zh-CN" altLang="en-US"/>
          </a:p>
        </p:txBody>
      </p:sp>
    </p:spTree>
    <p:extLst>
      <p:ext uri="{BB962C8B-B14F-4D97-AF65-F5344CB8AC3E}">
        <p14:creationId xmlns:p14="http://schemas.microsoft.com/office/powerpoint/2010/main" val="381701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19</a:t>
            </a:fld>
            <a:endParaRPr lang="zh-CN" altLang="en-US"/>
          </a:p>
        </p:txBody>
      </p:sp>
    </p:spTree>
    <p:extLst>
      <p:ext uri="{BB962C8B-B14F-4D97-AF65-F5344CB8AC3E}">
        <p14:creationId xmlns:p14="http://schemas.microsoft.com/office/powerpoint/2010/main" val="3997685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20</a:t>
            </a:fld>
            <a:endParaRPr lang="zh-CN" altLang="en-US"/>
          </a:p>
        </p:txBody>
      </p:sp>
    </p:spTree>
    <p:extLst>
      <p:ext uri="{BB962C8B-B14F-4D97-AF65-F5344CB8AC3E}">
        <p14:creationId xmlns:p14="http://schemas.microsoft.com/office/powerpoint/2010/main" val="560094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33DED76-4AED-445D-A012-26C040FAB340}" type="slidenum">
              <a:rPr lang="zh-CN" altLang="en-US" smtClean="0"/>
              <a:t>21</a:t>
            </a:fld>
            <a:endParaRPr lang="zh-CN" altLang="en-US"/>
          </a:p>
        </p:txBody>
      </p:sp>
    </p:spTree>
    <p:extLst>
      <p:ext uri="{BB962C8B-B14F-4D97-AF65-F5344CB8AC3E}">
        <p14:creationId xmlns:p14="http://schemas.microsoft.com/office/powerpoint/2010/main" val="400955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4"/>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1"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4C1D20E9-3A15-482D-A38F-5214D7E2E979}" type="datetimeFigureOut">
              <a:rPr lang="zh-CN" altLang="en-US"/>
              <a:pPr>
                <a:defRPr/>
              </a:pPr>
              <a:t>2019/6/28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60D2082-9D0C-4262-AC47-368A5484B901}" type="slidenum">
              <a:rPr lang="zh-CN" altLang="en-US"/>
              <a:pPr>
                <a:defRPr/>
              </a:pPr>
              <a:t>‹#›</a:t>
            </a:fld>
            <a:endParaRPr lang="zh-CN" altLang="en-US"/>
          </a:p>
        </p:txBody>
      </p:sp>
    </p:spTree>
    <p:extLst>
      <p:ext uri="{BB962C8B-B14F-4D97-AF65-F5344CB8AC3E}">
        <p14:creationId xmlns:p14="http://schemas.microsoft.com/office/powerpoint/2010/main" val="1786851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EA49C98-0D76-41F0-AFF1-98BED1F9F4D9}" type="datetimeFigureOut">
              <a:rPr lang="zh-CN" altLang="en-US"/>
              <a:pPr>
                <a:defRPr/>
              </a:pPr>
              <a:t>2019/6/28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6987400-5AC7-4CDB-B4AD-E01588F4433F}" type="slidenum">
              <a:rPr lang="zh-CN" altLang="en-US"/>
              <a:pPr>
                <a:defRPr/>
              </a:pPr>
              <a:t>‹#›</a:t>
            </a:fld>
            <a:endParaRPr lang="zh-CN" altLang="en-US"/>
          </a:p>
        </p:txBody>
      </p:sp>
    </p:spTree>
    <p:extLst>
      <p:ext uri="{BB962C8B-B14F-4D97-AF65-F5344CB8AC3E}">
        <p14:creationId xmlns:p14="http://schemas.microsoft.com/office/powerpoint/2010/main" val="3830244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65A850-75C1-4336-A64B-CAB02B11BCBB}" type="datetimeFigureOut">
              <a:rPr lang="zh-CN" altLang="en-US"/>
              <a:pPr>
                <a:defRPr/>
              </a:pPr>
              <a:t>2019/6/28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15FE8E0-FF2D-45BC-A3A6-62F3565A3D6B}" type="slidenum">
              <a:rPr lang="zh-CN" altLang="en-US"/>
              <a:pPr>
                <a:defRPr/>
              </a:pPr>
              <a:t>‹#›</a:t>
            </a:fld>
            <a:endParaRPr lang="zh-CN" altLang="en-US"/>
          </a:p>
        </p:txBody>
      </p:sp>
    </p:spTree>
    <p:extLst>
      <p:ext uri="{BB962C8B-B14F-4D97-AF65-F5344CB8AC3E}">
        <p14:creationId xmlns:p14="http://schemas.microsoft.com/office/powerpoint/2010/main" val="376379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50EAC76-A620-47F6-8A97-BD5A8BE22C25}" type="datetimeFigureOut">
              <a:rPr lang="zh-CN" altLang="en-US"/>
              <a:pPr>
                <a:defRPr/>
              </a:pPr>
              <a:t>2019/6/28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1B1401-9F24-4769-9940-1FE77CB18630}" type="slidenum">
              <a:rPr lang="zh-CN" altLang="en-US"/>
              <a:pPr>
                <a:defRPr/>
              </a:pPr>
              <a:t>‹#›</a:t>
            </a:fld>
            <a:endParaRPr lang="zh-CN" altLang="en-US"/>
          </a:p>
        </p:txBody>
      </p:sp>
    </p:spTree>
    <p:extLst>
      <p:ext uri="{BB962C8B-B14F-4D97-AF65-F5344CB8AC3E}">
        <p14:creationId xmlns:p14="http://schemas.microsoft.com/office/powerpoint/2010/main" val="788501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529D7424-A6B5-4DB7-B590-11F50E0178BC}" type="datetimeFigureOut">
              <a:rPr lang="zh-CN" altLang="en-US"/>
              <a:pPr>
                <a:defRPr/>
              </a:pPr>
              <a:t>2019/6/28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E232437-4AC0-477C-8EAD-CE0FE1FCE97B}" type="slidenum">
              <a:rPr lang="zh-CN" altLang="en-US"/>
              <a:pPr>
                <a:defRPr/>
              </a:pPr>
              <a:t>‹#›</a:t>
            </a:fld>
            <a:endParaRPr lang="zh-CN" altLang="en-US"/>
          </a:p>
        </p:txBody>
      </p:sp>
    </p:spTree>
    <p:extLst>
      <p:ext uri="{BB962C8B-B14F-4D97-AF65-F5344CB8AC3E}">
        <p14:creationId xmlns:p14="http://schemas.microsoft.com/office/powerpoint/2010/main" val="139647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19D5263-7EE6-4265-8DEF-3451E009A988}" type="datetimeFigureOut">
              <a:rPr lang="zh-CN" altLang="en-US"/>
              <a:pPr>
                <a:defRPr/>
              </a:pPr>
              <a:t>2019/6/28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C1C4AAE-F279-4321-BC0F-335B023DB913}" type="slidenum">
              <a:rPr lang="zh-CN" altLang="en-US"/>
              <a:pPr>
                <a:defRPr/>
              </a:pPr>
              <a:t>‹#›</a:t>
            </a:fld>
            <a:endParaRPr lang="zh-CN" altLang="en-US"/>
          </a:p>
        </p:txBody>
      </p:sp>
    </p:spTree>
    <p:extLst>
      <p:ext uri="{BB962C8B-B14F-4D97-AF65-F5344CB8AC3E}">
        <p14:creationId xmlns:p14="http://schemas.microsoft.com/office/powerpoint/2010/main" val="351289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9"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EF44165-D161-47FF-8AED-DF954A9BFB85}" type="datetimeFigureOut">
              <a:rPr lang="zh-CN" altLang="en-US"/>
              <a:pPr>
                <a:defRPr/>
              </a:pPr>
              <a:t>2019/6/28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2A01FC65-767E-401B-A5A7-A7EE1FB1DF94}" type="slidenum">
              <a:rPr lang="zh-CN" altLang="en-US"/>
              <a:pPr>
                <a:defRPr/>
              </a:pPr>
              <a:t>‹#›</a:t>
            </a:fld>
            <a:endParaRPr lang="zh-CN" altLang="en-US"/>
          </a:p>
        </p:txBody>
      </p:sp>
    </p:spTree>
    <p:extLst>
      <p:ext uri="{BB962C8B-B14F-4D97-AF65-F5344CB8AC3E}">
        <p14:creationId xmlns:p14="http://schemas.microsoft.com/office/powerpoint/2010/main" val="384714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8B3579E-9F6E-4DC3-A508-B345A9D0031F}" type="datetimeFigureOut">
              <a:rPr lang="zh-CN" altLang="en-US"/>
              <a:pPr>
                <a:defRPr/>
              </a:pPr>
              <a:t>2019/6/28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409238D-562D-468A-A337-1217164323F6}" type="slidenum">
              <a:rPr lang="zh-CN" altLang="en-US"/>
              <a:pPr>
                <a:defRPr/>
              </a:pPr>
              <a:t>‹#›</a:t>
            </a:fld>
            <a:endParaRPr lang="zh-CN" altLang="en-US"/>
          </a:p>
        </p:txBody>
      </p:sp>
    </p:spTree>
    <p:extLst>
      <p:ext uri="{BB962C8B-B14F-4D97-AF65-F5344CB8AC3E}">
        <p14:creationId xmlns:p14="http://schemas.microsoft.com/office/powerpoint/2010/main" val="209653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0565808-D3A3-446E-B53F-C6358263F3D7}" type="datetimeFigureOut">
              <a:rPr lang="zh-CN" altLang="en-US"/>
              <a:pPr>
                <a:defRPr/>
              </a:pPr>
              <a:t>2019/6/28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DF9A3E6-EFF4-47CF-9727-BBD079652039}" type="slidenum">
              <a:rPr lang="zh-CN" altLang="en-US"/>
              <a:pPr>
                <a:defRPr/>
              </a:pPr>
              <a:t>‹#›</a:t>
            </a:fld>
            <a:endParaRPr lang="zh-CN" altLang="en-US"/>
          </a:p>
        </p:txBody>
      </p:sp>
    </p:spTree>
    <p:extLst>
      <p:ext uri="{BB962C8B-B14F-4D97-AF65-F5344CB8AC3E}">
        <p14:creationId xmlns:p14="http://schemas.microsoft.com/office/powerpoint/2010/main" val="162594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1"/>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BB21F91-57A3-49CD-8E51-A032D5F75A20}" type="datetimeFigureOut">
              <a:rPr lang="zh-CN" altLang="en-US"/>
              <a:pPr>
                <a:defRPr/>
              </a:pPr>
              <a:t>2019/6/28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7235EE4-A9E3-4DF9-A2EB-545ECCE5EF1C}" type="slidenum">
              <a:rPr lang="zh-CN" altLang="en-US"/>
              <a:pPr>
                <a:defRPr/>
              </a:pPr>
              <a:t>‹#›</a:t>
            </a:fld>
            <a:endParaRPr lang="zh-CN" altLang="en-US"/>
          </a:p>
        </p:txBody>
      </p:sp>
    </p:spTree>
    <p:extLst>
      <p:ext uri="{BB962C8B-B14F-4D97-AF65-F5344CB8AC3E}">
        <p14:creationId xmlns:p14="http://schemas.microsoft.com/office/powerpoint/2010/main" val="72890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9" y="457201"/>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3532E9D-C0D5-4FD4-8DE3-231E42090358}" type="datetimeFigureOut">
              <a:rPr lang="zh-CN" altLang="en-US"/>
              <a:pPr>
                <a:defRPr/>
              </a:pPr>
              <a:t>2019/6/28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81945D5-7C38-4513-ACF3-5B8DD339E6DD}" type="slidenum">
              <a:rPr lang="zh-CN" altLang="en-US"/>
              <a:pPr>
                <a:defRPr/>
              </a:pPr>
              <a:t>‹#›</a:t>
            </a:fld>
            <a:endParaRPr lang="zh-CN" altLang="en-US"/>
          </a:p>
        </p:txBody>
      </p:sp>
    </p:spTree>
    <p:extLst>
      <p:ext uri="{BB962C8B-B14F-4D97-AF65-F5344CB8AC3E}">
        <p14:creationId xmlns:p14="http://schemas.microsoft.com/office/powerpoint/2010/main" val="195530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1"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1"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DC663C05-FDBC-43B7-B66F-6D262704742A}" type="datetimeFigureOut">
              <a:rPr lang="zh-CN" altLang="en-US"/>
              <a:pPr>
                <a:defRPr/>
              </a:pPr>
              <a:t>2019/6/28</a:t>
            </a:fld>
            <a:endParaRPr lang="zh-CN" altLang="en-US"/>
          </a:p>
        </p:txBody>
      </p:sp>
      <p:sp>
        <p:nvSpPr>
          <p:cNvPr id="5" name="页脚占位符 4"/>
          <p:cNvSpPr>
            <a:spLocks noGrp="1"/>
          </p:cNvSpPr>
          <p:nvPr>
            <p:ph type="ftr" sz="quarter" idx="3"/>
          </p:nvPr>
        </p:nvSpPr>
        <p:spPr>
          <a:xfrm>
            <a:off x="4038601"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EA4E612-842D-40B8-B5A6-B27876575BA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40573" y="2451515"/>
            <a:ext cx="11310854" cy="1754326"/>
          </a:xfrm>
          <a:prstGeom prst="rect">
            <a:avLst/>
          </a:prstGeom>
          <a:noFill/>
        </p:spPr>
        <p:txBody>
          <a:bodyPr wrap="square">
            <a:spAutoFit/>
          </a:bodyPr>
          <a:lstStyle/>
          <a:p>
            <a:pPr algn="ctr" eaLnBrk="1" fontAlgn="auto" hangingPunct="1">
              <a:spcBef>
                <a:spcPts val="0"/>
              </a:spcBef>
              <a:spcAft>
                <a:spcPts val="0"/>
              </a:spcAft>
              <a:defRPr/>
            </a:pPr>
            <a:r>
              <a:rPr lang="zh-CN" altLang="en-US" sz="5400" b="1" spc="300" dirty="0">
                <a:solidFill>
                  <a:srgbClr val="044875"/>
                </a:solidFill>
                <a:latin typeface="微软雅黑" panose="020B0503020204020204" pitchFamily="34" charset="-122"/>
                <a:ea typeface="微软雅黑" panose="020B0503020204020204" pitchFamily="34" charset="-122"/>
              </a:rPr>
              <a:t>基于人工神经网络的</a:t>
            </a:r>
            <a:endParaRPr lang="en-US" altLang="zh-CN" sz="5400" b="1" spc="300" dirty="0">
              <a:solidFill>
                <a:srgbClr val="044875"/>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zh-CN" altLang="en-US" sz="5400" b="1" spc="300" dirty="0">
                <a:solidFill>
                  <a:srgbClr val="044875"/>
                </a:solidFill>
                <a:latin typeface="微软雅黑" panose="020B0503020204020204" pitchFamily="34" charset="-122"/>
                <a:ea typeface="微软雅黑" panose="020B0503020204020204" pitchFamily="34" charset="-122"/>
              </a:rPr>
              <a:t>医学图像癌变病灶检测</a:t>
            </a:r>
          </a:p>
        </p:txBody>
      </p:sp>
      <p:sp>
        <p:nvSpPr>
          <p:cNvPr id="22" name="文本框 21"/>
          <p:cNvSpPr txBox="1">
            <a:spLocks noChangeArrowheads="1"/>
          </p:cNvSpPr>
          <p:nvPr/>
        </p:nvSpPr>
        <p:spPr bwMode="auto">
          <a:xfrm>
            <a:off x="212943" y="4783527"/>
            <a:ext cx="7088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rgbClr val="044875"/>
                </a:solidFill>
                <a:latin typeface="微软雅黑" pitchFamily="34" charset="-122"/>
                <a:ea typeface="微软雅黑" pitchFamily="34" charset="-122"/>
              </a:rPr>
              <a:t>项目组成员：门泓江、王亮、赵苏琪</a:t>
            </a:r>
          </a:p>
        </p:txBody>
      </p:sp>
      <p:sp>
        <p:nvSpPr>
          <p:cNvPr id="26" name="文本框 25"/>
          <p:cNvSpPr txBox="1">
            <a:spLocks noChangeArrowheads="1"/>
          </p:cNvSpPr>
          <p:nvPr/>
        </p:nvSpPr>
        <p:spPr bwMode="auto">
          <a:xfrm>
            <a:off x="4932692" y="4783527"/>
            <a:ext cx="4351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rgbClr val="044875"/>
                </a:solidFill>
                <a:latin typeface="微软雅黑" pitchFamily="34" charset="-122"/>
                <a:ea typeface="微软雅黑" pitchFamily="34" charset="-122"/>
              </a:rPr>
              <a:t>指导老师：那彦 </a:t>
            </a:r>
          </a:p>
        </p:txBody>
      </p:sp>
      <p:sp>
        <p:nvSpPr>
          <p:cNvPr id="9" name="矩形 8"/>
          <p:cNvSpPr/>
          <p:nvPr/>
        </p:nvSpPr>
        <p:spPr>
          <a:xfrm>
            <a:off x="1600201" y="2167484"/>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6" y="4235997"/>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37214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6"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7826"/>
            <a:ext cx="10290176" cy="330174"/>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 name="文本框 54"/>
          <p:cNvSpPr txBox="1">
            <a:spLocks noChangeArrowheads="1"/>
          </p:cNvSpPr>
          <p:nvPr/>
        </p:nvSpPr>
        <p:spPr bwMode="auto">
          <a:xfrm>
            <a:off x="10178257" y="6490494"/>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2019.6</a:t>
            </a:r>
            <a:endParaRPr lang="zh-CN" altLang="en-US" sz="2000" dirty="0">
              <a:solidFill>
                <a:srgbClr val="044875"/>
              </a:solidFill>
              <a:latin typeface="微软雅黑" pitchFamily="34" charset="-122"/>
              <a:ea typeface="微软雅黑" pitchFamily="34" charset="-122"/>
            </a:endParaRPr>
          </a:p>
        </p:txBody>
      </p:sp>
      <p:sp>
        <p:nvSpPr>
          <p:cNvPr id="25" name="文本框 24">
            <a:extLst>
              <a:ext uri="{FF2B5EF4-FFF2-40B4-BE49-F238E27FC236}">
                <a16:creationId xmlns:a16="http://schemas.microsoft.com/office/drawing/2014/main" id="{0AD2010B-4C67-4390-8515-5F6B0E2D32DD}"/>
              </a:ext>
            </a:extLst>
          </p:cNvPr>
          <p:cNvSpPr txBox="1">
            <a:spLocks noChangeArrowheads="1"/>
          </p:cNvSpPr>
          <p:nvPr/>
        </p:nvSpPr>
        <p:spPr bwMode="auto">
          <a:xfrm>
            <a:off x="7048346" y="4783527"/>
            <a:ext cx="43514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000" dirty="0">
                <a:solidFill>
                  <a:srgbClr val="044875"/>
                </a:solidFill>
                <a:latin typeface="微软雅黑" pitchFamily="34" charset="-122"/>
                <a:ea typeface="微软雅黑" pitchFamily="34" charset="-122"/>
              </a:rPr>
              <a:t>指导助教：刘赫 </a:t>
            </a:r>
          </a:p>
        </p:txBody>
      </p:sp>
      <p:sp>
        <p:nvSpPr>
          <p:cNvPr id="30" name="文本框 29">
            <a:extLst>
              <a:ext uri="{FF2B5EF4-FFF2-40B4-BE49-F238E27FC236}">
                <a16:creationId xmlns:a16="http://schemas.microsoft.com/office/drawing/2014/main" id="{E021928F-D961-4CA4-8106-E444A16B8BB4}"/>
              </a:ext>
            </a:extLst>
          </p:cNvPr>
          <p:cNvSpPr txBox="1">
            <a:spLocks noChangeArrowheads="1"/>
          </p:cNvSpPr>
          <p:nvPr/>
        </p:nvSpPr>
        <p:spPr bwMode="auto">
          <a:xfrm>
            <a:off x="1145048" y="1547881"/>
            <a:ext cx="708824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2019</a:t>
            </a:r>
            <a:r>
              <a:rPr lang="zh-CN" altLang="en-US" sz="2000" dirty="0">
                <a:solidFill>
                  <a:srgbClr val="044875"/>
                </a:solidFill>
                <a:latin typeface="微软雅黑" pitchFamily="34" charset="-122"/>
                <a:ea typeface="微软雅黑" pitchFamily="34" charset="-122"/>
              </a:rPr>
              <a:t>年西安电子科技大学</a:t>
            </a:r>
            <a:r>
              <a:rPr lang="en-US" altLang="zh-CN" sz="2000" dirty="0">
                <a:solidFill>
                  <a:srgbClr val="044875"/>
                </a:solidFill>
                <a:latin typeface="微软雅黑" pitchFamily="34" charset="-122"/>
                <a:ea typeface="微软雅黑" pitchFamily="34" charset="-122"/>
              </a:rPr>
              <a:t>·</a:t>
            </a:r>
            <a:r>
              <a:rPr lang="zh-CN" altLang="en-US" sz="2000" dirty="0">
                <a:solidFill>
                  <a:srgbClr val="044875"/>
                </a:solidFill>
                <a:latin typeface="微软雅黑" pitchFamily="34" charset="-122"/>
                <a:ea typeface="微软雅黑" pitchFamily="34" charset="-122"/>
              </a:rPr>
              <a:t>高级科研实训</a:t>
            </a:r>
            <a:r>
              <a:rPr lang="en-US" altLang="zh-CN" sz="2000" dirty="0">
                <a:solidFill>
                  <a:srgbClr val="044875"/>
                </a:solidFill>
                <a:latin typeface="微软雅黑" pitchFamily="34" charset="-122"/>
                <a:ea typeface="微软雅黑" pitchFamily="34" charset="-122"/>
              </a:rPr>
              <a:t>·</a:t>
            </a:r>
            <a:r>
              <a:rPr lang="zh-CN" altLang="en-US" sz="2000" dirty="0">
                <a:solidFill>
                  <a:srgbClr val="044875"/>
                </a:solidFill>
                <a:latin typeface="微软雅黑" pitchFamily="34" charset="-122"/>
                <a:ea typeface="微软雅黑" pitchFamily="34" charset="-122"/>
              </a:rPr>
              <a:t>结题答辩</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right)">
                                      <p:cBhvr>
                                        <p:cTn id="7" dur="500"/>
                                        <p:tgtEl>
                                          <p:spTgt spid="4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right)">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fade">
                                      <p:cBhvr>
                                        <p:cTn id="16" dur="500"/>
                                        <p:tgtEl>
                                          <p:spTgt spid="55"/>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par>
                                <p:cTn id="30" presetID="53" presetClass="entr" presetSubtype="16" fill="hold" grpId="0" nodeType="withEffect">
                                  <p:stCondLst>
                                    <p:cond delay="0"/>
                                  </p:stCondLst>
                                  <p:iterate type="lt">
                                    <p:tmPct val="10000"/>
                                  </p:iterate>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22" presetClass="entr" presetSubtype="4" fill="hold" grpId="0" nodeType="withEffect">
                                  <p:stCondLst>
                                    <p:cond delay="25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par>
                                <p:cTn id="41" presetID="22" presetClass="entr" presetSubtype="4" fill="hold" grpId="0" nodeType="withEffect">
                                  <p:stCondLst>
                                    <p:cond delay="25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par>
                                <p:cTn id="44" presetID="22" presetClass="entr" presetSubtype="4" fill="hold" grpId="0" nodeType="withEffect">
                                  <p:stCondLst>
                                    <p:cond delay="25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9" grpId="0" animBg="1"/>
      <p:bldP spid="49" grpId="0" animBg="1"/>
      <p:bldP spid="53" grpId="0" animBg="1"/>
      <p:bldP spid="54" grpId="0" animBg="1"/>
      <p:bldP spid="55" grpId="0"/>
      <p:bldP spid="25"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2</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研究现状</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p>
          </p:txBody>
        </p:sp>
      </p:grpSp>
      <p:sp>
        <p:nvSpPr>
          <p:cNvPr id="56" name="文本框 55">
            <a:extLst>
              <a:ext uri="{FF2B5EF4-FFF2-40B4-BE49-F238E27FC236}">
                <a16:creationId xmlns:a16="http://schemas.microsoft.com/office/drawing/2014/main" id="{E3429A9B-842A-46C1-8CD5-3223B79A28CC}"/>
              </a:ext>
            </a:extLst>
          </p:cNvPr>
          <p:cNvSpPr txBox="1"/>
          <p:nvPr/>
        </p:nvSpPr>
        <p:spPr bwMode="auto">
          <a:xfrm>
            <a:off x="1622425" y="2850284"/>
            <a:ext cx="8908408" cy="2346283"/>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医学图像识别技术已经广泛应用于癌变组织的识别，癌变组织在医学图像中对比度高，形状、结构有规则，因而利用深度神经网络可以达到很高的识别率。</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通过神经网络的方法识别图像能够快速准确地确定类别，方便医院统一管理和快速检索，提高整个病例数据库的工作效率。</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7" name="组合 56">
            <a:extLst>
              <a:ext uri="{FF2B5EF4-FFF2-40B4-BE49-F238E27FC236}">
                <a16:creationId xmlns:a16="http://schemas.microsoft.com/office/drawing/2014/main" id="{F0A27E5D-BB69-434C-9644-22F0DD4BC360}"/>
              </a:ext>
            </a:extLst>
          </p:cNvPr>
          <p:cNvGrpSpPr>
            <a:grpSpLocks/>
          </p:cNvGrpSpPr>
          <p:nvPr/>
        </p:nvGrpSpPr>
        <p:grpSpPr bwMode="auto">
          <a:xfrm>
            <a:off x="1274764" y="2151633"/>
            <a:ext cx="9748194" cy="3584285"/>
            <a:chOff x="238407" y="535270"/>
            <a:chExt cx="9746873" cy="3582797"/>
          </a:xfrm>
        </p:grpSpPr>
        <p:grpSp>
          <p:nvGrpSpPr>
            <p:cNvPr id="58" name="组合 3">
              <a:extLst>
                <a:ext uri="{FF2B5EF4-FFF2-40B4-BE49-F238E27FC236}">
                  <a16:creationId xmlns:a16="http://schemas.microsoft.com/office/drawing/2014/main" id="{FD160F15-4349-4746-B7DA-2AD2635C8CEB}"/>
                </a:ext>
              </a:extLst>
            </p:cNvPr>
            <p:cNvGrpSpPr>
              <a:grpSpLocks/>
            </p:cNvGrpSpPr>
            <p:nvPr/>
          </p:nvGrpSpPr>
          <p:grpSpPr bwMode="auto">
            <a:xfrm>
              <a:off x="238407" y="535270"/>
              <a:ext cx="9746873" cy="3582797"/>
              <a:chOff x="238407" y="535270"/>
              <a:chExt cx="9746873" cy="3582797"/>
            </a:xfrm>
          </p:grpSpPr>
          <p:sp>
            <p:nvSpPr>
              <p:cNvPr id="61" name="矩形 60">
                <a:extLst>
                  <a:ext uri="{FF2B5EF4-FFF2-40B4-BE49-F238E27FC236}">
                    <a16:creationId xmlns:a16="http://schemas.microsoft.com/office/drawing/2014/main" id="{E070600B-11F2-45B7-A0F4-E74A2B6C025A}"/>
                  </a:ext>
                </a:extLst>
              </p:cNvPr>
              <p:cNvSpPr/>
              <p:nvPr/>
            </p:nvSpPr>
            <p:spPr>
              <a:xfrm>
                <a:off x="238407" y="997041"/>
                <a:ext cx="9452915" cy="279932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矩形 62">
                <a:extLst>
                  <a:ext uri="{FF2B5EF4-FFF2-40B4-BE49-F238E27FC236}">
                    <a16:creationId xmlns:a16="http://schemas.microsoft.com/office/drawing/2014/main" id="{1B807952-AFE5-46F5-A9C7-CB07E0B00CE2}"/>
                  </a:ext>
                </a:extLst>
              </p:cNvPr>
              <p:cNvSpPr/>
              <p:nvPr/>
            </p:nvSpPr>
            <p:spPr>
              <a:xfrm>
                <a:off x="586021" y="535270"/>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4" name="组合 78">
                <a:extLst>
                  <a:ext uri="{FF2B5EF4-FFF2-40B4-BE49-F238E27FC236}">
                    <a16:creationId xmlns:a16="http://schemas.microsoft.com/office/drawing/2014/main" id="{385BB816-D727-4201-9233-EB11629A33BC}"/>
                  </a:ext>
                </a:extLst>
              </p:cNvPr>
              <p:cNvGrpSpPr>
                <a:grpSpLocks/>
              </p:cNvGrpSpPr>
              <p:nvPr/>
            </p:nvGrpSpPr>
            <p:grpSpPr bwMode="auto">
              <a:xfrm>
                <a:off x="9282314" y="3387023"/>
                <a:ext cx="702966" cy="731044"/>
                <a:chOff x="8455814" y="3260670"/>
                <a:chExt cx="527923" cy="549009"/>
              </a:xfrm>
            </p:grpSpPr>
            <p:sp>
              <p:nvSpPr>
                <p:cNvPr id="65" name="矩形 64">
                  <a:extLst>
                    <a:ext uri="{FF2B5EF4-FFF2-40B4-BE49-F238E27FC236}">
                      <a16:creationId xmlns:a16="http://schemas.microsoft.com/office/drawing/2014/main" id="{761E7C6C-02A9-4C02-BC70-3CCD0039B81D}"/>
                    </a:ext>
                  </a:extLst>
                </p:cNvPr>
                <p:cNvSpPr/>
                <p:nvPr/>
              </p:nvSpPr>
              <p:spPr>
                <a:xfrm>
                  <a:off x="8614204" y="3440250"/>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矩形 65">
                  <a:extLst>
                    <a:ext uri="{FF2B5EF4-FFF2-40B4-BE49-F238E27FC236}">
                      <a16:creationId xmlns:a16="http://schemas.microsoft.com/office/drawing/2014/main" id="{43B8D634-BFB5-4292-AE06-F2E155782096}"/>
                    </a:ext>
                  </a:extLst>
                </p:cNvPr>
                <p:cNvSpPr/>
                <p:nvPr/>
              </p:nvSpPr>
              <p:spPr>
                <a:xfrm>
                  <a:off x="8455814" y="3260670"/>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60" name="文本框 79">
              <a:extLst>
                <a:ext uri="{FF2B5EF4-FFF2-40B4-BE49-F238E27FC236}">
                  <a16:creationId xmlns:a16="http://schemas.microsoft.com/office/drawing/2014/main" id="{8D5B2312-4EA3-416B-A01D-0AC3EC1B8AC1}"/>
                </a:ext>
              </a:extLst>
            </p:cNvPr>
            <p:cNvSpPr txBox="1">
              <a:spLocks noChangeArrowheads="1"/>
            </p:cNvSpPr>
            <p:nvPr/>
          </p:nvSpPr>
          <p:spPr bwMode="auto">
            <a:xfrm>
              <a:off x="9452159" y="3596315"/>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dirty="0">
                <a:solidFill>
                  <a:schemeClr val="bg1"/>
                </a:solidFill>
                <a:latin typeface="Impact" pitchFamily="34" charset="0"/>
              </a:endParaRPr>
            </a:p>
          </p:txBody>
        </p:sp>
      </p:grpSp>
      <p:sp>
        <p:nvSpPr>
          <p:cNvPr id="67" name="文本框 2">
            <a:extLst>
              <a:ext uri="{FF2B5EF4-FFF2-40B4-BE49-F238E27FC236}">
                <a16:creationId xmlns:a16="http://schemas.microsoft.com/office/drawing/2014/main" id="{DA089C83-E591-45BB-9577-6C97028C43C5}"/>
              </a:ext>
            </a:extLst>
          </p:cNvPr>
          <p:cNvSpPr txBox="1">
            <a:spLocks noChangeArrowheads="1"/>
          </p:cNvSpPr>
          <p:nvPr/>
        </p:nvSpPr>
        <p:spPr bwMode="auto">
          <a:xfrm>
            <a:off x="1824038" y="2114982"/>
            <a:ext cx="36166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rgbClr val="3B3838"/>
                </a:solidFill>
                <a:latin typeface="微软雅黑" panose="020B0503020204020204" pitchFamily="34" charset="-122"/>
                <a:ea typeface="微软雅黑" panose="020B0503020204020204" pitchFamily="34" charset="-122"/>
              </a:rPr>
              <a:t>医学图像识别研究现状</a:t>
            </a:r>
          </a:p>
        </p:txBody>
      </p:sp>
    </p:spTree>
    <p:extLst>
      <p:ext uri="{BB962C8B-B14F-4D97-AF65-F5344CB8AC3E}">
        <p14:creationId xmlns:p14="http://schemas.microsoft.com/office/powerpoint/2010/main" val="14138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研究现状</a:t>
              </a:r>
            </a:p>
          </p:txBody>
        </p:sp>
      </p:grpSp>
      <p:sp>
        <p:nvSpPr>
          <p:cNvPr id="56" name="文本框 55">
            <a:extLst>
              <a:ext uri="{FF2B5EF4-FFF2-40B4-BE49-F238E27FC236}">
                <a16:creationId xmlns:a16="http://schemas.microsoft.com/office/drawing/2014/main" id="{E3429A9B-842A-46C1-8CD5-3223B79A28CC}"/>
              </a:ext>
            </a:extLst>
          </p:cNvPr>
          <p:cNvSpPr txBox="1"/>
          <p:nvPr/>
        </p:nvSpPr>
        <p:spPr bwMode="auto">
          <a:xfrm>
            <a:off x="1622425" y="2850284"/>
            <a:ext cx="8908408" cy="2346283"/>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以 </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Google </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为首的巨头在深度学习网络方面已经取得了十分可观的研究进展，并且有些高性能的网络已经投入商用，包括投入临床使用的深度神经网络。</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国内对神经网络研究总体起步晚，但以百度为首的科技创新公司近年来发展势头迅猛，逐渐带动国内其他公司在深度学习上投入更多的研发精力。</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7" name="组合 56">
            <a:extLst>
              <a:ext uri="{FF2B5EF4-FFF2-40B4-BE49-F238E27FC236}">
                <a16:creationId xmlns:a16="http://schemas.microsoft.com/office/drawing/2014/main" id="{F0A27E5D-BB69-434C-9644-22F0DD4BC360}"/>
              </a:ext>
            </a:extLst>
          </p:cNvPr>
          <p:cNvGrpSpPr>
            <a:grpSpLocks/>
          </p:cNvGrpSpPr>
          <p:nvPr/>
        </p:nvGrpSpPr>
        <p:grpSpPr bwMode="auto">
          <a:xfrm>
            <a:off x="1274764" y="2151633"/>
            <a:ext cx="9748194" cy="3584285"/>
            <a:chOff x="238407" y="535270"/>
            <a:chExt cx="9746873" cy="3582797"/>
          </a:xfrm>
        </p:grpSpPr>
        <p:grpSp>
          <p:nvGrpSpPr>
            <p:cNvPr id="58" name="组合 3">
              <a:extLst>
                <a:ext uri="{FF2B5EF4-FFF2-40B4-BE49-F238E27FC236}">
                  <a16:creationId xmlns:a16="http://schemas.microsoft.com/office/drawing/2014/main" id="{FD160F15-4349-4746-B7DA-2AD2635C8CEB}"/>
                </a:ext>
              </a:extLst>
            </p:cNvPr>
            <p:cNvGrpSpPr>
              <a:grpSpLocks/>
            </p:cNvGrpSpPr>
            <p:nvPr/>
          </p:nvGrpSpPr>
          <p:grpSpPr bwMode="auto">
            <a:xfrm>
              <a:off x="238407" y="535270"/>
              <a:ext cx="9746873" cy="3582797"/>
              <a:chOff x="238407" y="535270"/>
              <a:chExt cx="9746873" cy="3582797"/>
            </a:xfrm>
          </p:grpSpPr>
          <p:sp>
            <p:nvSpPr>
              <p:cNvPr id="61" name="矩形 60">
                <a:extLst>
                  <a:ext uri="{FF2B5EF4-FFF2-40B4-BE49-F238E27FC236}">
                    <a16:creationId xmlns:a16="http://schemas.microsoft.com/office/drawing/2014/main" id="{E070600B-11F2-45B7-A0F4-E74A2B6C025A}"/>
                  </a:ext>
                </a:extLst>
              </p:cNvPr>
              <p:cNvSpPr/>
              <p:nvPr/>
            </p:nvSpPr>
            <p:spPr>
              <a:xfrm>
                <a:off x="238407" y="997041"/>
                <a:ext cx="9452915" cy="2799329"/>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矩形 62">
                <a:extLst>
                  <a:ext uri="{FF2B5EF4-FFF2-40B4-BE49-F238E27FC236}">
                    <a16:creationId xmlns:a16="http://schemas.microsoft.com/office/drawing/2014/main" id="{1B807952-AFE5-46F5-A9C7-CB07E0B00CE2}"/>
                  </a:ext>
                </a:extLst>
              </p:cNvPr>
              <p:cNvSpPr/>
              <p:nvPr/>
            </p:nvSpPr>
            <p:spPr>
              <a:xfrm>
                <a:off x="586021" y="535270"/>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64" name="组合 78">
                <a:extLst>
                  <a:ext uri="{FF2B5EF4-FFF2-40B4-BE49-F238E27FC236}">
                    <a16:creationId xmlns:a16="http://schemas.microsoft.com/office/drawing/2014/main" id="{385BB816-D727-4201-9233-EB11629A33BC}"/>
                  </a:ext>
                </a:extLst>
              </p:cNvPr>
              <p:cNvGrpSpPr>
                <a:grpSpLocks/>
              </p:cNvGrpSpPr>
              <p:nvPr/>
            </p:nvGrpSpPr>
            <p:grpSpPr bwMode="auto">
              <a:xfrm>
                <a:off x="9282314" y="3387023"/>
                <a:ext cx="702966" cy="731044"/>
                <a:chOff x="8455814" y="3260670"/>
                <a:chExt cx="527923" cy="549009"/>
              </a:xfrm>
            </p:grpSpPr>
            <p:sp>
              <p:nvSpPr>
                <p:cNvPr id="65" name="矩形 64">
                  <a:extLst>
                    <a:ext uri="{FF2B5EF4-FFF2-40B4-BE49-F238E27FC236}">
                      <a16:creationId xmlns:a16="http://schemas.microsoft.com/office/drawing/2014/main" id="{761E7C6C-02A9-4C02-BC70-3CCD0039B81D}"/>
                    </a:ext>
                  </a:extLst>
                </p:cNvPr>
                <p:cNvSpPr/>
                <p:nvPr/>
              </p:nvSpPr>
              <p:spPr>
                <a:xfrm>
                  <a:off x="8614204" y="3440250"/>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矩形 65">
                  <a:extLst>
                    <a:ext uri="{FF2B5EF4-FFF2-40B4-BE49-F238E27FC236}">
                      <a16:creationId xmlns:a16="http://schemas.microsoft.com/office/drawing/2014/main" id="{43B8D634-BFB5-4292-AE06-F2E155782096}"/>
                    </a:ext>
                  </a:extLst>
                </p:cNvPr>
                <p:cNvSpPr/>
                <p:nvPr/>
              </p:nvSpPr>
              <p:spPr>
                <a:xfrm>
                  <a:off x="8455814" y="3260670"/>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60" name="文本框 79">
              <a:extLst>
                <a:ext uri="{FF2B5EF4-FFF2-40B4-BE49-F238E27FC236}">
                  <a16:creationId xmlns:a16="http://schemas.microsoft.com/office/drawing/2014/main" id="{8D5B2312-4EA3-416B-A01D-0AC3EC1B8AC1}"/>
                </a:ext>
              </a:extLst>
            </p:cNvPr>
            <p:cNvSpPr txBox="1">
              <a:spLocks noChangeArrowheads="1"/>
            </p:cNvSpPr>
            <p:nvPr/>
          </p:nvSpPr>
          <p:spPr bwMode="auto">
            <a:xfrm>
              <a:off x="9452159" y="3596315"/>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endParaRPr lang="zh-CN" altLang="en-US" sz="2000" dirty="0">
                <a:solidFill>
                  <a:schemeClr val="bg1"/>
                </a:solidFill>
                <a:latin typeface="Impact" pitchFamily="34" charset="0"/>
              </a:endParaRPr>
            </a:p>
          </p:txBody>
        </p:sp>
      </p:grpSp>
      <p:sp>
        <p:nvSpPr>
          <p:cNvPr id="67" name="文本框 2">
            <a:extLst>
              <a:ext uri="{FF2B5EF4-FFF2-40B4-BE49-F238E27FC236}">
                <a16:creationId xmlns:a16="http://schemas.microsoft.com/office/drawing/2014/main" id="{DA089C83-E591-45BB-9577-6C97028C43C5}"/>
              </a:ext>
            </a:extLst>
          </p:cNvPr>
          <p:cNvSpPr txBox="1">
            <a:spLocks noChangeArrowheads="1"/>
          </p:cNvSpPr>
          <p:nvPr/>
        </p:nvSpPr>
        <p:spPr bwMode="auto">
          <a:xfrm>
            <a:off x="1824038" y="2114982"/>
            <a:ext cx="36166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b="1" dirty="0">
                <a:solidFill>
                  <a:srgbClr val="3B3838"/>
                </a:solidFill>
                <a:latin typeface="微软雅黑" panose="020B0503020204020204" pitchFamily="34" charset="-122"/>
                <a:ea typeface="微软雅黑" panose="020B0503020204020204" pitchFamily="34" charset="-122"/>
              </a:rPr>
              <a:t>卷积神经网络研究现状</a:t>
            </a:r>
          </a:p>
        </p:txBody>
      </p:sp>
    </p:spTree>
    <p:extLst>
      <p:ext uri="{BB962C8B-B14F-4D97-AF65-F5344CB8AC3E}">
        <p14:creationId xmlns:p14="http://schemas.microsoft.com/office/powerpoint/2010/main" val="6801943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1" presetClass="entr" presetSubtype="1"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heel(1)">
                                      <p:cBhvr>
                                        <p:cTn id="19" dur="2000"/>
                                        <p:tgtEl>
                                          <p:spTgt spid="57"/>
                                        </p:tgtEl>
                                      </p:cBhvr>
                                    </p:animEffect>
                                  </p:childTnLst>
                                </p:cTn>
                              </p:par>
                            </p:childTnLst>
                          </p:cTn>
                        </p:par>
                        <p:par>
                          <p:cTn id="20" fill="hold">
                            <p:stCondLst>
                              <p:cond delay="2500"/>
                            </p:stCondLst>
                            <p:childTnLst>
                              <p:par>
                                <p:cTn id="21" presetID="22" presetClass="entr" presetSubtype="4" fill="hold" grpId="0"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down)">
                                      <p:cBhvr>
                                        <p:cTn id="2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3</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工作汇报</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5" name="组合 44"/>
          <p:cNvGrpSpPr>
            <a:grpSpLocks/>
          </p:cNvGrpSpPr>
          <p:nvPr/>
        </p:nvGrpSpPr>
        <p:grpSpPr bwMode="auto">
          <a:xfrm>
            <a:off x="1322712" y="1732596"/>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a:grpSpLocks/>
            </p:cNvGrpSpPr>
            <p:nvPr/>
          </p:nvGrpSpPr>
          <p:grpSpPr bwMode="auto">
            <a:xfrm>
              <a:off x="9681846" y="1568061"/>
              <a:ext cx="551648" cy="520673"/>
              <a:chOff x="9681846" y="1568061"/>
              <a:chExt cx="551648" cy="520673"/>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69" name="直接连接符 68"/>
              <p:cNvCxnSpPr/>
              <p:nvPr/>
            </p:nvCxnSpPr>
            <p:spPr bwMode="auto">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前期阶段</a:t>
              </a:r>
            </a:p>
          </p:txBody>
        </p:sp>
      </p:grpSp>
      <p:sp>
        <p:nvSpPr>
          <p:cNvPr id="36" name="文本框 35">
            <a:extLst>
              <a:ext uri="{FF2B5EF4-FFF2-40B4-BE49-F238E27FC236}">
                <a16:creationId xmlns:a16="http://schemas.microsoft.com/office/drawing/2014/main" id="{99DD2829-BDF3-4B6E-B5FC-92CE1000A689}"/>
              </a:ext>
            </a:extLst>
          </p:cNvPr>
          <p:cNvSpPr txBox="1"/>
          <p:nvPr/>
        </p:nvSpPr>
        <p:spPr bwMode="auto">
          <a:xfrm>
            <a:off x="2817019" y="1686600"/>
            <a:ext cx="7148075" cy="3731278"/>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了解</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MATLAB</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中与神经网络相关的算法知识。</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研读与肺癌检测相关的文章，了解其检测原理。</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与导师、学长沟通，确定了之后的课题进行方向。</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浏览大型神经网络比赛中优秀的癌变组织检测文章，学习其使用的方法。</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观察前期训练网络使用的数据，确定之后初步喂入网络的训练数据集形式。</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撰写周报告</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，与导师进行前期工作汇报。</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1195336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fltVal val="0"/>
                                          </p:val>
                                        </p:tav>
                                        <p:tav tm="100000">
                                          <p:val>
                                            <p:strVal val="#ppt_h"/>
                                          </p:val>
                                        </p:tav>
                                      </p:tavLst>
                                    </p:anim>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left)">
                                      <p:cBhvr>
                                        <p:cTn id="22" dur="500"/>
                                        <p:tgtEl>
                                          <p:spTgt spid="8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5" name="组合 44"/>
          <p:cNvGrpSpPr>
            <a:grpSpLocks/>
          </p:cNvGrpSpPr>
          <p:nvPr/>
        </p:nvGrpSpPr>
        <p:grpSpPr bwMode="auto">
          <a:xfrm>
            <a:off x="1322712" y="1732596"/>
            <a:ext cx="1336675" cy="1533525"/>
            <a:chOff x="9296155" y="1194708"/>
            <a:chExt cx="1336423" cy="1533978"/>
          </a:xfrm>
        </p:grpSpPr>
        <p:sp>
          <p:nvSpPr>
            <p:cNvPr id="7" name="矩形 6"/>
            <p:cNvSpPr/>
            <p:nvPr/>
          </p:nvSpPr>
          <p:spPr>
            <a:xfrm>
              <a:off x="9296155" y="1194708"/>
              <a:ext cx="1336423" cy="153397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0291" name="组合 21"/>
            <p:cNvGrpSpPr>
              <a:grpSpLocks/>
            </p:cNvGrpSpPr>
            <p:nvPr/>
          </p:nvGrpSpPr>
          <p:grpSpPr bwMode="auto">
            <a:xfrm>
              <a:off x="9681846" y="1568061"/>
              <a:ext cx="551648" cy="520673"/>
              <a:chOff x="9681846" y="1568061"/>
              <a:chExt cx="551648" cy="520673"/>
            </a:xfrm>
          </p:grpSpPr>
          <p:sp>
            <p:nvSpPr>
              <p:cNvPr id="10292" name="Freeform 74"/>
              <p:cNvSpPr>
                <a:spLocks noEditPoints="1"/>
              </p:cNvSpPr>
              <p:nvPr/>
            </p:nvSpPr>
            <p:spPr bwMode="auto">
              <a:xfrm>
                <a:off x="9695239" y="1568061"/>
                <a:ext cx="538255" cy="351936"/>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cxnSp>
            <p:nvCxnSpPr>
              <p:cNvPr id="69" name="直接连接符 68"/>
              <p:cNvCxnSpPr/>
              <p:nvPr/>
            </p:nvCxnSpPr>
            <p:spPr bwMode="auto">
              <a:xfrm>
                <a:off x="9681846" y="2088734"/>
                <a:ext cx="54599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中期阶段</a:t>
              </a:r>
            </a:p>
          </p:txBody>
        </p:sp>
      </p:grpSp>
      <p:sp>
        <p:nvSpPr>
          <p:cNvPr id="13" name="文本框 12">
            <a:extLst>
              <a:ext uri="{FF2B5EF4-FFF2-40B4-BE49-F238E27FC236}">
                <a16:creationId xmlns:a16="http://schemas.microsoft.com/office/drawing/2014/main" id="{2ADD635B-15DC-4516-8E74-F006C96C0403}"/>
              </a:ext>
            </a:extLst>
          </p:cNvPr>
          <p:cNvSpPr txBox="1"/>
          <p:nvPr/>
        </p:nvSpPr>
        <p:spPr bwMode="auto">
          <a:xfrm>
            <a:off x="2817019" y="1686600"/>
            <a:ext cx="7148075" cy="4192943"/>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论文研读、数据收集</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网络结构初步搭建</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了解医学图像癌变病灶检测的简易方法</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神经网络与模式识别的相关论文研读，数据的预处理</a:t>
            </a: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对收集到的数据进行理解，了解其病变组织位置与确切图片的对应关系</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对图片进行预处理，将搜集到的肺结节组织</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CT</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图片进行筛选，抽取出其中有病变组织的图片，将</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512*512</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像素大小的图片切割成</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50*50</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，并训练初级网络</a:t>
            </a:r>
          </a:p>
        </p:txBody>
      </p:sp>
    </p:spTree>
    <p:extLst>
      <p:ext uri="{BB962C8B-B14F-4D97-AF65-F5344CB8AC3E}">
        <p14:creationId xmlns:p14="http://schemas.microsoft.com/office/powerpoint/2010/main" val="3083769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500" fill="hold"/>
                                        <p:tgtEl>
                                          <p:spTgt spid="45"/>
                                        </p:tgtEl>
                                        <p:attrNameLst>
                                          <p:attrName>ppt_w</p:attrName>
                                        </p:attrNameLst>
                                      </p:cBhvr>
                                      <p:tavLst>
                                        <p:tav tm="0">
                                          <p:val>
                                            <p:fltVal val="0"/>
                                          </p:val>
                                        </p:tav>
                                        <p:tav tm="100000">
                                          <p:val>
                                            <p:strVal val="#ppt_w"/>
                                          </p:val>
                                        </p:tav>
                                      </p:tavLst>
                                    </p:anim>
                                    <p:anim calcmode="lin" valueType="num">
                                      <p:cBhvr>
                                        <p:cTn id="16" dur="500" fill="hold"/>
                                        <p:tgtEl>
                                          <p:spTgt spid="45"/>
                                        </p:tgtEl>
                                        <p:attrNameLst>
                                          <p:attrName>ppt_h</p:attrName>
                                        </p:attrNameLst>
                                      </p:cBhvr>
                                      <p:tavLst>
                                        <p:tav tm="0">
                                          <p:val>
                                            <p:fltVal val="0"/>
                                          </p:val>
                                        </p:tav>
                                        <p:tav tm="100000">
                                          <p:val>
                                            <p:strVal val="#ppt_h"/>
                                          </p:val>
                                        </p:tav>
                                      </p:tavLst>
                                    </p:anim>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left)">
                                      <p:cBhvr>
                                        <p:cTn id="22" dur="500"/>
                                        <p:tgtEl>
                                          <p:spTgt spid="89"/>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中期阶段</a:t>
              </a:r>
            </a:p>
          </p:txBody>
        </p:sp>
      </p:grpSp>
      <p:sp>
        <p:nvSpPr>
          <p:cNvPr id="13" name="文本框 12">
            <a:extLst>
              <a:ext uri="{FF2B5EF4-FFF2-40B4-BE49-F238E27FC236}">
                <a16:creationId xmlns:a16="http://schemas.microsoft.com/office/drawing/2014/main" id="{2ADD635B-15DC-4516-8E74-F006C96C0403}"/>
              </a:ext>
            </a:extLst>
          </p:cNvPr>
          <p:cNvSpPr txBox="1"/>
          <p:nvPr/>
        </p:nvSpPr>
        <p:spPr bwMode="auto">
          <a:xfrm>
            <a:off x="1274764" y="1773572"/>
            <a:ext cx="9754020" cy="3526735"/>
          </a:xfrm>
          <a:prstGeom prst="rect">
            <a:avLst/>
          </a:prstGeom>
          <a:noFill/>
        </p:spPr>
        <p:txBody>
          <a:bodyPr wrap="square">
            <a:spAutoFit/>
          </a:bodyPr>
          <a:lstStyle/>
          <a:p>
            <a:pPr eaLnBrk="1" fontAlgn="auto" hangingPunct="1">
              <a:lnSpc>
                <a:spcPct val="200000"/>
              </a:lnSpc>
              <a:spcBef>
                <a:spcPts val="0"/>
              </a:spcBef>
              <a:spcAft>
                <a:spcPts val="0"/>
              </a:spcAft>
              <a:defRPr/>
            </a:pPr>
            <a:r>
              <a:rPr lang="zh-CN" altLang="en-US" b="1"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数据处理过程</a:t>
            </a:r>
            <a:endParaRPr lang="en-US" altLang="zh-CN" b="1"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200000"/>
              </a:lnSpc>
              <a:spcBef>
                <a:spcPts val="0"/>
              </a:spcBef>
              <a:spcAft>
                <a:spcPts val="0"/>
              </a:spcAft>
              <a:buFont typeface="Arial" panose="020B0604020202020204" pitchFamily="34" charset="0"/>
              <a:buChar char="•"/>
              <a:defRPr/>
            </a:pP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第一步：首先利用医学图像处理算法</a:t>
            </a:r>
            <a:r>
              <a:rPr lang="en-US" altLang="zh-CN" sz="1600" dirty="0" err="1">
                <a:solidFill>
                  <a:srgbClr val="3B3838"/>
                </a:solidFill>
                <a:latin typeface="微软雅黑" panose="020B0503020204020204" pitchFamily="34" charset="-122"/>
                <a:ea typeface="微软雅黑" panose="020B0503020204020204" pitchFamily="34" charset="-122"/>
                <a:cs typeface="Arial" panose="020B0604020202020204" pitchFamily="34" charset="0"/>
              </a:rPr>
              <a:t>SimpleITK</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将</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600" dirty="0" err="1">
                <a:solidFill>
                  <a:srgbClr val="3B3838"/>
                </a:solidFill>
                <a:latin typeface="微软雅黑" panose="020B0503020204020204" pitchFamily="34" charset="-122"/>
                <a:ea typeface="微软雅黑" panose="020B0503020204020204" pitchFamily="34" charset="-122"/>
                <a:cs typeface="Arial" panose="020B0604020202020204" pitchFamily="34" charset="0"/>
              </a:rPr>
              <a:t>mhd</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格式的文件读入程序，使用其数据内包含的竖向</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CT</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扫描图像集和结节具体位置信息，进行坐标转换，并将结节所在位置找出。</a:t>
            </a:r>
          </a:p>
          <a:p>
            <a:pPr marL="342900" indent="-342900" eaLnBrk="1" fontAlgn="auto" hangingPunct="1">
              <a:lnSpc>
                <a:spcPct val="200000"/>
              </a:lnSpc>
              <a:spcBef>
                <a:spcPts val="0"/>
              </a:spcBef>
              <a:spcAft>
                <a:spcPts val="0"/>
              </a:spcAft>
              <a:buFont typeface="Arial" panose="020B0604020202020204" pitchFamily="34" charset="0"/>
              <a:buChar char="•"/>
              <a:defRPr/>
            </a:pP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第二步：为了得到</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50*50</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像素大小的医学图像，将结节信息中的结节几何中心位置定义为锚点，然后计算出以此为中心的</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50*50</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正方形窗口左上角端点的位置，构建</a:t>
            </a:r>
            <a:r>
              <a:rPr lang="en-US" altLang="zh-CN"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mask</a:t>
            </a: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函数将图像切出。</a:t>
            </a:r>
          </a:p>
          <a:p>
            <a:pPr marL="342900" indent="-342900" eaLnBrk="1" fontAlgn="auto" hangingPunct="1">
              <a:lnSpc>
                <a:spcPct val="200000"/>
              </a:lnSpc>
              <a:spcBef>
                <a:spcPts val="0"/>
              </a:spcBef>
              <a:spcAft>
                <a:spcPts val="0"/>
              </a:spcAft>
              <a:buFont typeface="Arial" panose="020B0604020202020204" pitchFamily="34" charset="0"/>
              <a:buChar char="•"/>
              <a:defRPr/>
            </a:pPr>
            <a:r>
              <a:rPr lang="zh-CN" altLang="en-US" sz="16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第三步：切割出不包含肺结节的图片用以训练网络，包括肺部空腔、软组织、骨骼等内容，数量和第二步总数一样。具体方法为以结节所在的正方形为边界切割出不包含结节的图像。</a:t>
            </a:r>
          </a:p>
        </p:txBody>
      </p:sp>
    </p:spTree>
    <p:extLst>
      <p:ext uri="{BB962C8B-B14F-4D97-AF65-F5344CB8AC3E}">
        <p14:creationId xmlns:p14="http://schemas.microsoft.com/office/powerpoint/2010/main" val="3782949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文本框 13"/>
          <p:cNvSpPr txBox="1"/>
          <p:nvPr/>
        </p:nvSpPr>
        <p:spPr bwMode="auto">
          <a:xfrm>
            <a:off x="550864" y="82550"/>
            <a:ext cx="723900" cy="585788"/>
          </a:xfrm>
          <a:prstGeom prst="rect">
            <a:avLst/>
          </a:prstGeom>
          <a:noFill/>
        </p:spPr>
        <p:txBody>
          <a:bodyPr wrap="square">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 </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9" name="组合 88">
            <a:extLst>
              <a:ext uri="{FF2B5EF4-FFF2-40B4-BE49-F238E27FC236}">
                <a16:creationId xmlns:a16="http://schemas.microsoft.com/office/drawing/2014/main" id="{4B27BA9E-F989-4901-AC47-0F5B3E7D7C0D}"/>
              </a:ext>
            </a:extLst>
          </p:cNvPr>
          <p:cNvGrpSpPr>
            <a:grpSpLocks/>
          </p:cNvGrpSpPr>
          <p:nvPr/>
        </p:nvGrpSpPr>
        <p:grpSpPr bwMode="auto">
          <a:xfrm>
            <a:off x="1338263" y="991887"/>
            <a:ext cx="2957513" cy="522287"/>
            <a:chOff x="5982652" y="1305878"/>
            <a:chExt cx="3235645" cy="523220"/>
          </a:xfrm>
        </p:grpSpPr>
        <p:sp>
          <p:nvSpPr>
            <p:cNvPr id="91" name="矩形 90">
              <a:extLst>
                <a:ext uri="{FF2B5EF4-FFF2-40B4-BE49-F238E27FC236}">
                  <a16:creationId xmlns:a16="http://schemas.microsoft.com/office/drawing/2014/main" id="{788FC52D-03A7-41E9-98CA-32894B167FC1}"/>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8AF0C26B-2357-4508-8250-3B56090682CB}"/>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后期阶段</a:t>
              </a:r>
            </a:p>
          </p:txBody>
        </p:sp>
      </p:grpSp>
      <p:sp>
        <p:nvSpPr>
          <p:cNvPr id="13" name="文本框 12">
            <a:extLst>
              <a:ext uri="{FF2B5EF4-FFF2-40B4-BE49-F238E27FC236}">
                <a16:creationId xmlns:a16="http://schemas.microsoft.com/office/drawing/2014/main" id="{100E5449-F446-403C-BE86-8B9BBB8D69DE}"/>
              </a:ext>
            </a:extLst>
          </p:cNvPr>
          <p:cNvSpPr txBox="1"/>
          <p:nvPr/>
        </p:nvSpPr>
        <p:spPr bwMode="auto">
          <a:xfrm>
            <a:off x="1274764" y="2315946"/>
            <a:ext cx="7148075" cy="1884618"/>
          </a:xfrm>
          <a:prstGeom prst="rect">
            <a:avLst/>
          </a:prstGeom>
          <a:noFill/>
        </p:spPr>
        <p:txBody>
          <a:bodyPr wrap="square">
            <a:spAutoFit/>
          </a:bodyPr>
          <a:lstStyle/>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调试读图软件。</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优化网络。</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补充数据集，并进行</a:t>
            </a:r>
            <a:r>
              <a:rPr lang="zh-CN" altLang="en-US" sz="20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网络训练。</a:t>
            </a:r>
            <a:endParaRPr lang="en-US" altLang="zh-CN" sz="2000" b="1"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fontAlgn="auto" hangingPunct="1">
              <a:lnSpc>
                <a:spcPct val="150000"/>
              </a:lnSpc>
              <a:spcBef>
                <a:spcPts val="0"/>
              </a:spcBef>
              <a:spcAft>
                <a:spcPts val="0"/>
              </a:spcAft>
              <a:buFont typeface="Arial" panose="020B0604020202020204" pitchFamily="34" charset="0"/>
              <a:buChar char="•"/>
              <a:defRPr/>
            </a:pP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撰写论文，制作答辩</a:t>
            </a:r>
            <a:r>
              <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000" dirty="0">
              <a:solidFill>
                <a:srgbClr val="3B3838"/>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3038201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4</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主要成果</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CNN</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神经网络的搭建</a:t>
              </a:r>
            </a:p>
          </p:txBody>
        </p:sp>
      </p:grpSp>
      <p:pic>
        <p:nvPicPr>
          <p:cNvPr id="9" name="图片 8">
            <a:extLst>
              <a:ext uri="{FF2B5EF4-FFF2-40B4-BE49-F238E27FC236}">
                <a16:creationId xmlns:a16="http://schemas.microsoft.com/office/drawing/2014/main" id="{F55CE6B7-13AC-4018-8A4E-2ECA8ED9E67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274763" y="2353762"/>
            <a:ext cx="9707368" cy="2492027"/>
          </a:xfrm>
          <a:prstGeom prst="rect">
            <a:avLst/>
          </a:prstGeom>
          <a:noFill/>
          <a:ln>
            <a:noFill/>
          </a:ln>
        </p:spPr>
      </p:pic>
      <p:sp>
        <p:nvSpPr>
          <p:cNvPr id="10" name="矩形 9">
            <a:extLst>
              <a:ext uri="{FF2B5EF4-FFF2-40B4-BE49-F238E27FC236}">
                <a16:creationId xmlns:a16="http://schemas.microsoft.com/office/drawing/2014/main" id="{E24E4AED-EF76-450F-8E4B-1A322B269D9F}"/>
              </a:ext>
            </a:extLst>
          </p:cNvPr>
          <p:cNvSpPr/>
          <p:nvPr/>
        </p:nvSpPr>
        <p:spPr>
          <a:xfrm>
            <a:off x="1256312" y="4845789"/>
            <a:ext cx="9679376" cy="510524"/>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卷积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池化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优化权重参数 </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-&gt;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检验</a:t>
            </a:r>
          </a:p>
        </p:txBody>
      </p:sp>
    </p:spTree>
    <p:extLst>
      <p:ext uri="{BB962C8B-B14F-4D97-AF65-F5344CB8AC3E}">
        <p14:creationId xmlns:p14="http://schemas.microsoft.com/office/powerpoint/2010/main" val="2233074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23063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a:grpSpLocks/>
          </p:cNvGrpSpPr>
          <p:nvPr/>
        </p:nvGrpSpPr>
        <p:grpSpPr bwMode="auto">
          <a:xfrm>
            <a:off x="2313113" y="2829980"/>
            <a:ext cx="3868941" cy="646246"/>
            <a:chOff x="6298049" y="1397569"/>
            <a:chExt cx="3868085" cy="646331"/>
          </a:xfrm>
        </p:grpSpPr>
        <p:sp>
          <p:nvSpPr>
            <p:cNvPr id="3132" name="文本框 20"/>
            <p:cNvSpPr txBox="1">
              <a:spLocks noChangeArrowheads="1"/>
            </p:cNvSpPr>
            <p:nvPr/>
          </p:nvSpPr>
          <p:spPr bwMode="auto">
            <a:xfrm>
              <a:off x="7035456"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课题背景</a:t>
              </a:r>
            </a:p>
          </p:txBody>
        </p:sp>
        <p:sp>
          <p:nvSpPr>
            <p:cNvPr id="3137" name="文本框 18"/>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01</a:t>
              </a:r>
              <a:endParaRPr lang="zh-CN" altLang="en-US" sz="3600" dirty="0">
                <a:solidFill>
                  <a:srgbClr val="044875"/>
                </a:solidFill>
                <a:latin typeface="Impact" pitchFamily="34" charset="0"/>
              </a:endParaRPr>
            </a:p>
          </p:txBody>
        </p:sp>
      </p:grpSp>
      <p:sp>
        <p:nvSpPr>
          <p:cNvPr id="7" name="文本框 6"/>
          <p:cNvSpPr txBox="1"/>
          <p:nvPr/>
        </p:nvSpPr>
        <p:spPr>
          <a:xfrm>
            <a:off x="2743200" y="872637"/>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cxnSp>
        <p:nvCxnSpPr>
          <p:cNvPr id="157" name="直接连接符 156"/>
          <p:cNvCxnSpPr/>
          <p:nvPr/>
        </p:nvCxnSpPr>
        <p:spPr bwMode="auto">
          <a:xfrm flipV="1">
            <a:off x="3700463" y="1801323"/>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nvGrpSpPr>
          <p:cNvPr id="66" name="组合 65">
            <a:extLst>
              <a:ext uri="{FF2B5EF4-FFF2-40B4-BE49-F238E27FC236}">
                <a16:creationId xmlns:a16="http://schemas.microsoft.com/office/drawing/2014/main" id="{E7F5279C-8CA0-482F-9C9D-A017589951FE}"/>
              </a:ext>
            </a:extLst>
          </p:cNvPr>
          <p:cNvGrpSpPr>
            <a:grpSpLocks/>
          </p:cNvGrpSpPr>
          <p:nvPr/>
        </p:nvGrpSpPr>
        <p:grpSpPr bwMode="auto">
          <a:xfrm>
            <a:off x="2191813" y="3513597"/>
            <a:ext cx="3131371" cy="646246"/>
            <a:chOff x="6172623" y="1397569"/>
            <a:chExt cx="3130678" cy="646331"/>
          </a:xfrm>
        </p:grpSpPr>
        <p:sp>
          <p:nvSpPr>
            <p:cNvPr id="67" name="文本框 20">
              <a:extLst>
                <a:ext uri="{FF2B5EF4-FFF2-40B4-BE49-F238E27FC236}">
                  <a16:creationId xmlns:a16="http://schemas.microsoft.com/office/drawing/2014/main" id="{941AADAC-B7CD-429B-94A2-037151399495}"/>
                </a:ext>
              </a:extLst>
            </p:cNvPr>
            <p:cNvSpPr txBox="1">
              <a:spLocks noChangeArrowheads="1"/>
            </p:cNvSpPr>
            <p:nvPr/>
          </p:nvSpPr>
          <p:spPr bwMode="auto">
            <a:xfrm>
              <a:off x="6172623" y="1524785"/>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2400" dirty="0">
                  <a:solidFill>
                    <a:srgbClr val="044875"/>
                  </a:solidFill>
                  <a:latin typeface="微软雅黑" pitchFamily="34" charset="-122"/>
                  <a:ea typeface="微软雅黑" pitchFamily="34" charset="-122"/>
                </a:rPr>
                <a:t>研究现状</a:t>
              </a:r>
            </a:p>
          </p:txBody>
        </p:sp>
        <p:sp>
          <p:nvSpPr>
            <p:cNvPr id="69" name="文本框 18">
              <a:extLst>
                <a:ext uri="{FF2B5EF4-FFF2-40B4-BE49-F238E27FC236}">
                  <a16:creationId xmlns:a16="http://schemas.microsoft.com/office/drawing/2014/main" id="{21AECA22-BA4E-480C-883D-457651539BEC}"/>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02</a:t>
              </a:r>
              <a:endParaRPr lang="zh-CN" altLang="en-US" sz="3600" dirty="0">
                <a:solidFill>
                  <a:srgbClr val="044875"/>
                </a:solidFill>
                <a:latin typeface="Impact" pitchFamily="34" charset="0"/>
              </a:endParaRPr>
            </a:p>
          </p:txBody>
        </p:sp>
      </p:grpSp>
      <p:grpSp>
        <p:nvGrpSpPr>
          <p:cNvPr id="71" name="组合 70">
            <a:extLst>
              <a:ext uri="{FF2B5EF4-FFF2-40B4-BE49-F238E27FC236}">
                <a16:creationId xmlns:a16="http://schemas.microsoft.com/office/drawing/2014/main" id="{4D1262F3-5E8C-49AA-A253-1B6771EDC1C3}"/>
              </a:ext>
            </a:extLst>
          </p:cNvPr>
          <p:cNvGrpSpPr>
            <a:grpSpLocks/>
          </p:cNvGrpSpPr>
          <p:nvPr/>
        </p:nvGrpSpPr>
        <p:grpSpPr bwMode="auto">
          <a:xfrm>
            <a:off x="2313113" y="4197214"/>
            <a:ext cx="3887431" cy="646246"/>
            <a:chOff x="6298049" y="1397569"/>
            <a:chExt cx="3886571" cy="646331"/>
          </a:xfrm>
        </p:grpSpPr>
        <p:sp>
          <p:nvSpPr>
            <p:cNvPr id="72" name="文本框 20">
              <a:extLst>
                <a:ext uri="{FF2B5EF4-FFF2-40B4-BE49-F238E27FC236}">
                  <a16:creationId xmlns:a16="http://schemas.microsoft.com/office/drawing/2014/main" id="{A645B744-DA49-4BE3-89D5-B959C0F7170F}"/>
                </a:ext>
              </a:extLst>
            </p:cNvPr>
            <p:cNvSpPr txBox="1">
              <a:spLocks noChangeArrowheads="1"/>
            </p:cNvSpPr>
            <p:nvPr/>
          </p:nvSpPr>
          <p:spPr bwMode="auto">
            <a:xfrm>
              <a:off x="7053942"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工作汇报</a:t>
              </a:r>
            </a:p>
          </p:txBody>
        </p:sp>
        <p:sp>
          <p:nvSpPr>
            <p:cNvPr id="73" name="文本框 18">
              <a:extLst>
                <a:ext uri="{FF2B5EF4-FFF2-40B4-BE49-F238E27FC236}">
                  <a16:creationId xmlns:a16="http://schemas.microsoft.com/office/drawing/2014/main" id="{CEB09A2A-442D-4908-8B21-89E0EE7218C7}"/>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03</a:t>
              </a:r>
              <a:endParaRPr lang="zh-CN" altLang="en-US" sz="3600" dirty="0">
                <a:solidFill>
                  <a:srgbClr val="044875"/>
                </a:solidFill>
                <a:latin typeface="Impact" pitchFamily="34" charset="0"/>
              </a:endParaRPr>
            </a:p>
          </p:txBody>
        </p:sp>
      </p:grpSp>
      <p:grpSp>
        <p:nvGrpSpPr>
          <p:cNvPr id="92" name="组合 91">
            <a:extLst>
              <a:ext uri="{FF2B5EF4-FFF2-40B4-BE49-F238E27FC236}">
                <a16:creationId xmlns:a16="http://schemas.microsoft.com/office/drawing/2014/main" id="{79CE2BDA-1ED7-401E-81C0-B217EA68278D}"/>
              </a:ext>
            </a:extLst>
          </p:cNvPr>
          <p:cNvGrpSpPr>
            <a:grpSpLocks/>
          </p:cNvGrpSpPr>
          <p:nvPr/>
        </p:nvGrpSpPr>
        <p:grpSpPr bwMode="auto">
          <a:xfrm>
            <a:off x="6982408" y="2829980"/>
            <a:ext cx="3894091" cy="646246"/>
            <a:chOff x="6298049" y="1397569"/>
            <a:chExt cx="3893230" cy="646331"/>
          </a:xfrm>
        </p:grpSpPr>
        <p:sp>
          <p:nvSpPr>
            <p:cNvPr id="93" name="文本框 20">
              <a:extLst>
                <a:ext uri="{FF2B5EF4-FFF2-40B4-BE49-F238E27FC236}">
                  <a16:creationId xmlns:a16="http://schemas.microsoft.com/office/drawing/2014/main" id="{50A2873E-14C2-495C-9D5F-1B6254E9EC3A}"/>
                </a:ext>
              </a:extLst>
            </p:cNvPr>
            <p:cNvSpPr txBox="1">
              <a:spLocks noChangeArrowheads="1"/>
            </p:cNvSpPr>
            <p:nvPr/>
          </p:nvSpPr>
          <p:spPr bwMode="auto">
            <a:xfrm>
              <a:off x="7060601"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主要成果</a:t>
              </a:r>
            </a:p>
          </p:txBody>
        </p:sp>
        <p:sp>
          <p:nvSpPr>
            <p:cNvPr id="94" name="文本框 18">
              <a:extLst>
                <a:ext uri="{FF2B5EF4-FFF2-40B4-BE49-F238E27FC236}">
                  <a16:creationId xmlns:a16="http://schemas.microsoft.com/office/drawing/2014/main" id="{B3F9C456-13CD-4405-8830-08AC4BB7DC66}"/>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04</a:t>
              </a:r>
              <a:endParaRPr lang="zh-CN" altLang="en-US" sz="3600" dirty="0">
                <a:solidFill>
                  <a:srgbClr val="044875"/>
                </a:solidFill>
                <a:latin typeface="Impact" pitchFamily="34" charset="0"/>
              </a:endParaRPr>
            </a:p>
          </p:txBody>
        </p:sp>
      </p:grpSp>
      <p:grpSp>
        <p:nvGrpSpPr>
          <p:cNvPr id="95" name="组合 94">
            <a:extLst>
              <a:ext uri="{FF2B5EF4-FFF2-40B4-BE49-F238E27FC236}">
                <a16:creationId xmlns:a16="http://schemas.microsoft.com/office/drawing/2014/main" id="{C73B99F2-C35B-4489-950B-B6302F5C5008}"/>
              </a:ext>
            </a:extLst>
          </p:cNvPr>
          <p:cNvGrpSpPr>
            <a:grpSpLocks/>
          </p:cNvGrpSpPr>
          <p:nvPr/>
        </p:nvGrpSpPr>
        <p:grpSpPr bwMode="auto">
          <a:xfrm>
            <a:off x="6982409" y="3513597"/>
            <a:ext cx="3940837" cy="646246"/>
            <a:chOff x="6298049" y="1397569"/>
            <a:chExt cx="3939964" cy="646331"/>
          </a:xfrm>
        </p:grpSpPr>
        <p:sp>
          <p:nvSpPr>
            <p:cNvPr id="96" name="文本框 20">
              <a:extLst>
                <a:ext uri="{FF2B5EF4-FFF2-40B4-BE49-F238E27FC236}">
                  <a16:creationId xmlns:a16="http://schemas.microsoft.com/office/drawing/2014/main" id="{0FD0EBE6-ED07-4573-A37B-CCD6FB44DF7C}"/>
                </a:ext>
              </a:extLst>
            </p:cNvPr>
            <p:cNvSpPr txBox="1">
              <a:spLocks noChangeArrowheads="1"/>
            </p:cNvSpPr>
            <p:nvPr/>
          </p:nvSpPr>
          <p:spPr bwMode="auto">
            <a:xfrm>
              <a:off x="7107335"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参考文献</a:t>
              </a:r>
            </a:p>
          </p:txBody>
        </p:sp>
        <p:sp>
          <p:nvSpPr>
            <p:cNvPr id="97" name="文本框 18">
              <a:extLst>
                <a:ext uri="{FF2B5EF4-FFF2-40B4-BE49-F238E27FC236}">
                  <a16:creationId xmlns:a16="http://schemas.microsoft.com/office/drawing/2014/main" id="{2E45D67B-FA2F-44BC-9BA2-8CD766C0420C}"/>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05</a:t>
              </a:r>
              <a:endParaRPr lang="zh-CN" altLang="en-US" sz="3600" dirty="0">
                <a:solidFill>
                  <a:srgbClr val="044875"/>
                </a:solidFill>
                <a:latin typeface="Impact" pitchFamily="34" charset="0"/>
              </a:endParaRPr>
            </a:p>
          </p:txBody>
        </p:sp>
      </p:grpSp>
      <p:grpSp>
        <p:nvGrpSpPr>
          <p:cNvPr id="98" name="组合 97">
            <a:extLst>
              <a:ext uri="{FF2B5EF4-FFF2-40B4-BE49-F238E27FC236}">
                <a16:creationId xmlns:a16="http://schemas.microsoft.com/office/drawing/2014/main" id="{06618D0C-140D-403E-9919-59C5F868CFFC}"/>
              </a:ext>
            </a:extLst>
          </p:cNvPr>
          <p:cNvGrpSpPr>
            <a:grpSpLocks/>
          </p:cNvGrpSpPr>
          <p:nvPr/>
        </p:nvGrpSpPr>
        <p:grpSpPr bwMode="auto">
          <a:xfrm>
            <a:off x="6982407" y="4197214"/>
            <a:ext cx="3940838" cy="646246"/>
            <a:chOff x="6298049" y="1397569"/>
            <a:chExt cx="3939966" cy="646331"/>
          </a:xfrm>
        </p:grpSpPr>
        <p:sp>
          <p:nvSpPr>
            <p:cNvPr id="99" name="文本框 20">
              <a:extLst>
                <a:ext uri="{FF2B5EF4-FFF2-40B4-BE49-F238E27FC236}">
                  <a16:creationId xmlns:a16="http://schemas.microsoft.com/office/drawing/2014/main" id="{F00BE690-C35E-4E64-9BD7-968216AF7E6E}"/>
                </a:ext>
              </a:extLst>
            </p:cNvPr>
            <p:cNvSpPr txBox="1">
              <a:spLocks noChangeArrowheads="1"/>
            </p:cNvSpPr>
            <p:nvPr/>
          </p:nvSpPr>
          <p:spPr bwMode="auto">
            <a:xfrm>
              <a:off x="7107337" y="1520119"/>
              <a:ext cx="3130678" cy="46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2400" dirty="0">
                  <a:solidFill>
                    <a:srgbClr val="044875"/>
                  </a:solidFill>
                  <a:latin typeface="微软雅黑" pitchFamily="34" charset="-122"/>
                  <a:ea typeface="微软雅黑" pitchFamily="34" charset="-122"/>
                </a:rPr>
                <a:t>计划回顾</a:t>
              </a:r>
            </a:p>
          </p:txBody>
        </p:sp>
        <p:sp>
          <p:nvSpPr>
            <p:cNvPr id="100" name="文本框 18">
              <a:extLst>
                <a:ext uri="{FF2B5EF4-FFF2-40B4-BE49-F238E27FC236}">
                  <a16:creationId xmlns:a16="http://schemas.microsoft.com/office/drawing/2014/main" id="{BCE901FB-5912-4DDC-A710-17A317007C7B}"/>
                </a:ext>
              </a:extLst>
            </p:cNvPr>
            <p:cNvSpPr txBox="1">
              <a:spLocks noChangeArrowheads="1"/>
            </p:cNvSpPr>
            <p:nvPr/>
          </p:nvSpPr>
          <p:spPr bwMode="auto">
            <a:xfrm>
              <a:off x="629804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06</a:t>
              </a:r>
              <a:endParaRPr lang="zh-CN" altLang="en-US" sz="3600" dirty="0">
                <a:solidFill>
                  <a:srgbClr val="044875"/>
                </a:solidFill>
                <a:latin typeface="Impact" pitchFamily="34" charset="0"/>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53" presetClass="entr" presetSubtype="16" fill="hold" grpId="0" nodeType="withEffect">
                                  <p:stCondLst>
                                    <p:cond delay="0"/>
                                  </p:stCondLst>
                                  <p:iterate type="lt">
                                    <p:tmPct val="10000"/>
                                  </p:iterate>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down)">
                                      <p:cBhvr>
                                        <p:cTn id="18" dur="500"/>
                                        <p:tgtEl>
                                          <p:spTgt spid="70"/>
                                        </p:tgtEl>
                                      </p:cBhvr>
                                    </p:animEffect>
                                  </p:childTnLst>
                                </p:cTn>
                              </p:par>
                              <p:par>
                                <p:cTn id="19" presetID="22" presetClass="entr" presetSubtype="4" fill="hold"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par>
                                <p:cTn id="25" presetID="22" presetClass="entr" presetSubtype="4"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down)">
                                      <p:cBhvr>
                                        <p:cTn id="27" dur="500"/>
                                        <p:tgtEl>
                                          <p:spTgt spid="92"/>
                                        </p:tgtEl>
                                      </p:cBhvr>
                                    </p:animEffect>
                                  </p:childTnLst>
                                </p:cTn>
                              </p:par>
                              <p:par>
                                <p:cTn id="28" presetID="22" presetClass="entr" presetSubtype="4"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wipe(down)">
                                      <p:cBhvr>
                                        <p:cTn id="30" dur="500"/>
                                        <p:tgtEl>
                                          <p:spTgt spid="95"/>
                                        </p:tgtEl>
                                      </p:cBhvr>
                                    </p:animEffect>
                                  </p:childTnLst>
                                </p:cTn>
                              </p:par>
                              <p:par>
                                <p:cTn id="31" presetID="22" presetClass="entr" presetSubtype="4" fill="hold" nodeType="with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wipe(down)">
                                      <p:cBhvr>
                                        <p:cTn id="3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350542"/>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肺结节病灶数据集构建</a:t>
              </a:r>
            </a:p>
          </p:txBody>
        </p:sp>
      </p:grpSp>
      <p:sp>
        <p:nvSpPr>
          <p:cNvPr id="9" name="矩形 8">
            <a:extLst>
              <a:ext uri="{FF2B5EF4-FFF2-40B4-BE49-F238E27FC236}">
                <a16:creationId xmlns:a16="http://schemas.microsoft.com/office/drawing/2014/main" id="{5D8F4A2A-5516-4434-B91F-88E67E953A87}"/>
              </a:ext>
            </a:extLst>
          </p:cNvPr>
          <p:cNvSpPr/>
          <p:nvPr/>
        </p:nvSpPr>
        <p:spPr>
          <a:xfrm>
            <a:off x="1274764" y="2113315"/>
            <a:ext cx="9679376" cy="3465179"/>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得到训练数据集后便可开始进行网络训练。医学图像数据使用的是</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CT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扫描时该点的衰减值，在开始前，需要将</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50*50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的图形数据进行整形。</a:t>
            </a:r>
          </a:p>
          <a:p>
            <a:pPr marL="285750" indent="-285750">
              <a:lnSpc>
                <a:spcPct val="200000"/>
              </a:lnSpc>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每一张</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CT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图像可以表示为一个二维的数组，每个元素的值表示该点的衰减值，为了方便训练网络优化参数，需要将</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50*50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的二维图片整形，有结节和无结节两种图像，每种各</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800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组，每组包含最大结节截面及其前后各一张的图像，整合到一起用于训练网络和测试网络。</a:t>
            </a:r>
          </a:p>
          <a:p>
            <a:pPr marL="285750" indent="-285750">
              <a:lnSpc>
                <a:spcPct val="200000"/>
              </a:lnSpc>
              <a:buFont typeface="Arial" panose="020B0604020202020204" pitchFamily="34" charset="0"/>
              <a:buChar char="•"/>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搭建好网络并整形好数据后，要对数据集进行训练样本和测试样本的划分，以</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7:3</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的比例进行划分，即</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560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组用来训练，</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240</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组用来测试。</a:t>
            </a:r>
          </a:p>
        </p:txBody>
      </p:sp>
    </p:spTree>
    <p:extLst>
      <p:ext uri="{BB962C8B-B14F-4D97-AF65-F5344CB8AC3E}">
        <p14:creationId xmlns:p14="http://schemas.microsoft.com/office/powerpoint/2010/main" val="3145390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网络训练及优化</a:t>
              </a:r>
            </a:p>
          </p:txBody>
        </p:sp>
      </p:grpSp>
      <p:pic>
        <p:nvPicPr>
          <p:cNvPr id="9" name="图片 8">
            <a:extLst>
              <a:ext uri="{FF2B5EF4-FFF2-40B4-BE49-F238E27FC236}">
                <a16:creationId xmlns:a16="http://schemas.microsoft.com/office/drawing/2014/main" id="{1D8D1C4A-F19D-4027-B38C-C054E18EA2C1}"/>
              </a:ext>
            </a:extLst>
          </p:cNvPr>
          <p:cNvPicPr/>
          <p:nvPr/>
        </p:nvPicPr>
        <p:blipFill>
          <a:blip r:embed="rId3">
            <a:extLst>
              <a:ext uri="{28A0092B-C50C-407E-A947-70E740481C1C}">
                <a14:useLocalDpi xmlns:a14="http://schemas.microsoft.com/office/drawing/2010/main" val="0"/>
              </a:ext>
            </a:extLst>
          </a:blip>
          <a:stretch>
            <a:fillRect/>
          </a:stretch>
        </p:blipFill>
        <p:spPr>
          <a:xfrm>
            <a:off x="6096000" y="1575117"/>
            <a:ext cx="4943475" cy="3707765"/>
          </a:xfrm>
          <a:prstGeom prst="rect">
            <a:avLst/>
          </a:prstGeom>
        </p:spPr>
      </p:pic>
      <p:sp>
        <p:nvSpPr>
          <p:cNvPr id="3" name="矩形 2">
            <a:extLst>
              <a:ext uri="{FF2B5EF4-FFF2-40B4-BE49-F238E27FC236}">
                <a16:creationId xmlns:a16="http://schemas.microsoft.com/office/drawing/2014/main" id="{E1246E06-F1E7-46D6-9115-E52C9E470519}"/>
              </a:ext>
            </a:extLst>
          </p:cNvPr>
          <p:cNvSpPr/>
          <p:nvPr/>
        </p:nvSpPr>
        <p:spPr>
          <a:xfrm>
            <a:off x="1274763" y="2551854"/>
            <a:ext cx="3931719" cy="2634183"/>
          </a:xfrm>
          <a:prstGeom prst="rect">
            <a:avLst/>
          </a:prstGeom>
        </p:spPr>
        <p:txBody>
          <a:bodyPr wrap="square">
            <a:spAutoFit/>
          </a:bodyPr>
          <a:lstStyle/>
          <a:p>
            <a:pPr>
              <a:lnSpc>
                <a:spcPct val="150000"/>
              </a:lnSpc>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训练网络时需要设置好各项指标，并设置迭代次数，然后即可开始进行训练。设置训练迭代次数为</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100</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次，使用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SGD</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算法来收敛误差。由于数据集数量有限，本次课题在训练网络时选择了较大的学习率和迭代次数，随着迭代次数的增加，误差率也在逐渐收敛</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正确率为</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90.08%</a:t>
            </a:r>
            <a:r>
              <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31726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5</a:t>
            </a:r>
            <a:endParaRPr lang="zh-CN" altLang="en-US" sz="1150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096000"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参考文献</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05</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a:extLst>
              <a:ext uri="{FF2B5EF4-FFF2-40B4-BE49-F238E27FC236}">
                <a16:creationId xmlns:a16="http://schemas.microsoft.com/office/drawing/2014/main" id="{11F5DB72-DA7F-4506-9AD1-786960F1AA84}"/>
              </a:ext>
            </a:extLst>
          </p:cNvPr>
          <p:cNvSpPr txBox="1"/>
          <p:nvPr/>
        </p:nvSpPr>
        <p:spPr>
          <a:xfrm>
            <a:off x="912813" y="1044661"/>
            <a:ext cx="9545637" cy="4768678"/>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王恩侃</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曹玉东</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汪金涛</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基于深度神经网络的人脸图像识别</a:t>
            </a:r>
            <a:r>
              <a:rPr lang="en-US" altLang="zh-CN" sz="1200" dirty="0">
                <a:latin typeface="微软雅黑" panose="020B0503020204020204" pitchFamily="34" charset="-122"/>
                <a:ea typeface="微软雅黑" panose="020B0503020204020204" pitchFamily="34" charset="-122"/>
              </a:rPr>
              <a:t>[J].</a:t>
            </a:r>
            <a:r>
              <a:rPr lang="zh-CN" altLang="zh-CN" sz="1200" dirty="0">
                <a:latin typeface="微软雅黑" panose="020B0503020204020204" pitchFamily="34" charset="-122"/>
                <a:ea typeface="微软雅黑" panose="020B0503020204020204" pitchFamily="34" charset="-122"/>
              </a:rPr>
              <a:t>辽宁工业大学学报</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自然科学版</a:t>
            </a:r>
            <a:r>
              <a:rPr lang="en-US" altLang="zh-CN" sz="1200" dirty="0">
                <a:latin typeface="微软雅黑" panose="020B0503020204020204" pitchFamily="34" charset="-122"/>
                <a:ea typeface="微软雅黑" panose="020B0503020204020204" pitchFamily="34" charset="-122"/>
              </a:rPr>
              <a:t>),2019,39(01):29-32.</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[2]Probability of Cancer in Pulmonary Nodules Detected on First Screening CT[J].N </a:t>
            </a:r>
            <a:r>
              <a:rPr lang="en-US" altLang="zh-CN" sz="1200" dirty="0" err="1">
                <a:latin typeface="微软雅黑" panose="020B0503020204020204" pitchFamily="34" charset="-122"/>
                <a:ea typeface="微软雅黑" panose="020B0503020204020204" pitchFamily="34" charset="-122"/>
              </a:rPr>
              <a:t>Engl</a:t>
            </a:r>
            <a:r>
              <a:rPr lang="en-US" altLang="zh-CN" sz="1200" dirty="0">
                <a:latin typeface="微软雅黑" panose="020B0503020204020204" pitchFamily="34" charset="-122"/>
                <a:ea typeface="微软雅黑" panose="020B0503020204020204" pitchFamily="34" charset="-122"/>
              </a:rPr>
              <a:t> J Med. 2013 September 5; 369(10): 910–919.</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[3]</a:t>
            </a:r>
            <a:r>
              <a:rPr lang="en-US" altLang="zh-CN" sz="1200" dirty="0" err="1">
                <a:latin typeface="微软雅黑" panose="020B0503020204020204" pitchFamily="34" charset="-122"/>
                <a:ea typeface="微软雅黑" panose="020B0503020204020204" pitchFamily="34" charset="-122"/>
              </a:rPr>
              <a:t>Aberle</a:t>
            </a:r>
            <a:r>
              <a:rPr lang="en-US" altLang="zh-CN" sz="1200" dirty="0">
                <a:latin typeface="微软雅黑" panose="020B0503020204020204" pitchFamily="34" charset="-122"/>
                <a:ea typeface="微软雅黑" panose="020B0503020204020204" pitchFamily="34" charset="-122"/>
              </a:rPr>
              <a:t> DR, Adams AM, Berg CD, et al. Reduced lung cancer mortality with low-dose computed tomographic screening. N </a:t>
            </a:r>
            <a:r>
              <a:rPr lang="en-US" altLang="zh-CN" sz="1200" dirty="0" err="1">
                <a:latin typeface="微软雅黑" panose="020B0503020204020204" pitchFamily="34" charset="-122"/>
                <a:ea typeface="微软雅黑" panose="020B0503020204020204" pitchFamily="34" charset="-122"/>
              </a:rPr>
              <a:t>Engl</a:t>
            </a:r>
            <a:r>
              <a:rPr lang="en-US" altLang="zh-CN" sz="1200" dirty="0">
                <a:latin typeface="微软雅黑" panose="020B0503020204020204" pitchFamily="34" charset="-122"/>
                <a:ea typeface="微软雅黑" panose="020B0503020204020204" pitchFamily="34" charset="-122"/>
              </a:rPr>
              <a:t> J Med. 2011; 365:395–409. [PubMed: 21714641] </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a:t>
            </a:r>
            <a:r>
              <a:rPr lang="zh-CN" altLang="zh-CN" sz="1200" dirty="0">
                <a:latin typeface="微软雅黑" panose="020B0503020204020204" pitchFamily="34" charset="-122"/>
                <a:ea typeface="微软雅黑" panose="020B0503020204020204" pitchFamily="34" charset="-122"/>
              </a:rPr>
              <a:t>彭骋</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基于深度学习的图像检索系统</a:t>
            </a:r>
            <a:r>
              <a:rPr lang="en-US" altLang="zh-CN" sz="1200" dirty="0">
                <a:latin typeface="微软雅黑" panose="020B0503020204020204" pitchFamily="34" charset="-122"/>
                <a:ea typeface="微软雅黑" panose="020B0503020204020204" pitchFamily="34" charset="-122"/>
              </a:rPr>
              <a:t>[J].</a:t>
            </a:r>
            <a:r>
              <a:rPr lang="zh-CN" altLang="zh-CN" sz="1200" dirty="0">
                <a:latin typeface="微软雅黑" panose="020B0503020204020204" pitchFamily="34" charset="-122"/>
                <a:ea typeface="微软雅黑" panose="020B0503020204020204" pitchFamily="34" charset="-122"/>
              </a:rPr>
              <a:t>通讯世界</a:t>
            </a:r>
            <a:r>
              <a:rPr lang="en-US" altLang="zh-CN" sz="1200" dirty="0">
                <a:latin typeface="微软雅黑" panose="020B0503020204020204" pitchFamily="34" charset="-122"/>
                <a:ea typeface="微软雅黑" panose="020B0503020204020204" pitchFamily="34" charset="-122"/>
              </a:rPr>
              <a:t>, 2018 (06) :258-259.</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[5]</a:t>
            </a:r>
            <a:r>
              <a:rPr lang="zh-CN" altLang="zh-CN" sz="1200" dirty="0">
                <a:latin typeface="微软雅黑" panose="020B0503020204020204" pitchFamily="34" charset="-122"/>
                <a:ea typeface="微软雅黑" panose="020B0503020204020204" pitchFamily="34" charset="-122"/>
              </a:rPr>
              <a:t>基于</a:t>
            </a:r>
            <a:r>
              <a:rPr lang="en-US" altLang="zh-CN" sz="1200" dirty="0">
                <a:latin typeface="微软雅黑" panose="020B0503020204020204" pitchFamily="34" charset="-122"/>
                <a:ea typeface="微软雅黑" panose="020B0503020204020204" pitchFamily="34" charset="-122"/>
              </a:rPr>
              <a:t>TCP/IP</a:t>
            </a:r>
            <a:r>
              <a:rPr lang="zh-CN" altLang="zh-CN" sz="1200" dirty="0">
                <a:latin typeface="微软雅黑" panose="020B0503020204020204" pitchFamily="34" charset="-122"/>
                <a:ea typeface="微软雅黑" panose="020B0503020204020204" pitchFamily="34" charset="-122"/>
              </a:rPr>
              <a:t>协议的网络通信服务器设计</a:t>
            </a:r>
            <a:r>
              <a:rPr lang="en-US" altLang="zh-CN" sz="1200" dirty="0">
                <a:latin typeface="微软雅黑" panose="020B0503020204020204" pitchFamily="34" charset="-122"/>
                <a:ea typeface="微软雅黑" panose="020B0503020204020204" pitchFamily="34" charset="-122"/>
              </a:rPr>
              <a:t>[J]. </a:t>
            </a:r>
            <a:r>
              <a:rPr lang="zh-CN" altLang="zh-CN" sz="1200" dirty="0">
                <a:latin typeface="微软雅黑" panose="020B0503020204020204" pitchFamily="34" charset="-122"/>
                <a:ea typeface="微软雅黑" panose="020B0503020204020204" pitchFamily="34" charset="-122"/>
              </a:rPr>
              <a:t>张彦青</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中国战略新兴产业</a:t>
            </a:r>
            <a:r>
              <a:rPr lang="en-US" altLang="zh-CN" sz="1200" dirty="0">
                <a:latin typeface="微软雅黑" panose="020B0503020204020204" pitchFamily="34" charset="-122"/>
                <a:ea typeface="微软雅黑" panose="020B0503020204020204" pitchFamily="34" charset="-122"/>
              </a:rPr>
              <a:t>. 2018(36)</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[6]</a:t>
            </a:r>
            <a:r>
              <a:rPr lang="zh-CN" altLang="zh-CN" sz="1200" dirty="0">
                <a:latin typeface="微软雅黑" panose="020B0503020204020204" pitchFamily="34" charset="-122"/>
                <a:ea typeface="微软雅黑" panose="020B0503020204020204" pitchFamily="34" charset="-122"/>
              </a:rPr>
              <a:t>基于深度学习的人脸识别技术研究</a:t>
            </a:r>
            <a:r>
              <a:rPr lang="en-US" altLang="zh-CN" sz="1200" dirty="0">
                <a:latin typeface="微软雅黑" panose="020B0503020204020204" pitchFamily="34" charset="-122"/>
                <a:ea typeface="微软雅黑" panose="020B0503020204020204" pitchFamily="34" charset="-122"/>
              </a:rPr>
              <a:t>[J]. </a:t>
            </a:r>
            <a:r>
              <a:rPr lang="zh-CN" altLang="zh-CN" sz="1200" dirty="0">
                <a:latin typeface="微软雅黑" panose="020B0503020204020204" pitchFamily="34" charset="-122"/>
                <a:ea typeface="微软雅黑" panose="020B0503020204020204" pitchFamily="34" charset="-122"/>
              </a:rPr>
              <a:t>齐忠文</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新媒体研究</a:t>
            </a:r>
            <a:r>
              <a:rPr lang="en-US" altLang="zh-CN" sz="1200" dirty="0">
                <a:latin typeface="微软雅黑" panose="020B0503020204020204" pitchFamily="34" charset="-122"/>
                <a:ea typeface="微软雅黑" panose="020B0503020204020204" pitchFamily="34" charset="-122"/>
              </a:rPr>
              <a:t>. 2018(14)</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[7]</a:t>
            </a:r>
            <a:r>
              <a:rPr lang="zh-CN" altLang="zh-CN" sz="1200" dirty="0">
                <a:latin typeface="微软雅黑" panose="020B0503020204020204" pitchFamily="34" charset="-122"/>
                <a:ea typeface="微软雅黑" panose="020B0503020204020204" pitchFamily="34" charset="-122"/>
              </a:rPr>
              <a:t>深度学习在视频动作识别中的应用</a:t>
            </a:r>
            <a:r>
              <a:rPr lang="en-US" altLang="zh-CN" sz="1200" dirty="0">
                <a:latin typeface="微软雅黑" panose="020B0503020204020204" pitchFamily="34" charset="-122"/>
                <a:ea typeface="微软雅黑" panose="020B0503020204020204" pitchFamily="34" charset="-122"/>
              </a:rPr>
              <a:t>[J]. </a:t>
            </a:r>
            <a:r>
              <a:rPr lang="zh-CN" altLang="zh-CN" sz="1200" dirty="0">
                <a:latin typeface="微软雅黑" panose="020B0503020204020204" pitchFamily="34" charset="-122"/>
                <a:ea typeface="微软雅黑" panose="020B0503020204020204" pitchFamily="34" charset="-122"/>
              </a:rPr>
              <a:t>齐妍薇</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电子技术与软件工程</a:t>
            </a:r>
            <a:r>
              <a:rPr lang="en-US" altLang="zh-CN" sz="1200" dirty="0">
                <a:latin typeface="微软雅黑" panose="020B0503020204020204" pitchFamily="34" charset="-122"/>
                <a:ea typeface="微软雅黑" panose="020B0503020204020204" pitchFamily="34" charset="-122"/>
              </a:rPr>
              <a:t>. 2018(08)</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[8]</a:t>
            </a:r>
            <a:r>
              <a:rPr lang="zh-CN" altLang="zh-CN" sz="1200" dirty="0">
                <a:latin typeface="微软雅黑" panose="020B0503020204020204" pitchFamily="34" charset="-122"/>
                <a:ea typeface="微软雅黑" panose="020B0503020204020204" pitchFamily="34" charset="-122"/>
              </a:rPr>
              <a:t>开源深度学习框架发展现状与趋势研究</a:t>
            </a:r>
            <a:r>
              <a:rPr lang="en-US" altLang="zh-CN" sz="1200" dirty="0">
                <a:latin typeface="微软雅黑" panose="020B0503020204020204" pitchFamily="34" charset="-122"/>
                <a:ea typeface="微软雅黑" panose="020B0503020204020204" pitchFamily="34" charset="-122"/>
              </a:rPr>
              <a:t>[J]. </a:t>
            </a:r>
            <a:r>
              <a:rPr lang="zh-CN" altLang="zh-CN" sz="1200" dirty="0">
                <a:latin typeface="微软雅黑" panose="020B0503020204020204" pitchFamily="34" charset="-122"/>
                <a:ea typeface="微软雅黑" panose="020B0503020204020204" pitchFamily="34" charset="-122"/>
              </a:rPr>
              <a:t>庞涛</a:t>
            </a:r>
            <a:r>
              <a:rPr lang="en-US" altLang="zh-CN" sz="1200" dirty="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互联网天地</a:t>
            </a:r>
            <a:r>
              <a:rPr lang="en-US" altLang="zh-CN" sz="1200" dirty="0">
                <a:latin typeface="微软雅黑" panose="020B0503020204020204" pitchFamily="34" charset="-122"/>
                <a:ea typeface="微软雅黑" panose="020B0503020204020204" pitchFamily="34" charset="-122"/>
              </a:rPr>
              <a:t>. 2018(04)</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[9]Croswell JM, Baker SG, Marcus PM, Clapp JD, Kramer BS. Cumulative incidence of false-positive results in lung cancer screening: a randomized trial. Ann Intern Med. 2010; 152:505–12. [PubMed: 20404381] </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[10]Bach PB, </a:t>
            </a:r>
            <a:r>
              <a:rPr lang="en-US" altLang="zh-CN" sz="1200" dirty="0" err="1">
                <a:latin typeface="微软雅黑" panose="020B0503020204020204" pitchFamily="34" charset="-122"/>
                <a:ea typeface="微软雅黑" panose="020B0503020204020204" pitchFamily="34" charset="-122"/>
              </a:rPr>
              <a:t>Mirkin</a:t>
            </a:r>
            <a:r>
              <a:rPr lang="en-US" altLang="zh-CN" sz="1200" dirty="0">
                <a:latin typeface="微软雅黑" panose="020B0503020204020204" pitchFamily="34" charset="-122"/>
                <a:ea typeface="微软雅黑" panose="020B0503020204020204" pitchFamily="34" charset="-122"/>
              </a:rPr>
              <a:t> JN, Oliver TK, et al. Benefits and harms of CT screening for lung cancer: a systematic review. JAMA. 2012; 307:2318–29. [PubMed: 22706838] </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[11]Wood DE, </a:t>
            </a:r>
            <a:r>
              <a:rPr lang="en-US" altLang="zh-CN" sz="1200" dirty="0" err="1">
                <a:latin typeface="微软雅黑" panose="020B0503020204020204" pitchFamily="34" charset="-122"/>
                <a:ea typeface="微软雅黑" panose="020B0503020204020204" pitchFamily="34" charset="-122"/>
              </a:rPr>
              <a:t>Eapen</a:t>
            </a:r>
            <a:r>
              <a:rPr lang="en-US" altLang="zh-CN" sz="1200" dirty="0">
                <a:latin typeface="微软雅黑" panose="020B0503020204020204" pitchFamily="34" charset="-122"/>
                <a:ea typeface="微软雅黑" panose="020B0503020204020204" pitchFamily="34" charset="-122"/>
              </a:rPr>
              <a:t> GA, Ettinger DS, et al. Lung cancer screening. J Natl Cancer </a:t>
            </a:r>
            <a:r>
              <a:rPr lang="en-US" altLang="zh-CN" sz="1200" dirty="0" err="1">
                <a:latin typeface="微软雅黑" panose="020B0503020204020204" pitchFamily="34" charset="-122"/>
                <a:ea typeface="微软雅黑" panose="020B0503020204020204" pitchFamily="34" charset="-122"/>
              </a:rPr>
              <a:t>Compr</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Netw</a:t>
            </a:r>
            <a:r>
              <a:rPr lang="en-US" altLang="zh-CN" sz="1200" dirty="0">
                <a:latin typeface="微软雅黑" panose="020B0503020204020204" pitchFamily="34" charset="-122"/>
                <a:ea typeface="微软雅黑" panose="020B0503020204020204" pitchFamily="34" charset="-122"/>
              </a:rPr>
              <a:t>. 2012; 10:240–65. </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[12] American Thoracic Society. Standardization of spirometry, 1994 update. Am J Respir </a:t>
            </a:r>
            <a:r>
              <a:rPr lang="en-US" altLang="zh-CN" sz="1200" dirty="0" err="1">
                <a:latin typeface="微软雅黑" panose="020B0503020204020204" pitchFamily="34" charset="-122"/>
                <a:ea typeface="微软雅黑" panose="020B0503020204020204" pitchFamily="34" charset="-122"/>
              </a:rPr>
              <a:t>Crit</a:t>
            </a:r>
            <a:r>
              <a:rPr lang="en-US" altLang="zh-CN" sz="1200" dirty="0">
                <a:latin typeface="微软雅黑" panose="020B0503020204020204" pitchFamily="34" charset="-122"/>
                <a:ea typeface="微软雅黑" panose="020B0503020204020204" pitchFamily="34" charset="-122"/>
              </a:rPr>
              <a:t> Care Med. 1995; 152:1107–36. [PubMed: 7663792]</a:t>
            </a:r>
            <a:endParaRPr lang="zh-CN"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03164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6</a:t>
            </a:r>
            <a:endParaRPr lang="zh-CN" altLang="en-US" sz="11500" dirty="0">
              <a:solidFill>
                <a:schemeClr val="bg1"/>
              </a:solidFill>
              <a:latin typeface="Impact" pitchFamily="34" charset="0"/>
            </a:endParaRPr>
          </a:p>
        </p:txBody>
      </p:sp>
      <p:sp>
        <p:nvSpPr>
          <p:cNvPr id="5" name="文本框 4"/>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6" name="矩形 5"/>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8" name="文本框 7"/>
          <p:cNvSpPr txBox="1">
            <a:spLocks noChangeArrowheads="1"/>
          </p:cNvSpPr>
          <p:nvPr/>
        </p:nvSpPr>
        <p:spPr bwMode="auto">
          <a:xfrm>
            <a:off x="6791325" y="3632201"/>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计划回顾</a:t>
            </a:r>
          </a:p>
        </p:txBody>
      </p:sp>
    </p:spTree>
    <p:extLst>
      <p:ext uri="{BB962C8B-B14F-4D97-AF65-F5344CB8AC3E}">
        <p14:creationId xmlns:p14="http://schemas.microsoft.com/office/powerpoint/2010/main" val="6816246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animBg="1"/>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sp>
        <p:nvSpPr>
          <p:cNvPr id="16" name="矩形 15"/>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9" name="组合 8"/>
          <p:cNvGrpSpPr>
            <a:grpSpLocks/>
          </p:cNvGrpSpPr>
          <p:nvPr/>
        </p:nvGrpSpPr>
        <p:grpSpPr bwMode="auto">
          <a:xfrm>
            <a:off x="6907213" y="2155825"/>
            <a:ext cx="1041400" cy="1041400"/>
            <a:chOff x="6907679" y="2155364"/>
            <a:chExt cx="1041578" cy="1041578"/>
          </a:xfrm>
        </p:grpSpPr>
        <p:sp>
          <p:nvSpPr>
            <p:cNvPr id="10" name="任意多边形 9"/>
            <p:cNvSpPr/>
            <p:nvPr/>
          </p:nvSpPr>
          <p:spPr>
            <a:xfrm>
              <a:off x="6907679"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208416" tIns="208416" rIns="208416" bIns="208416" spcCol="1270" anchor="ctr"/>
            <a:lstStyle/>
            <a:p>
              <a:pPr algn="ctr" defTabSz="1955800" eaLnBrk="1" fontAlgn="auto" hangingPunct="1">
                <a:lnSpc>
                  <a:spcPct val="90000"/>
                </a:lnSpc>
                <a:spcAft>
                  <a:spcPct val="35000"/>
                </a:spcAft>
                <a:defRPr/>
              </a:pPr>
              <a:endParaRPr lang="zh-CN" altLang="en-US" sz="4400"/>
            </a:p>
          </p:txBody>
        </p:sp>
        <p:sp>
          <p:nvSpPr>
            <p:cNvPr id="6226" name="Freeform 59"/>
            <p:cNvSpPr>
              <a:spLocks noEditPoints="1"/>
            </p:cNvSpPr>
            <p:nvPr/>
          </p:nvSpPr>
          <p:spPr bwMode="auto">
            <a:xfrm>
              <a:off x="7172480" y="2487626"/>
              <a:ext cx="511976" cy="387388"/>
            </a:xfrm>
            <a:custGeom>
              <a:avLst/>
              <a:gdLst>
                <a:gd name="T0" fmla="*/ 2147483647 w 111"/>
                <a:gd name="T1" fmla="*/ 2147483647 h 84"/>
                <a:gd name="T2" fmla="*/ 2147483647 w 111"/>
                <a:gd name="T3" fmla="*/ 2147483647 h 84"/>
                <a:gd name="T4" fmla="*/ 2147483647 w 111"/>
                <a:gd name="T5" fmla="*/ 2147483647 h 84"/>
                <a:gd name="T6" fmla="*/ 2147483647 w 111"/>
                <a:gd name="T7" fmla="*/ 2147483647 h 84"/>
                <a:gd name="T8" fmla="*/ 2147483647 w 111"/>
                <a:gd name="T9" fmla="*/ 2147483647 h 84"/>
                <a:gd name="T10" fmla="*/ 2147483647 w 111"/>
                <a:gd name="T11" fmla="*/ 2147483647 h 84"/>
                <a:gd name="T12" fmla="*/ 2147483647 w 111"/>
                <a:gd name="T13" fmla="*/ 2147483647 h 84"/>
                <a:gd name="T14" fmla="*/ 2147483647 w 111"/>
                <a:gd name="T15" fmla="*/ 2147483647 h 84"/>
                <a:gd name="T16" fmla="*/ 2147483647 w 111"/>
                <a:gd name="T17" fmla="*/ 2147483647 h 84"/>
                <a:gd name="T18" fmla="*/ 2147483647 w 111"/>
                <a:gd name="T19" fmla="*/ 2147483647 h 84"/>
                <a:gd name="T20" fmla="*/ 2147483647 w 111"/>
                <a:gd name="T21" fmla="*/ 2147483647 h 84"/>
                <a:gd name="T22" fmla="*/ 2147483647 w 111"/>
                <a:gd name="T23" fmla="*/ 2147483647 h 84"/>
                <a:gd name="T24" fmla="*/ 2147483647 w 111"/>
                <a:gd name="T25" fmla="*/ 2147483647 h 84"/>
                <a:gd name="T26" fmla="*/ 2147483647 w 111"/>
                <a:gd name="T27" fmla="*/ 2147483647 h 84"/>
                <a:gd name="T28" fmla="*/ 2147483647 w 111"/>
                <a:gd name="T29" fmla="*/ 2147483647 h 84"/>
                <a:gd name="T30" fmla="*/ 2147483647 w 111"/>
                <a:gd name="T31" fmla="*/ 2147483647 h 84"/>
                <a:gd name="T32" fmla="*/ 2147483647 w 111"/>
                <a:gd name="T33" fmla="*/ 2147483647 h 84"/>
                <a:gd name="T34" fmla="*/ 2147483647 w 111"/>
                <a:gd name="T35" fmla="*/ 2147483647 h 84"/>
                <a:gd name="T36" fmla="*/ 2147483647 w 111"/>
                <a:gd name="T37" fmla="*/ 2147483647 h 84"/>
                <a:gd name="T38" fmla="*/ 2147483647 w 111"/>
                <a:gd name="T39" fmla="*/ 2147483647 h 84"/>
                <a:gd name="T40" fmla="*/ 2147483647 w 111"/>
                <a:gd name="T41" fmla="*/ 2147483647 h 84"/>
                <a:gd name="T42" fmla="*/ 2147483647 w 111"/>
                <a:gd name="T43" fmla="*/ 2147483647 h 84"/>
                <a:gd name="T44" fmla="*/ 2147483647 w 111"/>
                <a:gd name="T45" fmla="*/ 2147483647 h 84"/>
                <a:gd name="T46" fmla="*/ 2147483647 w 111"/>
                <a:gd name="T47" fmla="*/ 2147483647 h 84"/>
                <a:gd name="T48" fmla="*/ 2147483647 w 111"/>
                <a:gd name="T49" fmla="*/ 2147483647 h 84"/>
                <a:gd name="T50" fmla="*/ 2147483647 w 111"/>
                <a:gd name="T51" fmla="*/ 2147483647 h 84"/>
                <a:gd name="T52" fmla="*/ 2147483647 w 111"/>
                <a:gd name="T53" fmla="*/ 2147483647 h 84"/>
                <a:gd name="T54" fmla="*/ 2147483647 w 111"/>
                <a:gd name="T55" fmla="*/ 2147483647 h 84"/>
                <a:gd name="T56" fmla="*/ 2147483647 w 111"/>
                <a:gd name="T57" fmla="*/ 2147483647 h 84"/>
                <a:gd name="T58" fmla="*/ 2147483647 w 111"/>
                <a:gd name="T59" fmla="*/ 2147483647 h 84"/>
                <a:gd name="T60" fmla="*/ 2147483647 w 111"/>
                <a:gd name="T61" fmla="*/ 2147483647 h 84"/>
                <a:gd name="T62" fmla="*/ 2147483647 w 111"/>
                <a:gd name="T63" fmla="*/ 2147483647 h 84"/>
                <a:gd name="T64" fmla="*/ 2147483647 w 111"/>
                <a:gd name="T65" fmla="*/ 2147483647 h 84"/>
                <a:gd name="T66" fmla="*/ 2147483647 w 111"/>
                <a:gd name="T67" fmla="*/ 2147483647 h 84"/>
                <a:gd name="T68" fmla="*/ 2147483647 w 111"/>
                <a:gd name="T69" fmla="*/ 2147483647 h 84"/>
                <a:gd name="T70" fmla="*/ 2147483647 w 111"/>
                <a:gd name="T71" fmla="*/ 2147483647 h 84"/>
                <a:gd name="T72" fmla="*/ 2147483647 w 111"/>
                <a:gd name="T73" fmla="*/ 2147483647 h 84"/>
                <a:gd name="T74" fmla="*/ 2147483647 w 111"/>
                <a:gd name="T75" fmla="*/ 2147483647 h 84"/>
                <a:gd name="T76" fmla="*/ 2147483647 w 111"/>
                <a:gd name="T77" fmla="*/ 2147483647 h 84"/>
                <a:gd name="T78" fmla="*/ 2147483647 w 111"/>
                <a:gd name="T79" fmla="*/ 2147483647 h 84"/>
                <a:gd name="T80" fmla="*/ 2147483647 w 111"/>
                <a:gd name="T81" fmla="*/ 2147483647 h 84"/>
                <a:gd name="T82" fmla="*/ 2147483647 w 111"/>
                <a:gd name="T83" fmla="*/ 2147483647 h 84"/>
                <a:gd name="T84" fmla="*/ 2147483647 w 111"/>
                <a:gd name="T85" fmla="*/ 2147483647 h 84"/>
                <a:gd name="T86" fmla="*/ 2147483647 w 111"/>
                <a:gd name="T87" fmla="*/ 2147483647 h 84"/>
                <a:gd name="T88" fmla="*/ 2147483647 w 111"/>
                <a:gd name="T89" fmla="*/ 2147483647 h 84"/>
                <a:gd name="T90" fmla="*/ 2147483647 w 111"/>
                <a:gd name="T91" fmla="*/ 2147483647 h 84"/>
                <a:gd name="T92" fmla="*/ 2147483647 w 111"/>
                <a:gd name="T93" fmla="*/ 2147483647 h 84"/>
                <a:gd name="T94" fmla="*/ 2147483647 w 111"/>
                <a:gd name="T95" fmla="*/ 2147483647 h 84"/>
                <a:gd name="T96" fmla="*/ 2147483647 w 111"/>
                <a:gd name="T97" fmla="*/ 2147483647 h 84"/>
                <a:gd name="T98" fmla="*/ 0 w 111"/>
                <a:gd name="T99" fmla="*/ 2147483647 h 84"/>
                <a:gd name="T100" fmla="*/ 2147483647 w 111"/>
                <a:gd name="T101" fmla="*/ 2147483647 h 84"/>
                <a:gd name="T102" fmla="*/ 2147483647 w 111"/>
                <a:gd name="T103" fmla="*/ 2147483647 h 84"/>
                <a:gd name="T104" fmla="*/ 2147483647 w 111"/>
                <a:gd name="T105" fmla="*/ 2147483647 h 84"/>
                <a:gd name="T106" fmla="*/ 2147483647 w 111"/>
                <a:gd name="T107" fmla="*/ 2147483647 h 84"/>
                <a:gd name="T108" fmla="*/ 2147483647 w 111"/>
                <a:gd name="T109" fmla="*/ 2147483647 h 84"/>
                <a:gd name="T110" fmla="*/ 2147483647 w 111"/>
                <a:gd name="T111" fmla="*/ 2147483647 h 8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 name="组合 4"/>
          <p:cNvGrpSpPr>
            <a:grpSpLocks/>
          </p:cNvGrpSpPr>
          <p:nvPr/>
        </p:nvGrpSpPr>
        <p:grpSpPr bwMode="auto">
          <a:xfrm>
            <a:off x="4198938" y="2155825"/>
            <a:ext cx="1041400" cy="1041400"/>
            <a:chOff x="4199225" y="2155364"/>
            <a:chExt cx="1041578" cy="1041578"/>
          </a:xfrm>
        </p:grpSpPr>
        <p:sp>
          <p:nvSpPr>
            <p:cNvPr id="22" name="任意多边形 21"/>
            <p:cNvSpPr/>
            <p:nvPr/>
          </p:nvSpPr>
          <p:spPr>
            <a:xfrm>
              <a:off x="4199225" y="215536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24" name="Freeform 74"/>
            <p:cNvSpPr>
              <a:spLocks noEditPoints="1"/>
            </p:cNvSpPr>
            <p:nvPr/>
          </p:nvSpPr>
          <p:spPr bwMode="auto">
            <a:xfrm>
              <a:off x="4492253" y="2527232"/>
              <a:ext cx="455523" cy="297842"/>
            </a:xfrm>
            <a:custGeom>
              <a:avLst/>
              <a:gdLst>
                <a:gd name="T0" fmla="*/ 2147483647 w 99"/>
                <a:gd name="T1" fmla="*/ 2147483647 h 65"/>
                <a:gd name="T2" fmla="*/ 2147483647 w 99"/>
                <a:gd name="T3" fmla="*/ 2147483647 h 65"/>
                <a:gd name="T4" fmla="*/ 2147483647 w 99"/>
                <a:gd name="T5" fmla="*/ 2147483647 h 65"/>
                <a:gd name="T6" fmla="*/ 2147483647 w 99"/>
                <a:gd name="T7" fmla="*/ 2147483647 h 65"/>
                <a:gd name="T8" fmla="*/ 2147483647 w 99"/>
                <a:gd name="T9" fmla="*/ 2147483647 h 65"/>
                <a:gd name="T10" fmla="*/ 2147483647 w 99"/>
                <a:gd name="T11" fmla="*/ 2147483647 h 65"/>
                <a:gd name="T12" fmla="*/ 2147483647 w 99"/>
                <a:gd name="T13" fmla="*/ 2147483647 h 65"/>
                <a:gd name="T14" fmla="*/ 2147483647 w 99"/>
                <a:gd name="T15" fmla="*/ 2147483647 h 65"/>
                <a:gd name="T16" fmla="*/ 2147483647 w 99"/>
                <a:gd name="T17" fmla="*/ 2147483647 h 65"/>
                <a:gd name="T18" fmla="*/ 2147483647 w 99"/>
                <a:gd name="T19" fmla="*/ 2147483647 h 65"/>
                <a:gd name="T20" fmla="*/ 2147483647 w 99"/>
                <a:gd name="T21" fmla="*/ 2147483647 h 65"/>
                <a:gd name="T22" fmla="*/ 2147483647 w 99"/>
                <a:gd name="T23" fmla="*/ 2147483647 h 65"/>
                <a:gd name="T24" fmla="*/ 2147483647 w 99"/>
                <a:gd name="T25" fmla="*/ 2147483647 h 65"/>
                <a:gd name="T26" fmla="*/ 2147483647 w 99"/>
                <a:gd name="T27" fmla="*/ 2147483647 h 65"/>
                <a:gd name="T28" fmla="*/ 2147483647 w 99"/>
                <a:gd name="T29" fmla="*/ 2147483647 h 65"/>
                <a:gd name="T30" fmla="*/ 2147483647 w 99"/>
                <a:gd name="T31" fmla="*/ 2147483647 h 65"/>
                <a:gd name="T32" fmla="*/ 2147483647 w 99"/>
                <a:gd name="T33" fmla="*/ 2147483647 h 65"/>
                <a:gd name="T34" fmla="*/ 2147483647 w 99"/>
                <a:gd name="T35" fmla="*/ 0 h 65"/>
                <a:gd name="T36" fmla="*/ 2147483647 w 99"/>
                <a:gd name="T37" fmla="*/ 2147483647 h 65"/>
                <a:gd name="T38" fmla="*/ 2147483647 w 99"/>
                <a:gd name="T39" fmla="*/ 2147483647 h 65"/>
                <a:gd name="T40" fmla="*/ 2147483647 w 99"/>
                <a:gd name="T41" fmla="*/ 2147483647 h 65"/>
                <a:gd name="T42" fmla="*/ 0 w 99"/>
                <a:gd name="T43" fmla="*/ 2147483647 h 65"/>
                <a:gd name="T44" fmla="*/ 2147483647 w 99"/>
                <a:gd name="T45" fmla="*/ 2147483647 h 65"/>
                <a:gd name="T46" fmla="*/ 2147483647 w 99"/>
                <a:gd name="T47" fmla="*/ 2147483647 h 65"/>
                <a:gd name="T48" fmla="*/ 2147483647 w 99"/>
                <a:gd name="T49" fmla="*/ 2147483647 h 65"/>
                <a:gd name="T50" fmla="*/ 2147483647 w 99"/>
                <a:gd name="T51" fmla="*/ 2147483647 h 65"/>
                <a:gd name="T52" fmla="*/ 2147483647 w 99"/>
                <a:gd name="T53" fmla="*/ 2147483647 h 65"/>
                <a:gd name="T54" fmla="*/ 2147483647 w 99"/>
                <a:gd name="T55" fmla="*/ 2147483647 h 65"/>
                <a:gd name="T56" fmla="*/ 2147483647 w 99"/>
                <a:gd name="T57" fmla="*/ 2147483647 h 65"/>
                <a:gd name="T58" fmla="*/ 2147483647 w 99"/>
                <a:gd name="T59" fmla="*/ 2147483647 h 65"/>
                <a:gd name="T60" fmla="*/ 2147483647 w 99"/>
                <a:gd name="T61" fmla="*/ 2147483647 h 65"/>
                <a:gd name="T62" fmla="*/ 2147483647 w 99"/>
                <a:gd name="T63" fmla="*/ 2147483647 h 65"/>
                <a:gd name="T64" fmla="*/ 2147483647 w 99"/>
                <a:gd name="T65" fmla="*/ 2147483647 h 6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1" name="组合 10"/>
          <p:cNvGrpSpPr>
            <a:grpSpLocks/>
          </p:cNvGrpSpPr>
          <p:nvPr/>
        </p:nvGrpSpPr>
        <p:grpSpPr bwMode="auto">
          <a:xfrm>
            <a:off x="6907213" y="3719513"/>
            <a:ext cx="1041400" cy="1041400"/>
            <a:chOff x="6907679" y="3719090"/>
            <a:chExt cx="1041578" cy="1041578"/>
          </a:xfrm>
        </p:grpSpPr>
        <p:sp>
          <p:nvSpPr>
            <p:cNvPr id="12" name="任意多边形 11"/>
            <p:cNvSpPr/>
            <p:nvPr/>
          </p:nvSpPr>
          <p:spPr>
            <a:xfrm>
              <a:off x="6907679"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4" name="Freeform 30"/>
            <p:cNvSpPr>
              <a:spLocks noEditPoints="1"/>
            </p:cNvSpPr>
            <p:nvPr/>
          </p:nvSpPr>
          <p:spPr bwMode="auto">
            <a:xfrm>
              <a:off x="7258576" y="4016003"/>
              <a:ext cx="339783" cy="447752"/>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7" name="组合 16"/>
          <p:cNvGrpSpPr>
            <a:grpSpLocks/>
          </p:cNvGrpSpPr>
          <p:nvPr/>
        </p:nvGrpSpPr>
        <p:grpSpPr bwMode="auto">
          <a:xfrm>
            <a:off x="4198938" y="3719513"/>
            <a:ext cx="1041400" cy="1041400"/>
            <a:chOff x="4199225" y="3719090"/>
            <a:chExt cx="1041578" cy="1041578"/>
          </a:xfrm>
        </p:grpSpPr>
        <p:sp>
          <p:nvSpPr>
            <p:cNvPr id="18" name="任意多边形 17"/>
            <p:cNvSpPr/>
            <p:nvPr/>
          </p:nvSpPr>
          <p:spPr>
            <a:xfrm>
              <a:off x="4199225" y="371909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35" name="Freeform 71"/>
            <p:cNvSpPr>
              <a:spLocks noEditPoints="1"/>
            </p:cNvSpPr>
            <p:nvPr/>
          </p:nvSpPr>
          <p:spPr bwMode="auto">
            <a:xfrm>
              <a:off x="4504077" y="3989011"/>
              <a:ext cx="431874" cy="457278"/>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13" name="组合 12"/>
          <p:cNvGrpSpPr>
            <a:grpSpLocks/>
          </p:cNvGrpSpPr>
          <p:nvPr/>
        </p:nvGrpSpPr>
        <p:grpSpPr bwMode="auto">
          <a:xfrm>
            <a:off x="5553075" y="4500563"/>
            <a:ext cx="1041400" cy="1041400"/>
            <a:chOff x="5553452" y="4500954"/>
            <a:chExt cx="1041578" cy="1041578"/>
          </a:xfrm>
        </p:grpSpPr>
        <p:sp>
          <p:nvSpPr>
            <p:cNvPr id="14" name="任意多边形 13"/>
            <p:cNvSpPr/>
            <p:nvPr/>
          </p:nvSpPr>
          <p:spPr>
            <a:xfrm>
              <a:off x="5553452" y="4500954"/>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rgbClr val="04487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6218" name="Freeform 306"/>
            <p:cNvSpPr>
              <a:spLocks noEditPoints="1"/>
            </p:cNvSpPr>
            <p:nvPr/>
          </p:nvSpPr>
          <p:spPr bwMode="auto">
            <a:xfrm>
              <a:off x="5845528" y="4819420"/>
              <a:ext cx="457426" cy="455348"/>
            </a:xfrm>
            <a:custGeom>
              <a:avLst/>
              <a:gdLst>
                <a:gd name="T0" fmla="*/ 2147483647 w 99"/>
                <a:gd name="T1" fmla="*/ 2147483647 h 99"/>
                <a:gd name="T2" fmla="*/ 2147483647 w 99"/>
                <a:gd name="T3" fmla="*/ 2147483647 h 99"/>
                <a:gd name="T4" fmla="*/ 2147483647 w 99"/>
                <a:gd name="T5" fmla="*/ 2147483647 h 99"/>
                <a:gd name="T6" fmla="*/ 2147483647 w 99"/>
                <a:gd name="T7" fmla="*/ 2147483647 h 99"/>
                <a:gd name="T8" fmla="*/ 2147483647 w 99"/>
                <a:gd name="T9" fmla="*/ 2147483647 h 99"/>
                <a:gd name="T10" fmla="*/ 2147483647 w 99"/>
                <a:gd name="T11" fmla="*/ 2147483647 h 99"/>
                <a:gd name="T12" fmla="*/ 2147483647 w 99"/>
                <a:gd name="T13" fmla="*/ 2147483647 h 99"/>
                <a:gd name="T14" fmla="*/ 2147483647 w 99"/>
                <a:gd name="T15" fmla="*/ 2147483647 h 99"/>
                <a:gd name="T16" fmla="*/ 2147483647 w 99"/>
                <a:gd name="T17" fmla="*/ 2147483647 h 99"/>
                <a:gd name="T18" fmla="*/ 2147483647 w 99"/>
                <a:gd name="T19" fmla="*/ 2147483647 h 99"/>
                <a:gd name="T20" fmla="*/ 2147483647 w 99"/>
                <a:gd name="T21" fmla="*/ 2147483647 h 99"/>
                <a:gd name="T22" fmla="*/ 2147483647 w 99"/>
                <a:gd name="T23" fmla="*/ 2147483647 h 99"/>
                <a:gd name="T24" fmla="*/ 2147483647 w 99"/>
                <a:gd name="T25" fmla="*/ 2147483647 h 99"/>
                <a:gd name="T26" fmla="*/ 2147483647 w 99"/>
                <a:gd name="T27" fmla="*/ 2147483647 h 99"/>
                <a:gd name="T28" fmla="*/ 2147483647 w 99"/>
                <a:gd name="T29" fmla="*/ 2147483647 h 99"/>
                <a:gd name="T30" fmla="*/ 2147483647 w 99"/>
                <a:gd name="T31" fmla="*/ 2147483647 h 99"/>
                <a:gd name="T32" fmla="*/ 2147483647 w 99"/>
                <a:gd name="T33" fmla="*/ 2147483647 h 99"/>
                <a:gd name="T34" fmla="*/ 0 w 99"/>
                <a:gd name="T35" fmla="*/ 2147483647 h 99"/>
                <a:gd name="T36" fmla="*/ 2147483647 w 99"/>
                <a:gd name="T37" fmla="*/ 2147483647 h 99"/>
                <a:gd name="T38" fmla="*/ 2147483647 w 99"/>
                <a:gd name="T39" fmla="*/ 2147483647 h 99"/>
                <a:gd name="T40" fmla="*/ 2147483647 w 99"/>
                <a:gd name="T41" fmla="*/ 2147483647 h 99"/>
                <a:gd name="T42" fmla="*/ 2147483647 w 99"/>
                <a:gd name="T43" fmla="*/ 2147483647 h 99"/>
                <a:gd name="T44" fmla="*/ 2147483647 w 99"/>
                <a:gd name="T45" fmla="*/ 2147483647 h 99"/>
                <a:gd name="T46" fmla="*/ 2147483647 w 99"/>
                <a:gd name="T47" fmla="*/ 0 h 99"/>
                <a:gd name="T48" fmla="*/ 2147483647 w 99"/>
                <a:gd name="T49" fmla="*/ 2147483647 h 99"/>
                <a:gd name="T50" fmla="*/ 2147483647 w 99"/>
                <a:gd name="T51" fmla="*/ 2147483647 h 99"/>
                <a:gd name="T52" fmla="*/ 2147483647 w 99"/>
                <a:gd name="T53" fmla="*/ 2147483647 h 99"/>
                <a:gd name="T54" fmla="*/ 2147483647 w 99"/>
                <a:gd name="T55" fmla="*/ 2147483647 h 99"/>
                <a:gd name="T56" fmla="*/ 2147483647 w 99"/>
                <a:gd name="T57" fmla="*/ 2147483647 h 99"/>
                <a:gd name="T58" fmla="*/ 2147483647 w 99"/>
                <a:gd name="T59" fmla="*/ 2147483647 h 99"/>
                <a:gd name="T60" fmla="*/ 2147483647 w 99"/>
                <a:gd name="T61" fmla="*/ 2147483647 h 99"/>
                <a:gd name="T62" fmla="*/ 2147483647 w 99"/>
                <a:gd name="T63" fmla="*/ 2147483647 h 99"/>
                <a:gd name="T64" fmla="*/ 2147483647 w 99"/>
                <a:gd name="T65" fmla="*/ 2147483647 h 99"/>
                <a:gd name="T66" fmla="*/ 2147483647 w 99"/>
                <a:gd name="T67" fmla="*/ 2147483647 h 99"/>
                <a:gd name="T68" fmla="*/ 2147483647 w 99"/>
                <a:gd name="T69" fmla="*/ 2147483647 h 99"/>
                <a:gd name="T70" fmla="*/ 2147483647 w 99"/>
                <a:gd name="T71" fmla="*/ 2147483647 h 99"/>
                <a:gd name="T72" fmla="*/ 2147483647 w 99"/>
                <a:gd name="T73" fmla="*/ 2147483647 h 99"/>
                <a:gd name="T74" fmla="*/ 2147483647 w 99"/>
                <a:gd name="T75" fmla="*/ 2147483647 h 99"/>
                <a:gd name="T76" fmla="*/ 2147483647 w 99"/>
                <a:gd name="T77" fmla="*/ 2147483647 h 99"/>
                <a:gd name="T78" fmla="*/ 2147483647 w 99"/>
                <a:gd name="T79" fmla="*/ 2147483647 h 99"/>
                <a:gd name="T80" fmla="*/ 2147483647 w 99"/>
                <a:gd name="T81" fmla="*/ 2147483647 h 99"/>
                <a:gd name="T82" fmla="*/ 2147483647 w 99"/>
                <a:gd name="T83" fmla="*/ 2147483647 h 99"/>
                <a:gd name="T84" fmla="*/ 2147483647 w 99"/>
                <a:gd name="T85" fmla="*/ 2147483647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3" name="组合 22"/>
          <p:cNvGrpSpPr>
            <a:grpSpLocks/>
          </p:cNvGrpSpPr>
          <p:nvPr/>
        </p:nvGrpSpPr>
        <p:grpSpPr bwMode="auto">
          <a:xfrm>
            <a:off x="4610101" y="2152650"/>
            <a:ext cx="2914650" cy="2640013"/>
            <a:chOff x="4609333" y="2151997"/>
            <a:chExt cx="2915626" cy="2641183"/>
          </a:xfrm>
        </p:grpSpPr>
        <p:cxnSp>
          <p:nvCxnSpPr>
            <p:cNvPr id="26" name="直接箭头连接符 25"/>
            <p:cNvCxnSpPr/>
            <p:nvPr/>
          </p:nvCxnSpPr>
          <p:spPr>
            <a:xfrm rot="4020000" flipV="1">
              <a:off x="6591975" y="2200448"/>
              <a:ext cx="289053" cy="192151"/>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rot="4020000" flipH="1">
              <a:off x="5275496" y="4552578"/>
              <a:ext cx="289053" cy="192152"/>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619781" y="4531126"/>
              <a:ext cx="287434" cy="192173"/>
            </a:xfrm>
            <a:prstGeom prst="straightConnector1">
              <a:avLst/>
            </a:prstGeom>
            <a:ln w="38100">
              <a:solidFill>
                <a:schemeClr val="bg2">
                  <a:lumMod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7560000" flipH="1">
              <a:off x="4561676" y="3347925"/>
              <a:ext cx="289053" cy="193740"/>
            </a:xfrm>
            <a:prstGeom prst="straightConnector1">
              <a:avLst/>
            </a:prstGeom>
            <a:ln w="38100">
              <a:solidFill>
                <a:schemeClr val="bg2">
                  <a:lumMod val="25000"/>
                </a:schemeClr>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rot="14160000" flipH="1" flipV="1">
              <a:off x="7284357" y="3355071"/>
              <a:ext cx="287465" cy="193740"/>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5266778" y="2199643"/>
              <a:ext cx="289022" cy="193761"/>
            </a:xfrm>
            <a:prstGeom prst="straightConnector1">
              <a:avLst/>
            </a:prstGeom>
            <a:ln w="38100">
              <a:solidFill>
                <a:srgbClr val="044875"/>
              </a:solidFill>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p:cNvGrpSpPr>
            <a:grpSpLocks/>
          </p:cNvGrpSpPr>
          <p:nvPr/>
        </p:nvGrpSpPr>
        <p:grpSpPr bwMode="auto">
          <a:xfrm>
            <a:off x="5553075" y="1373188"/>
            <a:ext cx="1041400" cy="1041400"/>
            <a:chOff x="5553452" y="1373500"/>
            <a:chExt cx="1041578" cy="1041578"/>
          </a:xfrm>
        </p:grpSpPr>
        <p:sp>
          <p:nvSpPr>
            <p:cNvPr id="8" name="任意多边形 7"/>
            <p:cNvSpPr/>
            <p:nvPr/>
          </p:nvSpPr>
          <p:spPr>
            <a:xfrm>
              <a:off x="5553452" y="1373500"/>
              <a:ext cx="1041578" cy="1041578"/>
            </a:xfrm>
            <a:custGeom>
              <a:avLst/>
              <a:gdLst>
                <a:gd name="connsiteX0" fmla="*/ 0 w 1041578"/>
                <a:gd name="connsiteY0" fmla="*/ 520789 h 1041578"/>
                <a:gd name="connsiteX1" fmla="*/ 520789 w 1041578"/>
                <a:gd name="connsiteY1" fmla="*/ 0 h 1041578"/>
                <a:gd name="connsiteX2" fmla="*/ 1041578 w 1041578"/>
                <a:gd name="connsiteY2" fmla="*/ 520789 h 1041578"/>
                <a:gd name="connsiteX3" fmla="*/ 520789 w 1041578"/>
                <a:gd name="connsiteY3" fmla="*/ 1041578 h 1041578"/>
                <a:gd name="connsiteX4" fmla="*/ 0 w 1041578"/>
                <a:gd name="connsiteY4" fmla="*/ 520789 h 1041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1578" h="1041578">
                  <a:moveTo>
                    <a:pt x="0" y="520789"/>
                  </a:moveTo>
                  <a:cubicBezTo>
                    <a:pt x="0" y="233165"/>
                    <a:pt x="233165" y="0"/>
                    <a:pt x="520789" y="0"/>
                  </a:cubicBezTo>
                  <a:cubicBezTo>
                    <a:pt x="808413" y="0"/>
                    <a:pt x="1041578" y="233165"/>
                    <a:pt x="1041578" y="520789"/>
                  </a:cubicBezTo>
                  <a:cubicBezTo>
                    <a:pt x="1041578" y="808413"/>
                    <a:pt x="808413" y="1041578"/>
                    <a:pt x="520789" y="1041578"/>
                  </a:cubicBezTo>
                  <a:cubicBezTo>
                    <a:pt x="233165" y="1041578"/>
                    <a:pt x="0" y="808413"/>
                    <a:pt x="0" y="520789"/>
                  </a:cubicBezTo>
                  <a:close/>
                </a:path>
              </a:pathLst>
            </a:custGeom>
            <a:noFill/>
            <a:ln w="38100">
              <a:solidFill>
                <a:schemeClr val="bg2">
                  <a:lumMod val="2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81746" tIns="181746" rIns="181746" bIns="181746" spcCol="1270" anchor="ctr"/>
            <a:lstStyle/>
            <a:p>
              <a:pPr algn="ctr" defTabSz="1022350" eaLnBrk="1" fontAlgn="auto" hangingPunct="1">
                <a:lnSpc>
                  <a:spcPct val="90000"/>
                </a:lnSpc>
                <a:spcAft>
                  <a:spcPct val="35000"/>
                </a:spcAft>
                <a:defRPr/>
              </a:pPr>
              <a:endParaRPr lang="zh-CN" altLang="en-US" sz="2300"/>
            </a:p>
          </p:txBody>
        </p:sp>
        <p:sp>
          <p:nvSpPr>
            <p:cNvPr id="48" name="Freeform 48"/>
            <p:cNvSpPr>
              <a:spLocks noEditPoints="1"/>
            </p:cNvSpPr>
            <p:nvPr/>
          </p:nvSpPr>
          <p:spPr bwMode="auto">
            <a:xfrm>
              <a:off x="5913877" y="1649772"/>
              <a:ext cx="320730" cy="509674"/>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94" name="组合 93"/>
          <p:cNvGrpSpPr>
            <a:grpSpLocks/>
          </p:cNvGrpSpPr>
          <p:nvPr/>
        </p:nvGrpSpPr>
        <p:grpSpPr bwMode="auto">
          <a:xfrm>
            <a:off x="7800975" y="2956635"/>
            <a:ext cx="4305300" cy="1224086"/>
            <a:chOff x="7713778" y="1200595"/>
            <a:chExt cx="4304959" cy="1223927"/>
          </a:xfrm>
        </p:grpSpPr>
        <p:grpSp>
          <p:nvGrpSpPr>
            <p:cNvPr id="6200" name="组合 56"/>
            <p:cNvGrpSpPr>
              <a:grpSpLocks/>
            </p:cNvGrpSpPr>
            <p:nvPr/>
          </p:nvGrpSpPr>
          <p:grpSpPr bwMode="auto">
            <a:xfrm>
              <a:off x="8893198" y="1200595"/>
              <a:ext cx="3125539" cy="1223927"/>
              <a:chOff x="6833481" y="934388"/>
              <a:chExt cx="3125539" cy="1223927"/>
            </a:xfrm>
          </p:grpSpPr>
          <p:sp>
            <p:nvSpPr>
              <p:cNvPr id="59" name="文本框 58"/>
              <p:cNvSpPr txBox="1"/>
              <p:nvPr/>
            </p:nvSpPr>
            <p:spPr>
              <a:xfrm>
                <a:off x="6833481" y="934388"/>
                <a:ext cx="2425508" cy="461902"/>
              </a:xfrm>
              <a:prstGeom prst="rect">
                <a:avLst/>
              </a:prstGeom>
              <a:noFill/>
            </p:spPr>
            <p:txBody>
              <a:bodyPr>
                <a:spAutoFit/>
              </a:bodyPr>
              <a:lstStyle/>
              <a:p>
                <a:pPr eaLnBrk="1" fontAlgn="auto" hangingPunct="1">
                  <a:spcBef>
                    <a:spcPts val="0"/>
                  </a:spcBef>
                  <a:spcAft>
                    <a:spcPts val="0"/>
                  </a:spcAft>
                  <a:defRPr/>
                </a:pPr>
                <a:r>
                  <a:rPr lang="en-US" altLang="zh-CN" sz="2400" b="1" dirty="0">
                    <a:solidFill>
                      <a:schemeClr val="bg2">
                        <a:lumMod val="25000"/>
                      </a:schemeClr>
                    </a:solidFill>
                    <a:latin typeface="+mj-lt"/>
                    <a:ea typeface="+mn-ea"/>
                    <a:cs typeface="Arial" panose="020B0604020202020204" pitchFamily="34" charset="0"/>
                  </a:rPr>
                  <a:t>2019. 5</a:t>
                </a:r>
                <a:endParaRPr lang="zh-CN" altLang="en-US" sz="2400" b="1" dirty="0">
                  <a:solidFill>
                    <a:schemeClr val="bg2">
                      <a:lumMod val="25000"/>
                    </a:schemeClr>
                  </a:solidFill>
                  <a:latin typeface="+mj-lt"/>
                  <a:ea typeface="+mn-ea"/>
                  <a:cs typeface="Arial" panose="020B0604020202020204" pitchFamily="34" charset="0"/>
                </a:endParaRPr>
              </a:p>
            </p:txBody>
          </p:sp>
          <p:sp>
            <p:nvSpPr>
              <p:cNvPr id="60" name="文本框 59"/>
              <p:cNvSpPr txBox="1"/>
              <p:nvPr/>
            </p:nvSpPr>
            <p:spPr bwMode="auto">
              <a:xfrm>
                <a:off x="6833481" y="1370894"/>
                <a:ext cx="3125539" cy="787421"/>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算法的调整与改进，试运行整个算法，对出现的错误及时修改</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61" name="直接连接符 60"/>
              <p:cNvCxnSpPr/>
              <p:nvPr/>
            </p:nvCxnSpPr>
            <p:spPr>
              <a:xfrm>
                <a:off x="6922374" y="1370894"/>
                <a:ext cx="1777859" cy="0"/>
              </a:xfrm>
              <a:prstGeom prst="line">
                <a:avLst/>
              </a:prstGeom>
              <a:ln>
                <a:solidFill>
                  <a:schemeClr val="bg2">
                    <a:lumMod val="2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p:nvSpPr>
          <p:spPr>
            <a:xfrm>
              <a:off x="7713778" y="1427578"/>
              <a:ext cx="1500069" cy="646030"/>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04</a:t>
              </a:r>
              <a:endParaRPr lang="zh-CN" altLang="en-US" sz="3600" dirty="0">
                <a:solidFill>
                  <a:schemeClr val="bg2">
                    <a:lumMod val="25000"/>
                  </a:schemeClr>
                </a:solidFill>
                <a:latin typeface="Impact" panose="020B0806030902050204" pitchFamily="34" charset="0"/>
                <a:ea typeface="+mn-ea"/>
              </a:endParaRPr>
            </a:p>
          </p:txBody>
        </p:sp>
        <p:sp>
          <p:nvSpPr>
            <p:cNvPr id="92" name="椭圆 91"/>
            <p:cNvSpPr/>
            <p:nvPr/>
          </p:nvSpPr>
          <p:spPr>
            <a:xfrm>
              <a:off x="8050301" y="1316467"/>
              <a:ext cx="825435" cy="825393"/>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95" name="组合 94"/>
          <p:cNvGrpSpPr>
            <a:grpSpLocks/>
          </p:cNvGrpSpPr>
          <p:nvPr/>
        </p:nvGrpSpPr>
        <p:grpSpPr bwMode="auto">
          <a:xfrm>
            <a:off x="7800975" y="4485396"/>
            <a:ext cx="4305300" cy="1219725"/>
            <a:chOff x="7713778" y="1200595"/>
            <a:chExt cx="4304959" cy="1219566"/>
          </a:xfrm>
        </p:grpSpPr>
        <p:grpSp>
          <p:nvGrpSpPr>
            <p:cNvPr id="6194" name="组合 95"/>
            <p:cNvGrpSpPr>
              <a:grpSpLocks/>
            </p:cNvGrpSpPr>
            <p:nvPr/>
          </p:nvGrpSpPr>
          <p:grpSpPr bwMode="auto">
            <a:xfrm>
              <a:off x="8893198" y="1200595"/>
              <a:ext cx="3125539" cy="1219566"/>
              <a:chOff x="6833481" y="934388"/>
              <a:chExt cx="3125539" cy="1219566"/>
            </a:xfrm>
          </p:grpSpPr>
          <p:sp>
            <p:nvSpPr>
              <p:cNvPr id="99" name="文本框 98"/>
              <p:cNvSpPr txBox="1"/>
              <p:nvPr/>
            </p:nvSpPr>
            <p:spPr>
              <a:xfrm>
                <a:off x="6833481" y="934388"/>
                <a:ext cx="2425508" cy="461903"/>
              </a:xfrm>
              <a:prstGeom prst="rect">
                <a:avLst/>
              </a:prstGeom>
              <a:noFill/>
            </p:spPr>
            <p:txBody>
              <a:bodyPr>
                <a:spAutoFit/>
              </a:bodyPr>
              <a:lstStyle/>
              <a:p>
                <a:pP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2019.6</a:t>
                </a:r>
                <a:endParaRPr lang="zh-CN" altLang="en-US" sz="2400" b="1" dirty="0">
                  <a:solidFill>
                    <a:srgbClr val="044875"/>
                  </a:solidFill>
                  <a:latin typeface="+mj-lt"/>
                  <a:ea typeface="+mn-ea"/>
                  <a:cs typeface="Arial" panose="020B0604020202020204" pitchFamily="34" charset="0"/>
                </a:endParaRPr>
              </a:p>
            </p:txBody>
          </p:sp>
          <p:sp>
            <p:nvSpPr>
              <p:cNvPr id="100" name="文本框 99"/>
              <p:cNvSpPr txBox="1"/>
              <p:nvPr/>
            </p:nvSpPr>
            <p:spPr bwMode="auto">
              <a:xfrm>
                <a:off x="6833481" y="1370893"/>
                <a:ext cx="3125539" cy="783061"/>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撰写课题论文，形成最终产品，制作</a:t>
                </a:r>
                <a:r>
                  <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并答辩</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01" name="直接连接符 100"/>
              <p:cNvCxnSpPr/>
              <p:nvPr/>
            </p:nvCxnSpPr>
            <p:spPr>
              <a:xfrm>
                <a:off x="6922374" y="1370894"/>
                <a:ext cx="1777859"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sp>
          <p:nvSpPr>
            <p:cNvPr id="6195" name="文本框 96"/>
            <p:cNvSpPr txBox="1">
              <a:spLocks noChangeArrowheads="1"/>
            </p:cNvSpPr>
            <p:nvPr/>
          </p:nvSpPr>
          <p:spPr bwMode="auto">
            <a:xfrm>
              <a:off x="7713778" y="1427098"/>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sp>
          <p:nvSpPr>
            <p:cNvPr id="98" name="椭圆 97"/>
            <p:cNvSpPr/>
            <p:nvPr/>
          </p:nvSpPr>
          <p:spPr>
            <a:xfrm>
              <a:off x="8050301" y="1316468"/>
              <a:ext cx="825435" cy="825393"/>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12" name="组合 111"/>
          <p:cNvGrpSpPr>
            <a:grpSpLocks/>
          </p:cNvGrpSpPr>
          <p:nvPr/>
        </p:nvGrpSpPr>
        <p:grpSpPr bwMode="auto">
          <a:xfrm>
            <a:off x="85725" y="1430338"/>
            <a:ext cx="4260850" cy="1219322"/>
            <a:chOff x="307975" y="1417223"/>
            <a:chExt cx="4261440" cy="1219278"/>
          </a:xfrm>
        </p:grpSpPr>
        <p:grpSp>
          <p:nvGrpSpPr>
            <p:cNvPr id="6181" name="组合 86"/>
            <p:cNvGrpSpPr>
              <a:grpSpLocks/>
            </p:cNvGrpSpPr>
            <p:nvPr/>
          </p:nvGrpSpPr>
          <p:grpSpPr bwMode="auto">
            <a:xfrm>
              <a:off x="307975" y="1417223"/>
              <a:ext cx="3126221" cy="1219278"/>
              <a:chOff x="399947" y="2108125"/>
              <a:chExt cx="3126221" cy="1219278"/>
            </a:xfrm>
          </p:grpSpPr>
          <p:sp>
            <p:nvSpPr>
              <p:cNvPr id="89" name="文本框 88"/>
              <p:cNvSpPr txBox="1"/>
              <p:nvPr/>
            </p:nvSpPr>
            <p:spPr>
              <a:xfrm>
                <a:off x="1089017" y="2108125"/>
                <a:ext cx="2426036" cy="461648"/>
              </a:xfrm>
              <a:prstGeom prst="rect">
                <a:avLst/>
              </a:prstGeom>
              <a:noFill/>
            </p:spPr>
            <p:txBody>
              <a:bodyPr>
                <a:spAutoFit/>
              </a:bodyPr>
              <a:lstStyle/>
              <a:p>
                <a:pPr algn="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2018.11-2019.3</a:t>
                </a:r>
                <a:endParaRPr lang="zh-CN" altLang="en-US" sz="2400" b="1" dirty="0">
                  <a:solidFill>
                    <a:srgbClr val="044875"/>
                  </a:solidFill>
                  <a:latin typeface="+mj-lt"/>
                  <a:ea typeface="+mn-ea"/>
                  <a:cs typeface="Arial" panose="020B0604020202020204" pitchFamily="34" charset="0"/>
                </a:endParaRPr>
              </a:p>
            </p:txBody>
          </p:sp>
          <p:sp>
            <p:nvSpPr>
              <p:cNvPr id="90" name="文本框 89"/>
              <p:cNvSpPr txBox="1"/>
              <p:nvPr/>
            </p:nvSpPr>
            <p:spPr bwMode="auto">
              <a:xfrm>
                <a:off x="399947" y="2539909"/>
                <a:ext cx="3126221" cy="787494"/>
              </a:xfrm>
              <a:prstGeom prst="rect">
                <a:avLst/>
              </a:prstGeom>
              <a:noFill/>
            </p:spPr>
            <p:txBody>
              <a:bodyPr>
                <a:spAutoFit/>
              </a:bodyPr>
              <a:lstStyle/>
              <a:p>
                <a:pPr algn="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学习图像处理与模式识别的基本理论以及</a:t>
                </a:r>
                <a:r>
                  <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MATLAB</a:t>
                </a: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的相关算法</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91" name="直接连接符 90"/>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82" name="组合 110"/>
            <p:cNvGrpSpPr>
              <a:grpSpLocks/>
            </p:cNvGrpSpPr>
            <p:nvPr/>
          </p:nvGrpSpPr>
          <p:grpSpPr bwMode="auto">
            <a:xfrm>
              <a:off x="3069992" y="1556048"/>
              <a:ext cx="1499423" cy="825201"/>
              <a:chOff x="3011936" y="1294791"/>
              <a:chExt cx="1499423" cy="825201"/>
            </a:xfrm>
          </p:grpSpPr>
          <p:sp>
            <p:nvSpPr>
              <p:cNvPr id="6183" name="文本框 87"/>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sp>
            <p:nvSpPr>
              <p:cNvPr id="110" name="椭圆 109"/>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3" name="组合 112"/>
          <p:cNvGrpSpPr>
            <a:grpSpLocks/>
          </p:cNvGrpSpPr>
          <p:nvPr/>
        </p:nvGrpSpPr>
        <p:grpSpPr bwMode="auto">
          <a:xfrm>
            <a:off x="85725" y="4481514"/>
            <a:ext cx="4260850" cy="1214962"/>
            <a:chOff x="307975" y="1417223"/>
            <a:chExt cx="4261440" cy="1214918"/>
          </a:xfrm>
        </p:grpSpPr>
        <p:grpSp>
          <p:nvGrpSpPr>
            <p:cNvPr id="6174" name="组合 113"/>
            <p:cNvGrpSpPr>
              <a:grpSpLocks/>
            </p:cNvGrpSpPr>
            <p:nvPr/>
          </p:nvGrpSpPr>
          <p:grpSpPr bwMode="auto">
            <a:xfrm>
              <a:off x="307975" y="1417223"/>
              <a:ext cx="3126221" cy="1214918"/>
              <a:chOff x="399947" y="2108125"/>
              <a:chExt cx="3126221" cy="1214918"/>
            </a:xfrm>
          </p:grpSpPr>
          <p:sp>
            <p:nvSpPr>
              <p:cNvPr id="118" name="文本框 117"/>
              <p:cNvSpPr txBox="1"/>
              <p:nvPr/>
            </p:nvSpPr>
            <p:spPr>
              <a:xfrm>
                <a:off x="1089017" y="2108125"/>
                <a:ext cx="2426036" cy="461945"/>
              </a:xfrm>
              <a:prstGeom prst="rect">
                <a:avLst/>
              </a:prstGeom>
              <a:noFill/>
            </p:spPr>
            <p:txBody>
              <a:bodyPr>
                <a:spAutoFit/>
              </a:bodyPr>
              <a:lstStyle/>
              <a:p>
                <a:pPr algn="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2019.4-2019.5</a:t>
                </a:r>
                <a:endParaRPr lang="zh-CN" altLang="en-US" sz="2400" b="1" dirty="0">
                  <a:solidFill>
                    <a:srgbClr val="044875"/>
                  </a:solidFill>
                  <a:latin typeface="+mj-lt"/>
                  <a:ea typeface="+mn-ea"/>
                  <a:cs typeface="Arial" panose="020B0604020202020204" pitchFamily="34" charset="0"/>
                </a:endParaRPr>
              </a:p>
            </p:txBody>
          </p:sp>
          <p:sp>
            <p:nvSpPr>
              <p:cNvPr id="119" name="文本框 118"/>
              <p:cNvSpPr txBox="1"/>
              <p:nvPr/>
            </p:nvSpPr>
            <p:spPr bwMode="auto">
              <a:xfrm>
                <a:off x="399947" y="2539909"/>
                <a:ext cx="3126221" cy="783134"/>
              </a:xfrm>
              <a:prstGeom prst="rect">
                <a:avLst/>
              </a:prstGeom>
              <a:noFill/>
            </p:spPr>
            <p:txBody>
              <a:bodyPr>
                <a:spAutoFit/>
              </a:bodyPr>
              <a:lstStyle/>
              <a:p>
                <a:pPr algn="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对现有网络进行改进，并应用真实样本进行训练与检测</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0" name="直接连接符 119"/>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75" name="组合 114"/>
            <p:cNvGrpSpPr>
              <a:grpSpLocks/>
            </p:cNvGrpSpPr>
            <p:nvPr/>
          </p:nvGrpSpPr>
          <p:grpSpPr bwMode="auto">
            <a:xfrm>
              <a:off x="3069992" y="1556048"/>
              <a:ext cx="1499423" cy="825201"/>
              <a:chOff x="3011936" y="1294791"/>
              <a:chExt cx="1499423" cy="825201"/>
            </a:xfrm>
          </p:grpSpPr>
          <p:sp>
            <p:nvSpPr>
              <p:cNvPr id="6176" name="文本框 115"/>
              <p:cNvSpPr txBox="1">
                <a:spLocks noChangeArrowheads="1"/>
              </p:cNvSpPr>
              <p:nvPr/>
            </p:nvSpPr>
            <p:spPr bwMode="auto">
              <a:xfrm>
                <a:off x="3011936" y="1398070"/>
                <a:ext cx="149942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sp>
            <p:nvSpPr>
              <p:cNvPr id="117" name="椭圆 116"/>
              <p:cNvSpPr/>
              <p:nvPr/>
            </p:nvSpPr>
            <p:spPr>
              <a:xfrm>
                <a:off x="3349148" y="1294073"/>
                <a:ext cx="825615" cy="82547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21" name="组合 120"/>
          <p:cNvGrpSpPr>
            <a:grpSpLocks/>
          </p:cNvGrpSpPr>
          <p:nvPr/>
        </p:nvGrpSpPr>
        <p:grpSpPr bwMode="auto">
          <a:xfrm>
            <a:off x="85725" y="2955925"/>
            <a:ext cx="4260850" cy="1219323"/>
            <a:chOff x="307975" y="1417223"/>
            <a:chExt cx="4261440" cy="1219278"/>
          </a:xfrm>
        </p:grpSpPr>
        <p:grpSp>
          <p:nvGrpSpPr>
            <p:cNvPr id="6167" name="组合 121"/>
            <p:cNvGrpSpPr>
              <a:grpSpLocks/>
            </p:cNvGrpSpPr>
            <p:nvPr/>
          </p:nvGrpSpPr>
          <p:grpSpPr bwMode="auto">
            <a:xfrm>
              <a:off x="307975" y="1417223"/>
              <a:ext cx="3126221" cy="1219278"/>
              <a:chOff x="399947" y="2108125"/>
              <a:chExt cx="3126221" cy="1219278"/>
            </a:xfrm>
          </p:grpSpPr>
          <p:sp>
            <p:nvSpPr>
              <p:cNvPr id="126" name="文本框 125"/>
              <p:cNvSpPr txBox="1"/>
              <p:nvPr/>
            </p:nvSpPr>
            <p:spPr>
              <a:xfrm>
                <a:off x="1089017" y="2108125"/>
                <a:ext cx="2426036" cy="461946"/>
              </a:xfrm>
              <a:prstGeom prst="rect">
                <a:avLst/>
              </a:prstGeom>
              <a:noFill/>
            </p:spPr>
            <p:txBody>
              <a:bodyPr>
                <a:spAutoFit/>
              </a:bodyPr>
              <a:lstStyle/>
              <a:p>
                <a:pPr algn="r" eaLnBrk="1" fontAlgn="auto" hangingPunct="1">
                  <a:spcBef>
                    <a:spcPts val="0"/>
                  </a:spcBef>
                  <a:spcAft>
                    <a:spcPts val="0"/>
                  </a:spcAft>
                  <a:defRPr/>
                </a:pPr>
                <a:r>
                  <a:rPr lang="en-US" altLang="zh-CN" sz="2400" b="1" dirty="0">
                    <a:solidFill>
                      <a:srgbClr val="044875"/>
                    </a:solidFill>
                    <a:latin typeface="+mj-lt"/>
                    <a:ea typeface="+mn-ea"/>
                    <a:cs typeface="Arial" panose="020B0604020202020204" pitchFamily="34" charset="0"/>
                  </a:rPr>
                  <a:t>2019.3-2019.4</a:t>
                </a:r>
                <a:endParaRPr lang="zh-CN" altLang="en-US" sz="2400" b="1" dirty="0">
                  <a:solidFill>
                    <a:srgbClr val="044875"/>
                  </a:solidFill>
                  <a:latin typeface="+mj-lt"/>
                  <a:ea typeface="+mn-ea"/>
                  <a:cs typeface="Arial" panose="020B0604020202020204" pitchFamily="34" charset="0"/>
                </a:endParaRPr>
              </a:p>
            </p:txBody>
          </p:sp>
          <p:sp>
            <p:nvSpPr>
              <p:cNvPr id="127" name="文本框 126"/>
              <p:cNvSpPr txBox="1"/>
              <p:nvPr/>
            </p:nvSpPr>
            <p:spPr bwMode="auto">
              <a:xfrm>
                <a:off x="399947" y="2539909"/>
                <a:ext cx="3126221" cy="787494"/>
              </a:xfrm>
              <a:prstGeom prst="rect">
                <a:avLst/>
              </a:prstGeom>
              <a:noFill/>
            </p:spPr>
            <p:txBody>
              <a:bodyPr>
                <a:spAutoFit/>
              </a:bodyPr>
              <a:lstStyle/>
              <a:p>
                <a:pPr algn="r" eaLnBrk="1" fontAlgn="auto" hangingPunct="1">
                  <a:lnSpc>
                    <a:spcPct val="150000"/>
                  </a:lnSpc>
                  <a:spcBef>
                    <a:spcPts val="0"/>
                  </a:spcBef>
                  <a:spcAft>
                    <a:spcPts val="0"/>
                  </a:spcAft>
                  <a:defRPr/>
                </a:pPr>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学习现有的医学图像癌变病灶检测算法，搭建网络并进行训练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28" name="直接连接符 127"/>
              <p:cNvCxnSpPr/>
              <p:nvPr/>
            </p:nvCxnSpPr>
            <p:spPr>
              <a:xfrm>
                <a:off x="1605027" y="2546259"/>
                <a:ext cx="1778246" cy="0"/>
              </a:xfrm>
              <a:prstGeom prst="line">
                <a:avLst/>
              </a:prstGeom>
              <a:ln>
                <a:solidFill>
                  <a:srgbClr val="044875"/>
                </a:solidFill>
                <a:prstDash val="dash"/>
              </a:ln>
            </p:spPr>
            <p:style>
              <a:lnRef idx="1">
                <a:schemeClr val="accent1"/>
              </a:lnRef>
              <a:fillRef idx="0">
                <a:schemeClr val="accent1"/>
              </a:fillRef>
              <a:effectRef idx="0">
                <a:schemeClr val="accent1"/>
              </a:effectRef>
              <a:fontRef idx="minor">
                <a:schemeClr val="tx1"/>
              </a:fontRef>
            </p:style>
          </p:cxnSp>
        </p:grpSp>
        <p:grpSp>
          <p:nvGrpSpPr>
            <p:cNvPr id="6168" name="组合 122"/>
            <p:cNvGrpSpPr>
              <a:grpSpLocks/>
            </p:cNvGrpSpPr>
            <p:nvPr/>
          </p:nvGrpSpPr>
          <p:grpSpPr bwMode="auto">
            <a:xfrm>
              <a:off x="3069992" y="1556048"/>
              <a:ext cx="1499423" cy="825201"/>
              <a:chOff x="3011936" y="1294791"/>
              <a:chExt cx="1499423" cy="825201"/>
            </a:xfrm>
          </p:grpSpPr>
          <p:sp>
            <p:nvSpPr>
              <p:cNvPr id="124" name="文本框 123"/>
              <p:cNvSpPr txBox="1"/>
              <p:nvPr/>
            </p:nvSpPr>
            <p:spPr>
              <a:xfrm>
                <a:off x="3012551" y="1397257"/>
                <a:ext cx="1498808" cy="646089"/>
              </a:xfrm>
              <a:prstGeom prst="rect">
                <a:avLst/>
              </a:prstGeom>
              <a:noFill/>
            </p:spPr>
            <p:txBody>
              <a:bodyPr>
                <a:spAutoFit/>
              </a:bodyPr>
              <a:lstStyle/>
              <a:p>
                <a:pPr algn="ctr" eaLnBrk="1" fontAlgn="auto" hangingPunct="1">
                  <a:spcBef>
                    <a:spcPts val="0"/>
                  </a:spcBef>
                  <a:spcAft>
                    <a:spcPts val="0"/>
                  </a:spcAft>
                  <a:defRPr/>
                </a:pPr>
                <a:r>
                  <a:rPr lang="en-US" altLang="zh-CN" sz="3600" dirty="0">
                    <a:solidFill>
                      <a:schemeClr val="bg2">
                        <a:lumMod val="25000"/>
                      </a:schemeClr>
                    </a:solidFill>
                    <a:latin typeface="Impact" panose="020B0806030902050204" pitchFamily="34" charset="0"/>
                    <a:ea typeface="+mn-ea"/>
                  </a:rPr>
                  <a:t>02</a:t>
                </a:r>
                <a:endParaRPr lang="zh-CN" altLang="en-US" sz="3600" dirty="0">
                  <a:solidFill>
                    <a:schemeClr val="bg2">
                      <a:lumMod val="25000"/>
                    </a:schemeClr>
                  </a:solidFill>
                  <a:latin typeface="Impact" panose="020B0806030902050204" pitchFamily="34" charset="0"/>
                  <a:ea typeface="+mn-ea"/>
                </a:endParaRPr>
              </a:p>
            </p:txBody>
          </p:sp>
          <p:sp>
            <p:nvSpPr>
              <p:cNvPr id="125" name="椭圆 124"/>
              <p:cNvSpPr/>
              <p:nvPr/>
            </p:nvSpPr>
            <p:spPr>
              <a:xfrm>
                <a:off x="3349148" y="1294074"/>
                <a:ext cx="825615" cy="825469"/>
              </a:xfrm>
              <a:prstGeom prst="ellipse">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85" name="组合 84">
            <a:extLst>
              <a:ext uri="{FF2B5EF4-FFF2-40B4-BE49-F238E27FC236}">
                <a16:creationId xmlns:a16="http://schemas.microsoft.com/office/drawing/2014/main" id="{BFEC25CC-2E50-45EA-A6C9-22DE61000620}"/>
              </a:ext>
            </a:extLst>
          </p:cNvPr>
          <p:cNvGrpSpPr>
            <a:grpSpLocks/>
          </p:cNvGrpSpPr>
          <p:nvPr/>
        </p:nvGrpSpPr>
        <p:grpSpPr bwMode="auto">
          <a:xfrm>
            <a:off x="8215630" y="933376"/>
            <a:ext cx="2957513" cy="522287"/>
            <a:chOff x="5982652" y="1305878"/>
            <a:chExt cx="3235645" cy="523220"/>
          </a:xfrm>
        </p:grpSpPr>
        <p:sp>
          <p:nvSpPr>
            <p:cNvPr id="86" name="矩形 85">
              <a:extLst>
                <a:ext uri="{FF2B5EF4-FFF2-40B4-BE49-F238E27FC236}">
                  <a16:creationId xmlns:a16="http://schemas.microsoft.com/office/drawing/2014/main" id="{F2D14481-5EE5-4D43-BEAF-AAC416DF75AE}"/>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87" name="文本框 86">
              <a:extLst>
                <a:ext uri="{FF2B5EF4-FFF2-40B4-BE49-F238E27FC236}">
                  <a16:creationId xmlns:a16="http://schemas.microsoft.com/office/drawing/2014/main" id="{204727E6-CCF4-47F3-BF0D-FE86CB840F95}"/>
                </a:ext>
              </a:extLst>
            </p:cNvPr>
            <p:cNvSpPr txBox="1"/>
            <p:nvPr/>
          </p:nvSpPr>
          <p:spPr>
            <a:xfrm>
              <a:off x="5982652" y="1336094"/>
              <a:ext cx="3235645" cy="462788"/>
            </a:xfrm>
            <a:prstGeom prst="rect">
              <a:avLst/>
            </a:prstGeom>
            <a:noFill/>
          </p:spPr>
          <p:txBody>
            <a:bodyPr wrap="square">
              <a:spAutoFit/>
            </a:bodyPr>
            <a:lstStyle/>
            <a:p>
              <a:pPr algn="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研究项目周期</a:t>
              </a:r>
            </a:p>
          </p:txBody>
        </p:sp>
      </p:grpSp>
      <p:sp>
        <p:nvSpPr>
          <p:cNvPr id="88" name="文本框 53">
            <a:extLst>
              <a:ext uri="{FF2B5EF4-FFF2-40B4-BE49-F238E27FC236}">
                <a16:creationId xmlns:a16="http://schemas.microsoft.com/office/drawing/2014/main" id="{768823A5-62F3-49C9-8789-E5A8F1286CAC}"/>
              </a:ext>
            </a:extLst>
          </p:cNvPr>
          <p:cNvSpPr txBox="1">
            <a:spLocks noChangeArrowheads="1"/>
          </p:cNvSpPr>
          <p:nvPr/>
        </p:nvSpPr>
        <p:spPr bwMode="auto">
          <a:xfrm>
            <a:off x="7484090" y="1432383"/>
            <a:ext cx="3721100"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r" eaLnBrk="1" hangingPunct="1">
              <a:lnSpc>
                <a:spcPct val="150000"/>
              </a:lnSpc>
            </a:pPr>
            <a:r>
              <a:rPr lang="en-US" altLang="zh-CN" sz="2000" dirty="0">
                <a:solidFill>
                  <a:srgbClr val="044875"/>
                </a:solidFill>
                <a:latin typeface="微软雅黑" panose="020B0503020204020204" pitchFamily="34" charset="-122"/>
                <a:ea typeface="微软雅黑" panose="020B0503020204020204" pitchFamily="34" charset="-122"/>
                <a:cs typeface="Arial" pitchFamily="34" charset="0"/>
              </a:rPr>
              <a:t>2018</a:t>
            </a:r>
            <a:r>
              <a:rPr lang="zh-CN" altLang="en-US" sz="2000" dirty="0">
                <a:solidFill>
                  <a:srgbClr val="044875"/>
                </a:solidFill>
                <a:latin typeface="微软雅黑" panose="020B0503020204020204" pitchFamily="34" charset="-122"/>
                <a:ea typeface="微软雅黑" panose="020B0503020204020204" pitchFamily="34" charset="-122"/>
                <a:cs typeface="Arial" pitchFamily="34" charset="0"/>
              </a:rPr>
              <a:t>年</a:t>
            </a:r>
            <a:r>
              <a:rPr lang="en-US" altLang="zh-CN" sz="2000" dirty="0">
                <a:solidFill>
                  <a:srgbClr val="044875"/>
                </a:solidFill>
                <a:latin typeface="微软雅黑" panose="020B0503020204020204" pitchFamily="34" charset="-122"/>
                <a:ea typeface="微软雅黑" panose="020B0503020204020204" pitchFamily="34" charset="-122"/>
                <a:cs typeface="Arial" pitchFamily="34" charset="0"/>
              </a:rPr>
              <a:t>11</a:t>
            </a:r>
            <a:r>
              <a:rPr lang="zh-CN" altLang="en-US" sz="2000" dirty="0">
                <a:solidFill>
                  <a:srgbClr val="044875"/>
                </a:solidFill>
                <a:latin typeface="微软雅黑" panose="020B0503020204020204" pitchFamily="34" charset="-122"/>
                <a:ea typeface="微软雅黑" panose="020B0503020204020204" pitchFamily="34" charset="-122"/>
                <a:cs typeface="Arial" pitchFamily="34" charset="0"/>
              </a:rPr>
              <a:t>月</a:t>
            </a:r>
            <a:r>
              <a:rPr lang="en-US" altLang="zh-CN" sz="2000" dirty="0">
                <a:solidFill>
                  <a:srgbClr val="044875"/>
                </a:solidFill>
                <a:latin typeface="微软雅黑" panose="020B0503020204020204" pitchFamily="34" charset="-122"/>
                <a:ea typeface="微软雅黑" panose="020B0503020204020204" pitchFamily="34" charset="-122"/>
                <a:cs typeface="Arial" pitchFamily="34" charset="0"/>
              </a:rPr>
              <a:t>-2019</a:t>
            </a:r>
            <a:r>
              <a:rPr lang="zh-CN" altLang="en-US" sz="2000" dirty="0">
                <a:solidFill>
                  <a:srgbClr val="044875"/>
                </a:solidFill>
                <a:latin typeface="微软雅黑" panose="020B0503020204020204" pitchFamily="34" charset="-122"/>
                <a:ea typeface="微软雅黑" panose="020B0503020204020204" pitchFamily="34" charset="-122"/>
                <a:cs typeface="Arial" pitchFamily="34" charset="0"/>
              </a:rPr>
              <a:t>年</a:t>
            </a:r>
            <a:r>
              <a:rPr lang="en-US" altLang="zh-CN" sz="2000" dirty="0">
                <a:solidFill>
                  <a:srgbClr val="044875"/>
                </a:solidFill>
                <a:latin typeface="微软雅黑" panose="020B0503020204020204" pitchFamily="34" charset="-122"/>
                <a:ea typeface="微软雅黑" panose="020B0503020204020204" pitchFamily="34" charset="-122"/>
                <a:cs typeface="Arial" pitchFamily="34" charset="0"/>
              </a:rPr>
              <a:t>6</a:t>
            </a:r>
            <a:r>
              <a:rPr lang="zh-CN" altLang="en-US" sz="2000" dirty="0">
                <a:solidFill>
                  <a:srgbClr val="044875"/>
                </a:solidFill>
                <a:latin typeface="微软雅黑" panose="020B0503020204020204" pitchFamily="34" charset="-122"/>
                <a:ea typeface="微软雅黑" panose="020B0503020204020204" pitchFamily="34" charset="-122"/>
                <a:cs typeface="Arial" pitchFamily="34" charset="0"/>
              </a:rPr>
              <a:t>月</a:t>
            </a:r>
            <a:endParaRPr lang="en-US" altLang="zh-CN" sz="2800" dirty="0">
              <a:solidFill>
                <a:srgbClr val="044875"/>
              </a:solidFill>
              <a:latin typeface="微软雅黑" panose="020B0503020204020204" pitchFamily="34" charset="-122"/>
              <a:ea typeface="微软雅黑" panose="020B0503020204020204" pitchFamily="34" charset="-122"/>
              <a:cs typeface="Arial"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53" presetClass="entr" presetSubtype="16"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53" presetClass="entr" presetSubtype="16"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par>
                                <p:cTn id="28" presetID="53"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par>
                                <p:cTn id="33" presetID="53" presetClass="entr" presetSubtype="16"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9" presetClass="entr" presetSubtype="0" decel="10000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ppt_w</p:attrName>
                                        </p:attrNameLst>
                                      </p:cBhvr>
                                      <p:tavLst>
                                        <p:tav tm="0">
                                          <p:val>
                                            <p:fltVal val="0"/>
                                          </p:val>
                                        </p:tav>
                                        <p:tav tm="100000">
                                          <p:val>
                                            <p:strVal val="#ppt_w"/>
                                          </p:val>
                                        </p:tav>
                                      </p:tavLst>
                                    </p:anim>
                                    <p:anim calcmode="lin" valueType="num">
                                      <p:cBhvr>
                                        <p:cTn id="48" dur="500" fill="hold"/>
                                        <p:tgtEl>
                                          <p:spTgt spid="23"/>
                                        </p:tgtEl>
                                        <p:attrNameLst>
                                          <p:attrName>ppt_h</p:attrName>
                                        </p:attrNameLst>
                                      </p:cBhvr>
                                      <p:tavLst>
                                        <p:tav tm="0">
                                          <p:val>
                                            <p:fltVal val="0"/>
                                          </p:val>
                                        </p:tav>
                                        <p:tav tm="100000">
                                          <p:val>
                                            <p:strVal val="#ppt_h"/>
                                          </p:val>
                                        </p:tav>
                                      </p:tavLst>
                                    </p:anim>
                                    <p:anim calcmode="lin" valueType="num">
                                      <p:cBhvr>
                                        <p:cTn id="49" dur="500" fill="hold"/>
                                        <p:tgtEl>
                                          <p:spTgt spid="23"/>
                                        </p:tgtEl>
                                        <p:attrNameLst>
                                          <p:attrName>style.rotation</p:attrName>
                                        </p:attrNameLst>
                                      </p:cBhvr>
                                      <p:tavLst>
                                        <p:tav tm="0">
                                          <p:val>
                                            <p:fltVal val="360"/>
                                          </p:val>
                                        </p:tav>
                                        <p:tav tm="100000">
                                          <p:val>
                                            <p:fltVal val="0"/>
                                          </p:val>
                                        </p:tav>
                                      </p:tavLst>
                                    </p:anim>
                                    <p:animEffect transition="in" filter="fade">
                                      <p:cBhvr>
                                        <p:cTn id="50" dur="500"/>
                                        <p:tgtEl>
                                          <p:spTgt spid="23"/>
                                        </p:tgtEl>
                                      </p:cBhvr>
                                    </p:animEffect>
                                  </p:childTnLst>
                                </p:cTn>
                              </p:par>
                            </p:childTnLst>
                          </p:cTn>
                        </p:par>
                        <p:par>
                          <p:cTn id="51" fill="hold" nodeType="afterGroup">
                            <p:stCondLst>
                              <p:cond delay="500"/>
                            </p:stCondLst>
                            <p:childTnLst>
                              <p:par>
                                <p:cTn id="52" presetID="12" presetClass="entr" presetSubtype="8" fill="hold" nodeType="afterEffect">
                                  <p:stCondLst>
                                    <p:cond delay="0"/>
                                  </p:stCondLst>
                                  <p:childTnLst>
                                    <p:set>
                                      <p:cBhvr>
                                        <p:cTn id="53" dur="1" fill="hold">
                                          <p:stCondLst>
                                            <p:cond delay="0"/>
                                          </p:stCondLst>
                                        </p:cTn>
                                        <p:tgtEl>
                                          <p:spTgt spid="112"/>
                                        </p:tgtEl>
                                        <p:attrNameLst>
                                          <p:attrName>style.visibility</p:attrName>
                                        </p:attrNameLst>
                                      </p:cBhvr>
                                      <p:to>
                                        <p:strVal val="visible"/>
                                      </p:to>
                                    </p:set>
                                    <p:anim calcmode="lin" valueType="num">
                                      <p:cBhvr additive="base">
                                        <p:cTn id="54" dur="500"/>
                                        <p:tgtEl>
                                          <p:spTgt spid="112"/>
                                        </p:tgtEl>
                                        <p:attrNameLst>
                                          <p:attrName>ppt_x</p:attrName>
                                        </p:attrNameLst>
                                      </p:cBhvr>
                                      <p:tavLst>
                                        <p:tav tm="0">
                                          <p:val>
                                            <p:strVal val="#ppt_x-#ppt_w*1.125000"/>
                                          </p:val>
                                        </p:tav>
                                        <p:tav tm="100000">
                                          <p:val>
                                            <p:strVal val="#ppt_x"/>
                                          </p:val>
                                        </p:tav>
                                      </p:tavLst>
                                    </p:anim>
                                    <p:animEffect transition="in" filter="wipe(right)">
                                      <p:cBhvr>
                                        <p:cTn id="55" dur="500"/>
                                        <p:tgtEl>
                                          <p:spTgt spid="112"/>
                                        </p:tgtEl>
                                      </p:cBhvr>
                                    </p:animEffect>
                                  </p:childTnLst>
                                </p:cTn>
                              </p:par>
                              <p:par>
                                <p:cTn id="56" presetID="12" presetClass="entr" presetSubtype="8" fill="hold" nodeType="withEffect">
                                  <p:stCondLst>
                                    <p:cond delay="250"/>
                                  </p:stCondLst>
                                  <p:childTnLst>
                                    <p:set>
                                      <p:cBhvr>
                                        <p:cTn id="57" dur="1" fill="hold">
                                          <p:stCondLst>
                                            <p:cond delay="0"/>
                                          </p:stCondLst>
                                        </p:cTn>
                                        <p:tgtEl>
                                          <p:spTgt spid="121"/>
                                        </p:tgtEl>
                                        <p:attrNameLst>
                                          <p:attrName>style.visibility</p:attrName>
                                        </p:attrNameLst>
                                      </p:cBhvr>
                                      <p:to>
                                        <p:strVal val="visible"/>
                                      </p:to>
                                    </p:set>
                                    <p:anim calcmode="lin" valueType="num">
                                      <p:cBhvr additive="base">
                                        <p:cTn id="58" dur="500"/>
                                        <p:tgtEl>
                                          <p:spTgt spid="121"/>
                                        </p:tgtEl>
                                        <p:attrNameLst>
                                          <p:attrName>ppt_x</p:attrName>
                                        </p:attrNameLst>
                                      </p:cBhvr>
                                      <p:tavLst>
                                        <p:tav tm="0">
                                          <p:val>
                                            <p:strVal val="#ppt_x-#ppt_w*1.125000"/>
                                          </p:val>
                                        </p:tav>
                                        <p:tav tm="100000">
                                          <p:val>
                                            <p:strVal val="#ppt_x"/>
                                          </p:val>
                                        </p:tav>
                                      </p:tavLst>
                                    </p:anim>
                                    <p:animEffect transition="in" filter="wipe(right)">
                                      <p:cBhvr>
                                        <p:cTn id="59" dur="500"/>
                                        <p:tgtEl>
                                          <p:spTgt spid="121"/>
                                        </p:tgtEl>
                                      </p:cBhvr>
                                    </p:animEffect>
                                  </p:childTnLst>
                                </p:cTn>
                              </p:par>
                              <p:par>
                                <p:cTn id="60" presetID="12" presetClass="entr" presetSubtype="8" fill="hold" nodeType="withEffect">
                                  <p:stCondLst>
                                    <p:cond delay="500"/>
                                  </p:stCondLst>
                                  <p:childTnLst>
                                    <p:set>
                                      <p:cBhvr>
                                        <p:cTn id="61" dur="1" fill="hold">
                                          <p:stCondLst>
                                            <p:cond delay="0"/>
                                          </p:stCondLst>
                                        </p:cTn>
                                        <p:tgtEl>
                                          <p:spTgt spid="113"/>
                                        </p:tgtEl>
                                        <p:attrNameLst>
                                          <p:attrName>style.visibility</p:attrName>
                                        </p:attrNameLst>
                                      </p:cBhvr>
                                      <p:to>
                                        <p:strVal val="visible"/>
                                      </p:to>
                                    </p:set>
                                    <p:anim calcmode="lin" valueType="num">
                                      <p:cBhvr additive="base">
                                        <p:cTn id="62" dur="500"/>
                                        <p:tgtEl>
                                          <p:spTgt spid="113"/>
                                        </p:tgtEl>
                                        <p:attrNameLst>
                                          <p:attrName>ppt_x</p:attrName>
                                        </p:attrNameLst>
                                      </p:cBhvr>
                                      <p:tavLst>
                                        <p:tav tm="0">
                                          <p:val>
                                            <p:strVal val="#ppt_x-#ppt_w*1.125000"/>
                                          </p:val>
                                        </p:tav>
                                        <p:tav tm="100000">
                                          <p:val>
                                            <p:strVal val="#ppt_x"/>
                                          </p:val>
                                        </p:tav>
                                      </p:tavLst>
                                    </p:anim>
                                    <p:animEffect transition="in" filter="wipe(right)">
                                      <p:cBhvr>
                                        <p:cTn id="63" dur="500"/>
                                        <p:tgtEl>
                                          <p:spTgt spid="113"/>
                                        </p:tgtEl>
                                      </p:cBhvr>
                                    </p:animEffect>
                                  </p:childTnLst>
                                </p:cTn>
                              </p:par>
                            </p:childTnLst>
                          </p:cTn>
                        </p:par>
                        <p:par>
                          <p:cTn id="64" fill="hold" nodeType="afterGroup">
                            <p:stCondLst>
                              <p:cond delay="1500"/>
                            </p:stCondLst>
                            <p:childTnLst>
                              <p:par>
                                <p:cTn id="65" presetID="12" presetClass="entr" presetSubtype="2" fill="hold" nodeType="afterEffect">
                                  <p:stCondLst>
                                    <p:cond delay="0"/>
                                  </p:stCondLst>
                                  <p:childTnLst>
                                    <p:set>
                                      <p:cBhvr>
                                        <p:cTn id="66" dur="1" fill="hold">
                                          <p:stCondLst>
                                            <p:cond delay="0"/>
                                          </p:stCondLst>
                                        </p:cTn>
                                        <p:tgtEl>
                                          <p:spTgt spid="94"/>
                                        </p:tgtEl>
                                        <p:attrNameLst>
                                          <p:attrName>style.visibility</p:attrName>
                                        </p:attrNameLst>
                                      </p:cBhvr>
                                      <p:to>
                                        <p:strVal val="visible"/>
                                      </p:to>
                                    </p:set>
                                    <p:anim calcmode="lin" valueType="num">
                                      <p:cBhvr additive="base">
                                        <p:cTn id="67" dur="500"/>
                                        <p:tgtEl>
                                          <p:spTgt spid="94"/>
                                        </p:tgtEl>
                                        <p:attrNameLst>
                                          <p:attrName>ppt_x</p:attrName>
                                        </p:attrNameLst>
                                      </p:cBhvr>
                                      <p:tavLst>
                                        <p:tav tm="0">
                                          <p:val>
                                            <p:strVal val="#ppt_x+#ppt_w*1.125000"/>
                                          </p:val>
                                        </p:tav>
                                        <p:tav tm="100000">
                                          <p:val>
                                            <p:strVal val="#ppt_x"/>
                                          </p:val>
                                        </p:tav>
                                      </p:tavLst>
                                    </p:anim>
                                    <p:animEffect transition="in" filter="wipe(left)">
                                      <p:cBhvr>
                                        <p:cTn id="68" dur="500"/>
                                        <p:tgtEl>
                                          <p:spTgt spid="94"/>
                                        </p:tgtEl>
                                      </p:cBhvr>
                                    </p:animEffect>
                                  </p:childTnLst>
                                </p:cTn>
                              </p:par>
                              <p:par>
                                <p:cTn id="69" presetID="12" presetClass="entr" presetSubtype="2" fill="hold" nodeType="withEffect">
                                  <p:stCondLst>
                                    <p:cond delay="250"/>
                                  </p:stCondLst>
                                  <p:childTnLst>
                                    <p:set>
                                      <p:cBhvr>
                                        <p:cTn id="70" dur="1" fill="hold">
                                          <p:stCondLst>
                                            <p:cond delay="0"/>
                                          </p:stCondLst>
                                        </p:cTn>
                                        <p:tgtEl>
                                          <p:spTgt spid="95"/>
                                        </p:tgtEl>
                                        <p:attrNameLst>
                                          <p:attrName>style.visibility</p:attrName>
                                        </p:attrNameLst>
                                      </p:cBhvr>
                                      <p:to>
                                        <p:strVal val="visible"/>
                                      </p:to>
                                    </p:set>
                                    <p:anim calcmode="lin" valueType="num">
                                      <p:cBhvr additive="base">
                                        <p:cTn id="71" dur="500"/>
                                        <p:tgtEl>
                                          <p:spTgt spid="95"/>
                                        </p:tgtEl>
                                        <p:attrNameLst>
                                          <p:attrName>ppt_x</p:attrName>
                                        </p:attrNameLst>
                                      </p:cBhvr>
                                      <p:tavLst>
                                        <p:tav tm="0">
                                          <p:val>
                                            <p:strVal val="#ppt_x+#ppt_w*1.125000"/>
                                          </p:val>
                                        </p:tav>
                                        <p:tav tm="100000">
                                          <p:val>
                                            <p:strVal val="#ppt_x"/>
                                          </p:val>
                                        </p:tav>
                                      </p:tavLst>
                                    </p:anim>
                                    <p:animEffect transition="in" filter="wipe(left)">
                                      <p:cBhvr>
                                        <p:cTn id="72" dur="500"/>
                                        <p:tgtEl>
                                          <p:spTgt spid="9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left)">
                                      <p:cBhvr>
                                        <p:cTn id="7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a:extLst>
              <a:ext uri="{FF2B5EF4-FFF2-40B4-BE49-F238E27FC236}">
                <a16:creationId xmlns:a16="http://schemas.microsoft.com/office/drawing/2014/main" id="{C08D477C-49AA-4D64-ACC4-D73AC13DB331}"/>
              </a:ext>
            </a:extLst>
          </p:cNvPr>
          <p:cNvSpPr/>
          <p:nvPr/>
        </p:nvSpPr>
        <p:spPr>
          <a:xfrm>
            <a:off x="7943144" y="6290439"/>
            <a:ext cx="3983783" cy="307777"/>
          </a:xfrm>
          <a:prstGeom prst="rect">
            <a:avLst/>
          </a:prstGeom>
        </p:spPr>
        <p:txBody>
          <a:bodyPr wrap="none">
            <a:spAutoFit/>
          </a:bodyPr>
          <a:lstStyle/>
          <a:p>
            <a:r>
              <a:rPr lang="en-US" altLang="zh-CN" sz="1400" dirty="0">
                <a:latin typeface="微软雅黑" panose="020B0503020204020204" charset="-122"/>
                <a:ea typeface="微软雅黑" panose="020B0503020204020204" charset="-122"/>
              </a:rPr>
              <a:t>——</a:t>
            </a:r>
            <a:r>
              <a:rPr lang="zh-CN" altLang="en-US" sz="1400" dirty="0">
                <a:latin typeface="微软雅黑" panose="020B0503020204020204" charset="-122"/>
                <a:ea typeface="微软雅黑" panose="020B0503020204020204" charset="-122"/>
              </a:rPr>
              <a:t>基于神经网络的图像识别算法研究中期答辩</a:t>
            </a:r>
            <a:endParaRPr lang="zh-CN" altLang="en-US" sz="1400" dirty="0"/>
          </a:p>
        </p:txBody>
      </p:sp>
      <p:sp>
        <p:nvSpPr>
          <p:cNvPr id="14" name="文本框 13">
            <a:extLst>
              <a:ext uri="{FF2B5EF4-FFF2-40B4-BE49-F238E27FC236}">
                <a16:creationId xmlns:a16="http://schemas.microsoft.com/office/drawing/2014/main" id="{A06EE1EC-510A-49A3-B6C2-5A95E3696FC3}"/>
              </a:ext>
            </a:extLst>
          </p:cNvPr>
          <p:cNvSpPr txBox="1"/>
          <p:nvPr/>
        </p:nvSpPr>
        <p:spPr>
          <a:xfrm>
            <a:off x="1315641" y="2193532"/>
            <a:ext cx="9576435" cy="277877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现代图像分析与图像处理相关知识的运用</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MATLAB</a:t>
            </a:r>
            <a:r>
              <a:rPr lang="zh-CN" altLang="en-US" dirty="0">
                <a:latin typeface="微软雅黑" panose="020B0503020204020204" pitchFamily="34" charset="-122"/>
                <a:ea typeface="微软雅黑" panose="020B0503020204020204" pitchFamily="34" charset="-122"/>
              </a:rPr>
              <a:t>以及</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的实践</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en-US" altLang="zh-CN" dirty="0" err="1">
                <a:latin typeface="微软雅黑" panose="020B0503020204020204" pitchFamily="34" charset="-122"/>
                <a:ea typeface="微软雅黑" panose="020B0503020204020204" pitchFamily="34" charset="-122"/>
              </a:rPr>
              <a:t>Github</a:t>
            </a:r>
            <a:r>
              <a:rPr lang="zh-CN" altLang="en-US" dirty="0">
                <a:latin typeface="微软雅黑" panose="020B0503020204020204" pitchFamily="34" charset="-122"/>
                <a:ea typeface="微软雅黑" panose="020B0503020204020204" pitchFamily="34" charset="-122"/>
              </a:rPr>
              <a:t>的项目管理功能应用</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文献查找与解读能力的提升</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毕业论文撰写及答辩能力的提升</a:t>
            </a:r>
            <a:endParaRPr lang="en-US" altLang="zh-CN" dirty="0">
              <a:latin typeface="微软雅黑" panose="020B0503020204020204" pitchFamily="34" charset="-122"/>
              <a:ea typeface="微软雅黑" panose="020B0503020204020204" pitchFamily="34" charset="-122"/>
            </a:endParaRPr>
          </a:p>
        </p:txBody>
      </p:sp>
      <p:grpSp>
        <p:nvGrpSpPr>
          <p:cNvPr id="17" name="组合 16">
            <a:extLst>
              <a:ext uri="{FF2B5EF4-FFF2-40B4-BE49-F238E27FC236}">
                <a16:creationId xmlns:a16="http://schemas.microsoft.com/office/drawing/2014/main" id="{0900A173-7E56-450E-88F7-393F8FB3D995}"/>
              </a:ext>
            </a:extLst>
          </p:cNvPr>
          <p:cNvGrpSpPr>
            <a:grpSpLocks/>
          </p:cNvGrpSpPr>
          <p:nvPr/>
        </p:nvGrpSpPr>
        <p:grpSpPr bwMode="auto">
          <a:xfrm>
            <a:off x="1315641" y="1410092"/>
            <a:ext cx="2957513" cy="522287"/>
            <a:chOff x="5982652" y="1305878"/>
            <a:chExt cx="3235645" cy="523220"/>
          </a:xfrm>
        </p:grpSpPr>
        <p:sp>
          <p:nvSpPr>
            <p:cNvPr id="18" name="矩形 17">
              <a:extLst>
                <a:ext uri="{FF2B5EF4-FFF2-40B4-BE49-F238E27FC236}">
                  <a16:creationId xmlns:a16="http://schemas.microsoft.com/office/drawing/2014/main" id="{26D14690-2707-4C4D-B3F3-CB7570F94D86}"/>
                </a:ext>
              </a:extLst>
            </p:cNvPr>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0CBBA0FF-8B0A-4046-91CF-4294A7350EF3}"/>
                </a:ext>
              </a:extLst>
            </p:cNvPr>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收获与心得</a:t>
              </a:r>
            </a:p>
          </p:txBody>
        </p:sp>
      </p:grpSp>
    </p:spTree>
    <p:extLst>
      <p:ext uri="{BB962C8B-B14F-4D97-AF65-F5344CB8AC3E}">
        <p14:creationId xmlns:p14="http://schemas.microsoft.com/office/powerpoint/2010/main" val="705843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1992313" y="2697560"/>
            <a:ext cx="8170862" cy="707886"/>
          </a:xfrm>
          <a:prstGeom prst="rect">
            <a:avLst/>
          </a:prstGeom>
          <a:noFill/>
        </p:spPr>
        <p:txBody>
          <a:bodyPr>
            <a:spAutoFit/>
          </a:bodyPr>
          <a:lstStyle/>
          <a:p>
            <a:pPr algn="ctr" eaLnBrk="1" fontAlgn="auto" hangingPunct="1">
              <a:spcBef>
                <a:spcPts val="0"/>
              </a:spcBef>
              <a:spcAft>
                <a:spcPts val="0"/>
              </a:spcAft>
              <a:defRPr/>
            </a:pPr>
            <a:r>
              <a:rPr lang="en-US" altLang="zh-CN" sz="4000" b="1" spc="600" dirty="0">
                <a:solidFill>
                  <a:srgbClr val="044875"/>
                </a:solidFill>
                <a:latin typeface="微软雅黑" panose="020B0503020204020204" pitchFamily="34" charset="-122"/>
                <a:ea typeface="微软雅黑" panose="020B0503020204020204" pitchFamily="34" charset="-122"/>
              </a:rPr>
              <a:t>THANKS FOR WATCHING</a:t>
            </a:r>
            <a:endParaRPr lang="zh-CN" altLang="en-US" sz="4000" b="1" spc="600" dirty="0">
              <a:solidFill>
                <a:srgbClr val="044875"/>
              </a:solidFill>
              <a:latin typeface="微软雅黑" panose="020B0503020204020204" pitchFamily="34" charset="-122"/>
              <a:ea typeface="微软雅黑" panose="020B0503020204020204" pitchFamily="34" charset="-122"/>
            </a:endParaRPr>
          </a:p>
        </p:txBody>
      </p:sp>
      <p:grpSp>
        <p:nvGrpSpPr>
          <p:cNvPr id="26" name="组合 25"/>
          <p:cNvGrpSpPr>
            <a:grpSpLocks/>
          </p:cNvGrpSpPr>
          <p:nvPr/>
        </p:nvGrpSpPr>
        <p:grpSpPr bwMode="auto">
          <a:xfrm flipH="1">
            <a:off x="4711872" y="5508661"/>
            <a:ext cx="2768256" cy="260488"/>
            <a:chOff x="4154888" y="3453573"/>
            <a:chExt cx="3846874" cy="361046"/>
          </a:xfrm>
        </p:grpSpPr>
        <p:cxnSp>
          <p:nvCxnSpPr>
            <p:cNvPr id="27" name="直接连接符 26"/>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3" name="矩形 32"/>
          <p:cNvSpPr/>
          <p:nvPr/>
        </p:nvSpPr>
        <p:spPr>
          <a:xfrm>
            <a:off x="1600201" y="1968104"/>
            <a:ext cx="8956675" cy="2161504"/>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34" name="组合 33"/>
          <p:cNvGrpSpPr>
            <a:grpSpLocks/>
          </p:cNvGrpSpPr>
          <p:nvPr/>
        </p:nvGrpSpPr>
        <p:grpSpPr bwMode="auto">
          <a:xfrm>
            <a:off x="10290176" y="4036617"/>
            <a:ext cx="1109663" cy="1130300"/>
            <a:chOff x="2666985" y="682103"/>
            <a:chExt cx="1109138" cy="1131217"/>
          </a:xfrm>
        </p:grpSpPr>
        <p:sp>
          <p:nvSpPr>
            <p:cNvPr id="35" name="矩形 34"/>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矩形 35"/>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8" name="组合 37"/>
          <p:cNvGrpSpPr>
            <a:grpSpLocks/>
          </p:cNvGrpSpPr>
          <p:nvPr/>
        </p:nvGrpSpPr>
        <p:grpSpPr bwMode="auto">
          <a:xfrm>
            <a:off x="792163" y="1172768"/>
            <a:ext cx="1109662" cy="1131887"/>
            <a:chOff x="2666985" y="682103"/>
            <a:chExt cx="1109138" cy="1131217"/>
          </a:xfrm>
        </p:grpSpPr>
        <p:sp>
          <p:nvSpPr>
            <p:cNvPr id="39" name="矩形 38"/>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矩形 39"/>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矩形 41"/>
          <p:cNvSpPr/>
          <p:nvPr/>
        </p:nvSpPr>
        <p:spPr>
          <a:xfrm>
            <a:off x="1" y="-12699"/>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4" name="矩形 43"/>
          <p:cNvSpPr/>
          <p:nvPr/>
        </p:nvSpPr>
        <p:spPr>
          <a:xfrm>
            <a:off x="0" y="6466804"/>
            <a:ext cx="12192000" cy="391196"/>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文本框 23">
            <a:extLst>
              <a:ext uri="{FF2B5EF4-FFF2-40B4-BE49-F238E27FC236}">
                <a16:creationId xmlns:a16="http://schemas.microsoft.com/office/drawing/2014/main" id="{21A2B6E7-7F52-4BEE-8792-0CD8864A2FB0}"/>
              </a:ext>
            </a:extLst>
          </p:cNvPr>
          <p:cNvSpPr txBox="1">
            <a:spLocks noChangeArrowheads="1"/>
          </p:cNvSpPr>
          <p:nvPr/>
        </p:nvSpPr>
        <p:spPr bwMode="auto">
          <a:xfrm>
            <a:off x="2533623" y="4351857"/>
            <a:ext cx="7088242"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50000"/>
              </a:lnSpc>
            </a:pPr>
            <a:r>
              <a:rPr lang="en-US" altLang="zh-CN" sz="2000" dirty="0">
                <a:solidFill>
                  <a:srgbClr val="044875"/>
                </a:solidFill>
                <a:latin typeface="微软雅黑" pitchFamily="34" charset="-122"/>
                <a:ea typeface="微软雅黑" pitchFamily="34" charset="-122"/>
              </a:rPr>
              <a:t>2018.11</a:t>
            </a:r>
          </a:p>
          <a:p>
            <a:pPr algn="ctr" eaLnBrk="1" hangingPunct="1">
              <a:lnSpc>
                <a:spcPct val="150000"/>
              </a:lnSpc>
            </a:pPr>
            <a:r>
              <a:rPr lang="zh-CN" altLang="en-US" sz="2000" dirty="0">
                <a:solidFill>
                  <a:srgbClr val="044875"/>
                </a:solidFill>
                <a:latin typeface="微软雅黑" pitchFamily="34" charset="-122"/>
                <a:ea typeface="微软雅黑" pitchFamily="34" charset="-122"/>
              </a:rPr>
              <a:t>西安电子科技大学</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left)">
                                      <p:cBhvr>
                                        <p:cTn id="10" dur="500"/>
                                        <p:tgtEl>
                                          <p:spTgt spid="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heel(1)">
                                      <p:cBhvr>
                                        <p:cTn id="15" dur="2000"/>
                                        <p:tgtEl>
                                          <p:spTgt spid="3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16" fill="hold" grpId="0" nodeType="clickEffect">
                                  <p:stCondLst>
                                    <p:cond delay="0"/>
                                  </p:stCondLst>
                                  <p:iterate type="lt">
                                    <p:tmPct val="10000"/>
                                  </p:iterate>
                                  <p:childTnLst>
                                    <p:set>
                                      <p:cBhvr>
                                        <p:cTn id="31" dur="1" fill="hold">
                                          <p:stCondLst>
                                            <p:cond delay="0"/>
                                          </p:stCondLst>
                                        </p:cTn>
                                        <p:tgtEl>
                                          <p:spTgt spid="25"/>
                                        </p:tgtEl>
                                        <p:attrNameLst>
                                          <p:attrName>style.visibility</p:attrName>
                                        </p:attrNameLst>
                                      </p:cBhvr>
                                      <p:to>
                                        <p:strVal val="visible"/>
                                      </p:to>
                                    </p:set>
                                    <p:anim calcmode="lin" valueType="num">
                                      <p:cBhvr>
                                        <p:cTn id="32" dur="500" fill="hold"/>
                                        <p:tgtEl>
                                          <p:spTgt spid="25"/>
                                        </p:tgtEl>
                                        <p:attrNameLst>
                                          <p:attrName>ppt_w</p:attrName>
                                        </p:attrNameLst>
                                      </p:cBhvr>
                                      <p:tavLst>
                                        <p:tav tm="0">
                                          <p:val>
                                            <p:fltVal val="0"/>
                                          </p:val>
                                        </p:tav>
                                        <p:tav tm="100000">
                                          <p:val>
                                            <p:strVal val="#ppt_w"/>
                                          </p:val>
                                        </p:tav>
                                      </p:tavLst>
                                    </p:anim>
                                    <p:anim calcmode="lin" valueType="num">
                                      <p:cBhvr>
                                        <p:cTn id="33" dur="500" fill="hold"/>
                                        <p:tgtEl>
                                          <p:spTgt spid="25"/>
                                        </p:tgtEl>
                                        <p:attrNameLst>
                                          <p:attrName>ppt_h</p:attrName>
                                        </p:attrNameLst>
                                      </p:cBhvr>
                                      <p:tavLst>
                                        <p:tav tm="0">
                                          <p:val>
                                            <p:fltVal val="0"/>
                                          </p:val>
                                        </p:tav>
                                        <p:tav tm="100000">
                                          <p:val>
                                            <p:strVal val="#ppt_h"/>
                                          </p:val>
                                        </p:tav>
                                      </p:tavLst>
                                    </p:anim>
                                    <p:animEffect transition="in" filter="fade">
                                      <p:cBhvr>
                                        <p:cTn id="34" dur="500"/>
                                        <p:tgtEl>
                                          <p:spTgt spid="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down)">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3" grpId="0" animBg="1"/>
      <p:bldP spid="42" grpId="0" animBg="1"/>
      <p:bldP spid="44"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1" y="2663826"/>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1"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9" name="文本框 8"/>
          <p:cNvSpPr txBox="1">
            <a:spLocks noChangeArrowheads="1"/>
          </p:cNvSpPr>
          <p:nvPr/>
        </p:nvSpPr>
        <p:spPr bwMode="auto">
          <a:xfrm>
            <a:off x="419100" y="263842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第</a:t>
            </a:r>
          </a:p>
        </p:txBody>
      </p:sp>
      <p:sp>
        <p:nvSpPr>
          <p:cNvPr id="10" name="矩形 9"/>
          <p:cNvSpPr/>
          <p:nvPr/>
        </p:nvSpPr>
        <p:spPr>
          <a:xfrm>
            <a:off x="2498726" y="2663826"/>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p:nvSpPr>
        <p:spPr bwMode="auto">
          <a:xfrm>
            <a:off x="2525714" y="2638425"/>
            <a:ext cx="1766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zh-CN" altLang="en-US" sz="3200" b="1">
                <a:solidFill>
                  <a:srgbClr val="044875"/>
                </a:solidFill>
                <a:latin typeface="微软雅黑" pitchFamily="34" charset="-122"/>
                <a:ea typeface="微软雅黑" pitchFamily="34" charset="-122"/>
              </a:rPr>
              <a:t>部分</a:t>
            </a:r>
          </a:p>
        </p:txBody>
      </p:sp>
      <p:sp>
        <p:nvSpPr>
          <p:cNvPr id="12" name="文本框 11"/>
          <p:cNvSpPr txBox="1">
            <a:spLocks noChangeArrowheads="1"/>
          </p:cNvSpPr>
          <p:nvPr/>
        </p:nvSpPr>
        <p:spPr bwMode="auto">
          <a:xfrm>
            <a:off x="6212827" y="3632201"/>
            <a:ext cx="57277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800" b="1" dirty="0">
                <a:solidFill>
                  <a:schemeClr val="bg1"/>
                </a:solidFill>
                <a:latin typeface="微软雅黑" pitchFamily="34" charset="-122"/>
                <a:ea typeface="微软雅黑" pitchFamily="34" charset="-122"/>
              </a:rPr>
              <a:t>课题背景</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right)">
                                      <p:cBhvr>
                                        <p:cTn id="15" dur="500"/>
                                        <p:tgtEl>
                                          <p:spTgt spid="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16" fill="hold" grpId="0" nodeType="clickEffect">
                                  <p:stCondLst>
                                    <p:cond delay="0"/>
                                  </p:stCondLst>
                                  <p:iterate type="lt">
                                    <p:tmPct val="10000"/>
                                  </p:iterate>
                                  <p:childTnLst>
                                    <p:set>
                                      <p:cBhvr>
                                        <p:cTn id="34" dur="1" fill="hold">
                                          <p:stCondLst>
                                            <p:cond delay="0"/>
                                          </p:stCondLst>
                                        </p:cTn>
                                        <p:tgtEl>
                                          <p:spTgt spid="12"/>
                                        </p:tgtEl>
                                        <p:attrNameLst>
                                          <p:attrName>style.visibility</p:attrName>
                                        </p:attrNameLst>
                                      </p:cBhvr>
                                      <p:to>
                                        <p:strVal val="visible"/>
                                      </p:to>
                                    </p:set>
                                    <p:anim calcmode="lin" valueType="num">
                                      <p:cBhvr>
                                        <p:cTn id="35" dur="500" fill="hold"/>
                                        <p:tgtEl>
                                          <p:spTgt spid="12"/>
                                        </p:tgtEl>
                                        <p:attrNameLst>
                                          <p:attrName>ppt_w</p:attrName>
                                        </p:attrNameLst>
                                      </p:cBhvr>
                                      <p:tavLst>
                                        <p:tav tm="0">
                                          <p:val>
                                            <p:fltVal val="0"/>
                                          </p:val>
                                        </p:tav>
                                        <p:tav tm="100000">
                                          <p:val>
                                            <p:strVal val="#ppt_w"/>
                                          </p:val>
                                        </p:tav>
                                      </p:tavLst>
                                    </p:anim>
                                    <p:anim calcmode="lin" valueType="num">
                                      <p:cBhvr>
                                        <p:cTn id="36" dur="500" fill="hold"/>
                                        <p:tgtEl>
                                          <p:spTgt spid="12"/>
                                        </p:tgtEl>
                                        <p:attrNameLst>
                                          <p:attrName>ppt_h</p:attrName>
                                        </p:attrNameLst>
                                      </p:cBhvr>
                                      <p:tavLst>
                                        <p:tav tm="0">
                                          <p:val>
                                            <p:fltVal val="0"/>
                                          </p:val>
                                        </p:tav>
                                        <p:tav tm="100000">
                                          <p:val>
                                            <p:strVal val="#ppt_h"/>
                                          </p:val>
                                        </p:tav>
                                      </p:tavLst>
                                    </p:anim>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animBg="1"/>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6683372" y="1099333"/>
            <a:ext cx="4129407"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05878"/>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项目背景</a:t>
              </a:r>
            </a:p>
          </p:txBody>
        </p:sp>
      </p:grpSp>
      <p:grpSp>
        <p:nvGrpSpPr>
          <p:cNvPr id="69" name="组合 68"/>
          <p:cNvGrpSpPr>
            <a:grpSpLocks/>
          </p:cNvGrpSpPr>
          <p:nvPr/>
        </p:nvGrpSpPr>
        <p:grpSpPr bwMode="auto">
          <a:xfrm>
            <a:off x="1274763" y="4512459"/>
            <a:ext cx="5432425" cy="1638300"/>
            <a:chOff x="551544" y="4747260"/>
            <a:chExt cx="5431107" cy="1638300"/>
          </a:xfrm>
        </p:grpSpPr>
        <p:sp>
          <p:nvSpPr>
            <p:cNvPr id="68" name="矩形 67"/>
            <p:cNvSpPr/>
            <p:nvPr/>
          </p:nvSpPr>
          <p:spPr>
            <a:xfrm>
              <a:off x="551544" y="4747260"/>
              <a:ext cx="5431107" cy="1638300"/>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41" name="文本框 60"/>
            <p:cNvSpPr txBox="1">
              <a:spLocks noChangeArrowheads="1"/>
            </p:cNvSpPr>
            <p:nvPr/>
          </p:nvSpPr>
          <p:spPr bwMode="auto">
            <a:xfrm>
              <a:off x="612028" y="4897839"/>
              <a:ext cx="5346812" cy="1230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200000"/>
                </a:lnSpc>
              </a:pPr>
              <a:r>
                <a:rPr lang="zh-CN" altLang="zh-CN" sz="2000" dirty="0">
                  <a:solidFill>
                    <a:schemeClr val="bg1"/>
                  </a:solidFill>
                  <a:latin typeface="微软雅黑" panose="020B0503020204020204" pitchFamily="34" charset="-122"/>
                  <a:ea typeface="微软雅黑" panose="020B0503020204020204" pitchFamily="34" charset="-122"/>
                </a:rPr>
                <a:t>截止至</a:t>
              </a:r>
              <a:r>
                <a:rPr lang="en-US" altLang="zh-CN" sz="2000" dirty="0">
                  <a:solidFill>
                    <a:schemeClr val="bg1"/>
                  </a:solidFill>
                  <a:latin typeface="微软雅黑" panose="020B0503020204020204" pitchFamily="34" charset="-122"/>
                  <a:ea typeface="微软雅黑" panose="020B0503020204020204" pitchFamily="34" charset="-122"/>
                </a:rPr>
                <a:t>2010 </a:t>
              </a:r>
              <a:r>
                <a:rPr lang="zh-CN" altLang="zh-CN" sz="2000" dirty="0">
                  <a:solidFill>
                    <a:schemeClr val="bg1"/>
                  </a:solidFill>
                  <a:latin typeface="微软雅黑" panose="020B0503020204020204" pitchFamily="34" charset="-122"/>
                  <a:ea typeface="微软雅黑" panose="020B0503020204020204" pitchFamily="34" charset="-122"/>
                </a:rPr>
                <a:t>年</a:t>
              </a:r>
              <a:r>
                <a:rPr lang="en-US" altLang="zh-CN" sz="2000" dirty="0">
                  <a:solidFill>
                    <a:schemeClr val="bg1"/>
                  </a:solidFill>
                  <a:latin typeface="微软雅黑" panose="020B0503020204020204" pitchFamily="34" charset="-122"/>
                  <a:ea typeface="微软雅黑" panose="020B0503020204020204" pitchFamily="34" charset="-122"/>
                </a:rPr>
                <a:t> 5 </a:t>
              </a:r>
              <a:r>
                <a:rPr lang="zh-CN" altLang="zh-CN" sz="2000" dirty="0">
                  <a:solidFill>
                    <a:schemeClr val="bg1"/>
                  </a:solidFill>
                  <a:latin typeface="微软雅黑" panose="020B0503020204020204" pitchFamily="34" charset="-122"/>
                  <a:ea typeface="微软雅黑" panose="020B0503020204020204" pitchFamily="34" charset="-122"/>
                </a:rPr>
                <a:t>月，全球已有的医学图像数据量超过了</a:t>
              </a:r>
              <a:r>
                <a:rPr lang="en-US" altLang="zh-CN" sz="2000" dirty="0">
                  <a:solidFill>
                    <a:schemeClr val="bg1"/>
                  </a:solidFill>
                  <a:latin typeface="微软雅黑" panose="020B0503020204020204" pitchFamily="34" charset="-122"/>
                  <a:ea typeface="微软雅黑" panose="020B0503020204020204" pitchFamily="34" charset="-122"/>
                </a:rPr>
                <a:t> 50 </a:t>
              </a:r>
              <a:r>
                <a:rPr lang="zh-CN" altLang="zh-CN" sz="2000" dirty="0">
                  <a:solidFill>
                    <a:schemeClr val="bg1"/>
                  </a:solidFill>
                  <a:latin typeface="微软雅黑" panose="020B0503020204020204" pitchFamily="34" charset="-122"/>
                  <a:ea typeface="微软雅黑" panose="020B0503020204020204" pitchFamily="34" charset="-122"/>
                </a:rPr>
                <a:t>亿。</a:t>
              </a:r>
              <a:endParaRPr lang="en-US" altLang="zh-CN" sz="240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grpSp>
        <p:nvGrpSpPr>
          <p:cNvPr id="5136" name="组合 63"/>
          <p:cNvGrpSpPr>
            <a:grpSpLocks/>
          </p:cNvGrpSpPr>
          <p:nvPr/>
        </p:nvGrpSpPr>
        <p:grpSpPr bwMode="auto">
          <a:xfrm>
            <a:off x="1274763" y="1099333"/>
            <a:ext cx="5432425" cy="3421062"/>
            <a:chOff x="7991473" y="1270307"/>
            <a:chExt cx="3781426" cy="2481187"/>
          </a:xfrm>
        </p:grpSpPr>
        <p:pic>
          <p:nvPicPr>
            <p:cNvPr id="5138" name="图片 6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1474" y="1270307"/>
              <a:ext cx="3781425" cy="248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矩形 66"/>
            <p:cNvSpPr/>
            <p:nvPr/>
          </p:nvSpPr>
          <p:spPr>
            <a:xfrm>
              <a:off x="7991473" y="1270307"/>
              <a:ext cx="3781426" cy="2481187"/>
            </a:xfrm>
            <a:prstGeom prst="rect">
              <a:avLst/>
            </a:prstGeom>
            <a:solidFill>
              <a:srgbClr val="04487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0" name="组合 29">
            <a:extLst>
              <a:ext uri="{FF2B5EF4-FFF2-40B4-BE49-F238E27FC236}">
                <a16:creationId xmlns:a16="http://schemas.microsoft.com/office/drawing/2014/main" id="{2562D0ED-3551-4B4C-AA26-463AF1169624}"/>
              </a:ext>
            </a:extLst>
          </p:cNvPr>
          <p:cNvGrpSpPr>
            <a:grpSpLocks/>
          </p:cNvGrpSpPr>
          <p:nvPr/>
        </p:nvGrpSpPr>
        <p:grpSpPr bwMode="auto">
          <a:xfrm>
            <a:off x="6707187" y="1697818"/>
            <a:ext cx="6977062" cy="1179956"/>
            <a:chOff x="5982652" y="1917540"/>
            <a:chExt cx="6978016" cy="1182062"/>
          </a:xfrm>
        </p:grpSpPr>
        <p:sp>
          <p:nvSpPr>
            <p:cNvPr id="31" name="矩形 30">
              <a:extLst>
                <a:ext uri="{FF2B5EF4-FFF2-40B4-BE49-F238E27FC236}">
                  <a16:creationId xmlns:a16="http://schemas.microsoft.com/office/drawing/2014/main" id="{FE078E92-3A0E-4E86-B78A-E0D64E23F138}"/>
                </a:ext>
              </a:extLst>
            </p:cNvPr>
            <p:cNvSpPr/>
            <p:nvPr/>
          </p:nvSpPr>
          <p:spPr>
            <a:xfrm>
              <a:off x="5982652" y="1917540"/>
              <a:ext cx="4106153" cy="11820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latin typeface="微软雅黑" panose="020B0503020204020204" pitchFamily="34" charset="-122"/>
                <a:ea typeface="微软雅黑" panose="020B0503020204020204" pitchFamily="34" charset="-122"/>
              </a:endParaRPr>
            </a:p>
          </p:txBody>
        </p:sp>
        <p:sp>
          <p:nvSpPr>
            <p:cNvPr id="32" name="文本框 53">
              <a:extLst>
                <a:ext uri="{FF2B5EF4-FFF2-40B4-BE49-F238E27FC236}">
                  <a16:creationId xmlns:a16="http://schemas.microsoft.com/office/drawing/2014/main" id="{1543AE23-9FE4-48FD-9D24-9F1FF3E8F626}"/>
                </a:ext>
              </a:extLst>
            </p:cNvPr>
            <p:cNvSpPr txBox="1">
              <a:spLocks noChangeArrowheads="1"/>
            </p:cNvSpPr>
            <p:nvPr/>
          </p:nvSpPr>
          <p:spPr bwMode="auto">
            <a:xfrm>
              <a:off x="5982652" y="1991921"/>
              <a:ext cx="6978016" cy="99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Arial" pitchFamily="34" charset="0"/>
                </a:rPr>
                <a:t>  医学图像处理难度大，</a:t>
              </a:r>
              <a:endParaRPr lang="en-US" altLang="zh-CN" dirty="0">
                <a:solidFill>
                  <a:schemeClr val="bg1"/>
                </a:solidFill>
                <a:latin typeface="微软雅黑" panose="020B0503020204020204" pitchFamily="34" charset="-122"/>
                <a:ea typeface="微软雅黑" panose="020B0503020204020204" pitchFamily="34" charset="-122"/>
                <a:cs typeface="Arial" pitchFamily="34" charset="0"/>
              </a:endParaRPr>
            </a:p>
            <a:p>
              <a:pPr eaLnBrk="1" hangingPunct="1">
                <a:lnSpc>
                  <a:spcPct val="150000"/>
                </a:lnSpc>
              </a:pPr>
              <a:r>
                <a:rPr lang="zh-CN" altLang="en-US" dirty="0">
                  <a:solidFill>
                    <a:schemeClr val="bg1"/>
                  </a:solidFill>
                  <a:latin typeface="微软雅黑" panose="020B0503020204020204" pitchFamily="34" charset="-122"/>
                  <a:ea typeface="微软雅黑" panose="020B0503020204020204" pitchFamily="34" charset="-122"/>
                  <a:cs typeface="Arial" pitchFamily="34" charset="0"/>
                </a:rPr>
                <a:t>  人们越来越重视计算机的能力。</a:t>
              </a:r>
              <a:endParaRPr lang="en-US" altLang="zh-CN" sz="2400" dirty="0">
                <a:solidFill>
                  <a:schemeClr val="bg1"/>
                </a:solidFill>
                <a:latin typeface="微软雅黑" panose="020B0503020204020204" pitchFamily="34" charset="-122"/>
                <a:ea typeface="微软雅黑" panose="020B0503020204020204" pitchFamily="34" charset="-122"/>
                <a:cs typeface="Arial" pitchFamily="34" charset="0"/>
              </a:endParaRPr>
            </a:p>
          </p:txBody>
        </p:sp>
      </p:grpSp>
    </p:spTree>
    <p:extLst>
      <p:ext uri="{BB962C8B-B14F-4D97-AF65-F5344CB8AC3E}">
        <p14:creationId xmlns:p14="http://schemas.microsoft.com/office/powerpoint/2010/main" val="24448223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500"/>
                                        <p:tgtEl>
                                          <p:spTgt spid="6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left)">
                                      <p:cBhvr>
                                        <p:cTn id="20" dur="500"/>
                                        <p:tgtEl>
                                          <p:spTgt spid="55"/>
                                        </p:tgtEl>
                                      </p:cBhvr>
                                    </p:animEffect>
                                  </p:childTnLst>
                                </p:cTn>
                              </p:par>
                              <p:par>
                                <p:cTn id="21" presetID="22" presetClass="entr" presetSubtype="8" fill="hold" nodeType="withEffect">
                                  <p:stCondLst>
                                    <p:cond delay="25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35252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项目背景</a:t>
              </a:r>
            </a:p>
          </p:txBody>
        </p:sp>
      </p:grpSp>
      <p:sp>
        <p:nvSpPr>
          <p:cNvPr id="32" name="文本框 53">
            <a:extLst>
              <a:ext uri="{FF2B5EF4-FFF2-40B4-BE49-F238E27FC236}">
                <a16:creationId xmlns:a16="http://schemas.microsoft.com/office/drawing/2014/main" id="{1543AE23-9FE4-48FD-9D24-9F1FF3E8F626}"/>
              </a:ext>
            </a:extLst>
          </p:cNvPr>
          <p:cNvSpPr txBox="1">
            <a:spLocks noChangeArrowheads="1"/>
          </p:cNvSpPr>
          <p:nvPr/>
        </p:nvSpPr>
        <p:spPr bwMode="auto">
          <a:xfrm>
            <a:off x="1274763" y="1904974"/>
            <a:ext cx="6977062" cy="58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2400" b="1" dirty="0">
                <a:solidFill>
                  <a:srgbClr val="044875"/>
                </a:solidFill>
                <a:latin typeface="微软雅黑" panose="020B0503020204020204" pitchFamily="34" charset="-122"/>
                <a:ea typeface="微软雅黑" panose="020B0503020204020204" pitchFamily="34" charset="-122"/>
                <a:cs typeface="Arial" pitchFamily="34" charset="0"/>
              </a:rPr>
              <a:t>医学图像的特点</a:t>
            </a:r>
            <a:endParaRPr lang="en-US" altLang="zh-CN" sz="3200" b="1" dirty="0">
              <a:solidFill>
                <a:srgbClr val="044875"/>
              </a:solidFill>
              <a:latin typeface="微软雅黑" panose="020B0503020204020204" pitchFamily="34" charset="-122"/>
              <a:ea typeface="微软雅黑" panose="020B0503020204020204" pitchFamily="34" charset="-122"/>
              <a:cs typeface="Arial" pitchFamily="34" charset="0"/>
            </a:endParaRPr>
          </a:p>
        </p:txBody>
      </p:sp>
      <p:sp>
        <p:nvSpPr>
          <p:cNvPr id="33" name="文本框 32">
            <a:extLst>
              <a:ext uri="{FF2B5EF4-FFF2-40B4-BE49-F238E27FC236}">
                <a16:creationId xmlns:a16="http://schemas.microsoft.com/office/drawing/2014/main" id="{B32984BD-AB56-40CF-B9DB-6938CE13E58A}"/>
              </a:ext>
            </a:extLst>
          </p:cNvPr>
          <p:cNvSpPr txBox="1"/>
          <p:nvPr/>
        </p:nvSpPr>
        <p:spPr>
          <a:xfrm>
            <a:off x="1274763" y="2516193"/>
            <a:ext cx="5903912" cy="3351046"/>
          </a:xfrm>
          <a:prstGeom prst="rect">
            <a:avLst/>
          </a:prstGeom>
          <a:noFill/>
        </p:spPr>
        <p:txBody>
          <a:bodyPr>
            <a:spAutoFit/>
          </a:bodyPr>
          <a:lstStyle/>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纹理较多</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对比度较低</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分辨率较低</a:t>
            </a: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组织结构凌乱无序</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不同组织之间的边缘模糊不清</a:t>
            </a:r>
            <a:endParaRPr lang="en-US" altLang="zh-CN" sz="2400" dirty="0">
              <a:latin typeface="微软雅黑" panose="020B0503020204020204" pitchFamily="34" charset="-122"/>
              <a:ea typeface="微软雅黑" panose="020B0503020204020204" pitchFamily="34" charset="-122"/>
            </a:endParaRPr>
          </a:p>
          <a:p>
            <a:pPr marL="285750" indent="-285750" eaLnBrk="1" fontAlgn="auto" hangingPunct="1">
              <a:lnSpc>
                <a:spcPct val="150000"/>
              </a:lnSpc>
              <a:spcBef>
                <a:spcPts val="0"/>
              </a:spcBef>
              <a:spcAft>
                <a:spcPts val="0"/>
              </a:spcAft>
              <a:buClr>
                <a:srgbClr val="044875"/>
              </a:buClr>
              <a:buFont typeface="Wingdings" panose="05000000000000000000" pitchFamily="2" charset="2"/>
              <a:buChar char="Ø"/>
              <a:defRPr/>
            </a:pPr>
            <a:r>
              <a:rPr lang="zh-CN" altLang="zh-CN" sz="2400" dirty="0">
                <a:latin typeface="微软雅黑" panose="020B0503020204020204" pitchFamily="34" charset="-122"/>
                <a:ea typeface="微软雅黑" panose="020B0503020204020204" pitchFamily="34" charset="-122"/>
              </a:rPr>
              <a:t>易受噪声干扰</a:t>
            </a:r>
            <a:endParaRPr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67361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21" dur="500"/>
                                        <p:tgtEl>
                                          <p:spTgt spid="3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33">
                                            <p:txEl>
                                              <p:pRg st="1" end="1"/>
                                            </p:txEl>
                                          </p:spTgt>
                                        </p:tgtEl>
                                        <p:attrNameLst>
                                          <p:attrName>style.visibility</p:attrName>
                                        </p:attrNameLst>
                                      </p:cBhvr>
                                      <p:to>
                                        <p:strVal val="visible"/>
                                      </p:to>
                                    </p:set>
                                    <p:anim calcmode="lin" valueType="num">
                                      <p:cBhvr additive="base">
                                        <p:cTn id="26"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7" dur="500"/>
                                        <p:tgtEl>
                                          <p:spTgt spid="3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33">
                                            <p:txEl>
                                              <p:pRg st="2" end="2"/>
                                            </p:txEl>
                                          </p:spTgt>
                                        </p:tgtEl>
                                        <p:attrNameLst>
                                          <p:attrName>style.visibility</p:attrName>
                                        </p:attrNameLst>
                                      </p:cBhvr>
                                      <p:to>
                                        <p:strVal val="visible"/>
                                      </p:to>
                                    </p:set>
                                    <p:anim calcmode="lin" valueType="num">
                                      <p:cBhvr additive="base">
                                        <p:cTn id="32"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33">
                                            <p:txEl>
                                              <p:pRg st="3" end="3"/>
                                            </p:txEl>
                                          </p:spTgt>
                                        </p:tgtEl>
                                        <p:attrNameLst>
                                          <p:attrName>style.visibility</p:attrName>
                                        </p:attrNameLst>
                                      </p:cBhvr>
                                      <p:to>
                                        <p:strVal val="visible"/>
                                      </p:to>
                                    </p:set>
                                    <p:anim calcmode="lin" valueType="num">
                                      <p:cBhvr additive="base">
                                        <p:cTn id="38"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9" dur="500"/>
                                        <p:tgtEl>
                                          <p:spTgt spid="3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33">
                                            <p:txEl>
                                              <p:pRg st="4" end="4"/>
                                            </p:txEl>
                                          </p:spTgt>
                                        </p:tgtEl>
                                        <p:attrNameLst>
                                          <p:attrName>style.visibility</p:attrName>
                                        </p:attrNameLst>
                                      </p:cBhvr>
                                      <p:to>
                                        <p:strVal val="visible"/>
                                      </p:to>
                                    </p:set>
                                    <p:anim calcmode="lin" valueType="num">
                                      <p:cBhvr additive="base">
                                        <p:cTn id="44"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5" dur="500"/>
                                        <p:tgtEl>
                                          <p:spTgt spid="3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33">
                                            <p:txEl>
                                              <p:pRg st="5" end="5"/>
                                            </p:txEl>
                                          </p:spTgt>
                                        </p:tgtEl>
                                        <p:attrNameLst>
                                          <p:attrName>style.visibility</p:attrName>
                                        </p:attrNameLst>
                                      </p:cBhvr>
                                      <p:to>
                                        <p:strVal val="visible"/>
                                      </p:to>
                                    </p:set>
                                    <p:anim calcmode="lin" valueType="num">
                                      <p:cBhvr additive="base">
                                        <p:cTn id="50"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3" grpId="0" build="p" bldLvl="3"/>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选题依据</a:t>
              </a:r>
            </a:p>
          </p:txBody>
        </p:sp>
      </p:grpSp>
      <p:sp>
        <p:nvSpPr>
          <p:cNvPr id="4" name="文本框 3">
            <a:extLst>
              <a:ext uri="{FF2B5EF4-FFF2-40B4-BE49-F238E27FC236}">
                <a16:creationId xmlns:a16="http://schemas.microsoft.com/office/drawing/2014/main" id="{11F5DB72-DA7F-4506-9AD1-786960F1AA84}"/>
              </a:ext>
            </a:extLst>
          </p:cNvPr>
          <p:cNvSpPr txBox="1"/>
          <p:nvPr/>
        </p:nvSpPr>
        <p:spPr>
          <a:xfrm>
            <a:off x="1274763" y="2558999"/>
            <a:ext cx="9545637" cy="2031325"/>
          </a:xfrm>
          <a:prstGeom prst="rect">
            <a:avLst/>
          </a:prstGeom>
          <a:noFill/>
        </p:spPr>
        <p:txBody>
          <a:bodyPr wrap="square" rtlCol="0">
            <a:spAutoFit/>
          </a:bodyPr>
          <a:lstStyle/>
          <a:p>
            <a:pPr>
              <a:lnSpc>
                <a:spcPct val="150000"/>
              </a:lnSpc>
            </a:pPr>
            <a:r>
              <a:rPr lang="zh-CN" altLang="zh-CN" sz="2400" dirty="0">
                <a:solidFill>
                  <a:srgbClr val="044875"/>
                </a:solidFill>
                <a:latin typeface="微软雅黑" panose="020B0503020204020204" pitchFamily="34" charset="-122"/>
                <a:ea typeface="微软雅黑" panose="020B0503020204020204" pitchFamily="34" charset="-122"/>
              </a:rPr>
              <a:t>本课题主要研究方向包括医学图像融合及处理等医学与计算机交叉学科的相关领域</a:t>
            </a:r>
            <a:r>
              <a:rPr lang="zh-CN" altLang="en-US" sz="2400" dirty="0">
                <a:solidFill>
                  <a:srgbClr val="044875"/>
                </a:solidFill>
                <a:latin typeface="微软雅黑" panose="020B0503020204020204" pitchFamily="34" charset="-122"/>
                <a:ea typeface="微软雅黑" panose="020B0503020204020204" pitchFamily="34" charset="-122"/>
              </a:rPr>
              <a:t>，</a:t>
            </a:r>
            <a:r>
              <a:rPr lang="zh-CN" altLang="zh-CN" sz="2400" dirty="0">
                <a:solidFill>
                  <a:srgbClr val="044875"/>
                </a:solidFill>
                <a:latin typeface="微软雅黑" panose="020B0503020204020204" pitchFamily="34" charset="-122"/>
                <a:ea typeface="微软雅黑" panose="020B0503020204020204" pitchFamily="34" charset="-122"/>
              </a:rPr>
              <a:t>研究对象为该领域内关注度较高的癌症识别问题，具有较强的创新性和应用性</a:t>
            </a:r>
            <a:r>
              <a:rPr lang="zh-CN" altLang="en-US" sz="2400" dirty="0">
                <a:solidFill>
                  <a:srgbClr val="044875"/>
                </a:solidFill>
                <a:latin typeface="微软雅黑" panose="020B0503020204020204" pitchFamily="34" charset="-122"/>
                <a:ea typeface="微软雅黑" panose="020B0503020204020204" pitchFamily="34" charset="-122"/>
              </a:rPr>
              <a:t>。</a:t>
            </a:r>
            <a:endParaRPr lang="en-US" altLang="zh-CN" sz="4000" b="1" dirty="0">
              <a:solidFill>
                <a:srgbClr val="044875"/>
              </a:solidFill>
              <a:latin typeface="微软雅黑" panose="020B0503020204020204" pitchFamily="34" charset="-122"/>
              <a:ea typeface="微软雅黑" panose="020B0503020204020204" pitchFamily="34" charset="-122"/>
              <a:cs typeface="Arial" pitchFamily="34" charset="0"/>
            </a:endParaRPr>
          </a:p>
          <a:p>
            <a:endParaRPr lang="zh-CN" altLang="en-US" dirty="0"/>
          </a:p>
        </p:txBody>
      </p:sp>
    </p:spTree>
    <p:extLst>
      <p:ext uri="{BB962C8B-B14F-4D97-AF65-F5344CB8AC3E}">
        <p14:creationId xmlns:p14="http://schemas.microsoft.com/office/powerpoint/2010/main" val="3404297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课题目的</a:t>
              </a:r>
            </a:p>
          </p:txBody>
        </p:sp>
      </p:grpSp>
      <p:sp>
        <p:nvSpPr>
          <p:cNvPr id="4" name="文本框 3">
            <a:extLst>
              <a:ext uri="{FF2B5EF4-FFF2-40B4-BE49-F238E27FC236}">
                <a16:creationId xmlns:a16="http://schemas.microsoft.com/office/drawing/2014/main" id="{11F5DB72-DA7F-4506-9AD1-786960F1AA84}"/>
              </a:ext>
            </a:extLst>
          </p:cNvPr>
          <p:cNvSpPr txBox="1"/>
          <p:nvPr/>
        </p:nvSpPr>
        <p:spPr>
          <a:xfrm>
            <a:off x="1274763" y="2558999"/>
            <a:ext cx="9545637" cy="1695336"/>
          </a:xfrm>
          <a:prstGeom prst="rect">
            <a:avLst/>
          </a:prstGeom>
          <a:noFill/>
        </p:spPr>
        <p:txBody>
          <a:bodyPr wrap="square" rtlCol="0">
            <a:spAutoFit/>
          </a:bodyPr>
          <a:lstStyle/>
          <a:p>
            <a:pPr>
              <a:lnSpc>
                <a:spcPct val="150000"/>
              </a:lnSpc>
            </a:pPr>
            <a:r>
              <a:rPr lang="zh-CN" altLang="en-US" sz="2400" dirty="0">
                <a:solidFill>
                  <a:srgbClr val="044875"/>
                </a:solidFill>
                <a:latin typeface="微软雅黑" panose="020B0503020204020204" pitchFamily="34" charset="-122"/>
                <a:ea typeface="微软雅黑" panose="020B0503020204020204" pitchFamily="34" charset="-122"/>
              </a:rPr>
              <a:t>通过分析肺癌过程中病变部位在不同阶段的形态，提取出医学图像癌变病灶的特征，利用人工神经网络设计分类器，对医学图像中的癌变病灶进行检测。</a:t>
            </a:r>
            <a:endParaRPr lang="zh-CN" altLang="en-US" dirty="0"/>
          </a:p>
        </p:txBody>
      </p:sp>
    </p:spTree>
    <p:extLst>
      <p:ext uri="{BB962C8B-B14F-4D97-AF65-F5344CB8AC3E}">
        <p14:creationId xmlns:p14="http://schemas.microsoft.com/office/powerpoint/2010/main" val="42064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71828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课题意义</a:t>
              </a:r>
            </a:p>
          </p:txBody>
        </p:sp>
      </p:grpSp>
      <p:sp>
        <p:nvSpPr>
          <p:cNvPr id="4" name="文本框 3">
            <a:extLst>
              <a:ext uri="{FF2B5EF4-FFF2-40B4-BE49-F238E27FC236}">
                <a16:creationId xmlns:a16="http://schemas.microsoft.com/office/drawing/2014/main" id="{11F5DB72-DA7F-4506-9AD1-786960F1AA84}"/>
              </a:ext>
            </a:extLst>
          </p:cNvPr>
          <p:cNvSpPr txBox="1"/>
          <p:nvPr/>
        </p:nvSpPr>
        <p:spPr>
          <a:xfrm>
            <a:off x="1274763" y="2558999"/>
            <a:ext cx="9545637" cy="2249334"/>
          </a:xfrm>
          <a:prstGeom prst="rect">
            <a:avLst/>
          </a:prstGeom>
          <a:noFill/>
        </p:spPr>
        <p:txBody>
          <a:bodyPr wrap="square" rtlCol="0">
            <a:spAutoFit/>
          </a:bodyPr>
          <a:lstStyle/>
          <a:p>
            <a:pPr>
              <a:lnSpc>
                <a:spcPct val="150000"/>
              </a:lnSpc>
            </a:pPr>
            <a:r>
              <a:rPr lang="zh-CN" altLang="en-US" sz="2400" dirty="0">
                <a:solidFill>
                  <a:srgbClr val="044875"/>
                </a:solidFill>
                <a:latin typeface="微软雅黑" panose="020B0503020204020204" pitchFamily="34" charset="-122"/>
                <a:ea typeface="微软雅黑" panose="020B0503020204020204" pitchFamily="34" charset="-122"/>
              </a:rPr>
              <a:t>结合神经网络的医学图像癌变病灶识别算法能够有效降低医生的工作量并提高其工作效率，是将人工智能与医学巧妙结合在一起的创新性研究。本课题对肺癌不同阶段识别的工作和成果也为肺部位置的癌症治疗给出了前瞻性的研究方案。</a:t>
            </a:r>
            <a:endParaRPr lang="zh-CN" altLang="en-US" dirty="0"/>
          </a:p>
        </p:txBody>
      </p:sp>
    </p:spTree>
    <p:extLst>
      <p:ext uri="{BB962C8B-B14F-4D97-AF65-F5344CB8AC3E}">
        <p14:creationId xmlns:p14="http://schemas.microsoft.com/office/powerpoint/2010/main" val="814693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sp>
        <p:nvSpPr>
          <p:cNvPr id="8" name="矩形 7"/>
          <p:cNvSpPr/>
          <p:nvPr/>
        </p:nvSpPr>
        <p:spPr>
          <a:xfrm>
            <a:off x="0" y="6581754"/>
            <a:ext cx="12192000" cy="27624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5" name="组合 54"/>
          <p:cNvGrpSpPr>
            <a:grpSpLocks/>
          </p:cNvGrpSpPr>
          <p:nvPr/>
        </p:nvGrpSpPr>
        <p:grpSpPr bwMode="auto">
          <a:xfrm>
            <a:off x="1274763" y="1352525"/>
            <a:ext cx="3235325" cy="522287"/>
            <a:chOff x="5982652" y="1305878"/>
            <a:chExt cx="3235645" cy="523220"/>
          </a:xfrm>
        </p:grpSpPr>
        <p:sp>
          <p:nvSpPr>
            <p:cNvPr id="56" name="矩形 55"/>
            <p:cNvSpPr/>
            <p:nvPr/>
          </p:nvSpPr>
          <p:spPr>
            <a:xfrm>
              <a:off x="5982652" y="1305878"/>
              <a:ext cx="3235645" cy="523220"/>
            </a:xfrm>
            <a:prstGeom prst="rect">
              <a:avLst/>
            </a:prstGeom>
            <a:solidFill>
              <a:srgbClr val="3434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7" name="文本框 56"/>
            <p:cNvSpPr txBox="1"/>
            <p:nvPr/>
          </p:nvSpPr>
          <p:spPr>
            <a:xfrm>
              <a:off x="5982652" y="1336094"/>
              <a:ext cx="3235645" cy="462788"/>
            </a:xfrm>
            <a:prstGeom prst="rect">
              <a:avLst/>
            </a:prstGeom>
            <a:noFill/>
          </p:spPr>
          <p:txBody>
            <a:bodyPr wrap="square">
              <a:spAutoFit/>
            </a:bodyPr>
            <a:lstStyle/>
            <a:p>
              <a:pPr eaLnBrk="1" fontAlgn="auto" hangingPunct="1">
                <a:spcBef>
                  <a:spcPts val="0"/>
                </a:spcBef>
                <a:spcAft>
                  <a:spcPts val="0"/>
                </a:spcAft>
                <a:defRPr/>
              </a:pP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目标工作</a:t>
              </a:r>
            </a:p>
          </p:txBody>
        </p:sp>
      </p:grpSp>
      <p:sp>
        <p:nvSpPr>
          <p:cNvPr id="32" name="文本框 53">
            <a:extLst>
              <a:ext uri="{FF2B5EF4-FFF2-40B4-BE49-F238E27FC236}">
                <a16:creationId xmlns:a16="http://schemas.microsoft.com/office/drawing/2014/main" id="{1543AE23-9FE4-48FD-9D24-9F1FF3E8F626}"/>
              </a:ext>
            </a:extLst>
          </p:cNvPr>
          <p:cNvSpPr txBox="1">
            <a:spLocks noChangeArrowheads="1"/>
          </p:cNvSpPr>
          <p:nvPr/>
        </p:nvSpPr>
        <p:spPr bwMode="auto">
          <a:xfrm>
            <a:off x="1274763" y="1904974"/>
            <a:ext cx="9642474"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pPr>
            <a:r>
              <a:rPr lang="zh-CN" altLang="en-US" sz="2000" b="1" dirty="0">
                <a:solidFill>
                  <a:srgbClr val="044875"/>
                </a:solidFill>
                <a:latin typeface="微软雅黑" panose="020B0503020204020204" pitchFamily="34" charset="-122"/>
                <a:ea typeface="微软雅黑" panose="020B0503020204020204" pitchFamily="34" charset="-122"/>
                <a:cs typeface="Arial" pitchFamily="34" charset="0"/>
              </a:rPr>
              <a:t>本课题利用卷积神经网络，主要针对肺部</a:t>
            </a:r>
            <a:r>
              <a:rPr lang="en-US" altLang="zh-CN" sz="2000" b="1" dirty="0">
                <a:solidFill>
                  <a:srgbClr val="044875"/>
                </a:solidFill>
                <a:latin typeface="微软雅黑" panose="020B0503020204020204" pitchFamily="34" charset="-122"/>
                <a:ea typeface="微软雅黑" panose="020B0503020204020204" pitchFamily="34" charset="-122"/>
                <a:cs typeface="Arial" pitchFamily="34" charset="0"/>
              </a:rPr>
              <a:t>CT</a:t>
            </a:r>
            <a:r>
              <a:rPr lang="zh-CN" altLang="en-US" sz="2000" b="1" dirty="0">
                <a:solidFill>
                  <a:srgbClr val="044875"/>
                </a:solidFill>
                <a:latin typeface="微软雅黑" panose="020B0503020204020204" pitchFamily="34" charset="-122"/>
                <a:ea typeface="微软雅黑" panose="020B0503020204020204" pitchFamily="34" charset="-122"/>
                <a:cs typeface="Arial" pitchFamily="34" charset="0"/>
              </a:rPr>
              <a:t>图像切片各癌变阶段进行分类识别。</a:t>
            </a:r>
            <a:endParaRPr lang="en-US" altLang="zh-CN" sz="2800" b="1" dirty="0">
              <a:solidFill>
                <a:srgbClr val="044875"/>
              </a:solidFill>
              <a:latin typeface="微软雅黑" panose="020B0503020204020204" pitchFamily="34" charset="-122"/>
              <a:ea typeface="微软雅黑" panose="020B0503020204020204" pitchFamily="34" charset="-122"/>
              <a:cs typeface="Arial" pitchFamily="34" charset="0"/>
            </a:endParaRPr>
          </a:p>
        </p:txBody>
      </p:sp>
      <p:sp>
        <p:nvSpPr>
          <p:cNvPr id="33" name="文本框 32">
            <a:extLst>
              <a:ext uri="{FF2B5EF4-FFF2-40B4-BE49-F238E27FC236}">
                <a16:creationId xmlns:a16="http://schemas.microsoft.com/office/drawing/2014/main" id="{B32984BD-AB56-40CF-B9DB-6938CE13E58A}"/>
              </a:ext>
            </a:extLst>
          </p:cNvPr>
          <p:cNvSpPr txBox="1"/>
          <p:nvPr/>
        </p:nvSpPr>
        <p:spPr>
          <a:xfrm>
            <a:off x="1094581" y="2558999"/>
            <a:ext cx="10002837" cy="3269613"/>
          </a:xfrm>
          <a:prstGeom prst="rect">
            <a:avLst/>
          </a:prstGeom>
          <a:noFill/>
        </p:spPr>
        <p:txBody>
          <a:bodyPr wrap="square">
            <a:spAutoFit/>
          </a:bodyPr>
          <a:lstStyle/>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）学习图像处理的基本理论；</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）学习图像模式识别的原理和方法；</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）学习并掌握</a:t>
            </a:r>
            <a:r>
              <a:rPr lang="en-US" altLang="zh-CN" sz="2000" dirty="0">
                <a:latin typeface="微软雅黑" panose="020B0503020204020204" pitchFamily="34" charset="-122"/>
                <a:ea typeface="微软雅黑" panose="020B0503020204020204" pitchFamily="34" charset="-122"/>
              </a:rPr>
              <a:t>MATLAB</a:t>
            </a:r>
            <a:r>
              <a:rPr lang="zh-CN" altLang="en-US" sz="2000" dirty="0">
                <a:latin typeface="微软雅黑" panose="020B0503020204020204" pitchFamily="34" charset="-122"/>
                <a:ea typeface="微软雅黑" panose="020B0503020204020204" pitchFamily="34" charset="-122"/>
              </a:rPr>
              <a:t>程序设计方法；</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）学习现有医学图像癌变病灶检测算法并对其进行评价；</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）尝试对现有医学图像癌变病灶检测算法进行改进；</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）撰写毕业设计论文；</a:t>
            </a:r>
            <a:endParaRPr lang="en-US" altLang="zh-CN" sz="2000" dirty="0">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buClr>
                <a:srgbClr val="044875"/>
              </a:buClr>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7</a:t>
            </a:r>
            <a:r>
              <a:rPr lang="zh-CN" altLang="en-US" sz="2000" dirty="0">
                <a:latin typeface="微软雅黑" panose="020B0503020204020204" pitchFamily="34" charset="-122"/>
                <a:ea typeface="微软雅黑" panose="020B0503020204020204" pitchFamily="34" charset="-122"/>
              </a:rPr>
              <a:t>）制作</a:t>
            </a:r>
            <a:r>
              <a:rPr lang="en-US" altLang="zh-CN" sz="2000" dirty="0">
                <a:latin typeface="微软雅黑" panose="020B0503020204020204" pitchFamily="34" charset="-122"/>
                <a:ea typeface="微软雅黑" panose="020B0503020204020204" pitchFamily="34" charset="-122"/>
              </a:rPr>
              <a:t>PPT</a:t>
            </a:r>
            <a:r>
              <a:rPr lang="zh-CN" altLang="en-US" sz="2000" dirty="0">
                <a:latin typeface="微软雅黑" panose="020B0503020204020204" pitchFamily="34" charset="-122"/>
                <a:ea typeface="微软雅黑" panose="020B0503020204020204" pitchFamily="34" charset="-122"/>
              </a:rPr>
              <a:t>并答辩。</a:t>
            </a:r>
            <a:endParaRPr lang="en-US" altLang="zh-CN" sz="2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667466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left)">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21" dur="500"/>
                                        <p:tgtEl>
                                          <p:spTgt spid="3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33">
                                            <p:txEl>
                                              <p:pRg st="1" end="1"/>
                                            </p:txEl>
                                          </p:spTgt>
                                        </p:tgtEl>
                                        <p:attrNameLst>
                                          <p:attrName>style.visibility</p:attrName>
                                        </p:attrNameLst>
                                      </p:cBhvr>
                                      <p:to>
                                        <p:strVal val="visible"/>
                                      </p:to>
                                    </p:set>
                                    <p:anim calcmode="lin" valueType="num">
                                      <p:cBhvr additive="base">
                                        <p:cTn id="26"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7" dur="500"/>
                                        <p:tgtEl>
                                          <p:spTgt spid="3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33">
                                            <p:txEl>
                                              <p:pRg st="2" end="2"/>
                                            </p:txEl>
                                          </p:spTgt>
                                        </p:tgtEl>
                                        <p:attrNameLst>
                                          <p:attrName>style.visibility</p:attrName>
                                        </p:attrNameLst>
                                      </p:cBhvr>
                                      <p:to>
                                        <p:strVal val="visible"/>
                                      </p:to>
                                    </p:set>
                                    <p:anim calcmode="lin" valueType="num">
                                      <p:cBhvr additive="base">
                                        <p:cTn id="32"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33" dur="500"/>
                                        <p:tgtEl>
                                          <p:spTgt spid="3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33">
                                            <p:txEl>
                                              <p:pRg st="3" end="3"/>
                                            </p:txEl>
                                          </p:spTgt>
                                        </p:tgtEl>
                                        <p:attrNameLst>
                                          <p:attrName>style.visibility</p:attrName>
                                        </p:attrNameLst>
                                      </p:cBhvr>
                                      <p:to>
                                        <p:strVal val="visible"/>
                                      </p:to>
                                    </p:set>
                                    <p:anim calcmode="lin" valueType="num">
                                      <p:cBhvr additive="base">
                                        <p:cTn id="38"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9" dur="500"/>
                                        <p:tgtEl>
                                          <p:spTgt spid="33">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33">
                                            <p:txEl>
                                              <p:pRg st="4" end="4"/>
                                            </p:txEl>
                                          </p:spTgt>
                                        </p:tgtEl>
                                        <p:attrNameLst>
                                          <p:attrName>style.visibility</p:attrName>
                                        </p:attrNameLst>
                                      </p:cBhvr>
                                      <p:to>
                                        <p:strVal val="visible"/>
                                      </p:to>
                                    </p:set>
                                    <p:anim calcmode="lin" valueType="num">
                                      <p:cBhvr additive="base">
                                        <p:cTn id="44"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5" dur="500"/>
                                        <p:tgtEl>
                                          <p:spTgt spid="33">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grpId="0" nodeType="clickEffect">
                                  <p:stCondLst>
                                    <p:cond delay="0"/>
                                  </p:stCondLst>
                                  <p:childTnLst>
                                    <p:set>
                                      <p:cBhvr>
                                        <p:cTn id="49" dur="1" fill="hold">
                                          <p:stCondLst>
                                            <p:cond delay="0"/>
                                          </p:stCondLst>
                                        </p:cTn>
                                        <p:tgtEl>
                                          <p:spTgt spid="33">
                                            <p:txEl>
                                              <p:pRg st="5" end="5"/>
                                            </p:txEl>
                                          </p:spTgt>
                                        </p:tgtEl>
                                        <p:attrNameLst>
                                          <p:attrName>style.visibility</p:attrName>
                                        </p:attrNameLst>
                                      </p:cBhvr>
                                      <p:to>
                                        <p:strVal val="visible"/>
                                      </p:to>
                                    </p:set>
                                    <p:anim calcmode="lin" valueType="num">
                                      <p:cBhvr additive="base">
                                        <p:cTn id="50"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51" dur="500"/>
                                        <p:tgtEl>
                                          <p:spTgt spid="3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33">
                                            <p:txEl>
                                              <p:pRg st="6" end="6"/>
                                            </p:txEl>
                                          </p:spTgt>
                                        </p:tgtEl>
                                        <p:attrNameLst>
                                          <p:attrName>style.visibility</p:attrName>
                                        </p:attrNameLst>
                                      </p:cBhvr>
                                      <p:to>
                                        <p:strVal val="visible"/>
                                      </p:to>
                                    </p:set>
                                    <p:anim calcmode="lin" valueType="num">
                                      <p:cBhvr additive="base">
                                        <p:cTn id="56" dur="500"/>
                                        <p:tgtEl>
                                          <p:spTgt spid="33">
                                            <p:txEl>
                                              <p:pRg st="6" end="6"/>
                                            </p:txEl>
                                          </p:spTgt>
                                        </p:tgtEl>
                                        <p:attrNameLst>
                                          <p:attrName>ppt_x</p:attrName>
                                        </p:attrNameLst>
                                      </p:cBhvr>
                                      <p:tavLst>
                                        <p:tav tm="0">
                                          <p:val>
                                            <p:strVal val="#ppt_x-#ppt_w*1.125000"/>
                                          </p:val>
                                        </p:tav>
                                        <p:tav tm="100000">
                                          <p:val>
                                            <p:strVal val="#ppt_x"/>
                                          </p:val>
                                        </p:tav>
                                      </p:tavLst>
                                    </p:anim>
                                    <p:animEffect transition="in" filter="wipe(right)">
                                      <p:cBhvr>
                                        <p:cTn id="57" dur="500"/>
                                        <p:tgtEl>
                                          <p:spTgt spid="3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33" grpId="0" build="p" bldLvl="3"/>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TotalTime>
  <Words>1711</Words>
  <Application>Microsoft Office PowerPoint</Application>
  <PresentationFormat>宽屏</PresentationFormat>
  <Paragraphs>179</Paragraphs>
  <Slides>27</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等线</vt:lpstr>
      <vt:lpstr>微软雅黑</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门泓江;王亮;赵苏琪</dc:creator>
  <cp:lastModifiedBy>Sukii 赵</cp:lastModifiedBy>
  <cp:revision>74</cp:revision>
  <dcterms:created xsi:type="dcterms:W3CDTF">2015-04-13T12:15:43Z</dcterms:created>
  <dcterms:modified xsi:type="dcterms:W3CDTF">2019-06-28T06:45:04Z</dcterms:modified>
</cp:coreProperties>
</file>