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74" r:id="rId2"/>
    <p:sldId id="270" r:id="rId3"/>
    <p:sldId id="256" r:id="rId4"/>
    <p:sldId id="278" r:id="rId5"/>
    <p:sldId id="279" r:id="rId6"/>
    <p:sldId id="280" r:id="rId7"/>
    <p:sldId id="258" r:id="rId8"/>
    <p:sldId id="281" r:id="rId9"/>
    <p:sldId id="283" r:id="rId10"/>
    <p:sldId id="259" r:id="rId11"/>
    <p:sldId id="284" r:id="rId12"/>
    <p:sldId id="285" r:id="rId13"/>
    <p:sldId id="261" r:id="rId14"/>
    <p:sldId id="286" r:id="rId15"/>
    <p:sldId id="287" r:id="rId16"/>
    <p:sldId id="260" r:id="rId17"/>
    <p:sldId id="288" r:id="rId18"/>
    <p:sldId id="289" r:id="rId19"/>
    <p:sldId id="262" r:id="rId20"/>
    <p:sldId id="290" r:id="rId21"/>
    <p:sldId id="291" r:id="rId22"/>
    <p:sldId id="276" r:id="rId23"/>
    <p:sldId id="292" r:id="rId24"/>
    <p:sldId id="277" r:id="rId25"/>
    <p:sldId id="263" r:id="rId26"/>
    <p:sldId id="273" r:id="rId27"/>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142">
          <p15:clr>
            <a:srgbClr val="A4A3A4"/>
          </p15:clr>
        </p15:guide>
        <p15:guide id="2" orient="horz" pos="4292">
          <p15:clr>
            <a:srgbClr val="A4A3A4"/>
          </p15:clr>
        </p15:guide>
        <p15:guide id="3" orient="horz" pos="3339">
          <p15:clr>
            <a:srgbClr val="A4A3A4"/>
          </p15:clr>
        </p15:guide>
        <p15:guide id="4" orient="horz" pos="2614">
          <p15:clr>
            <a:srgbClr val="A4A3A4"/>
          </p15:clr>
        </p15:guide>
        <p15:guide id="5" orient="horz" pos="1933">
          <p15:clr>
            <a:srgbClr val="A4A3A4"/>
          </p15:clr>
        </p15:guide>
        <p15:guide id="6" pos="27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3838"/>
    <a:srgbClr val="044875"/>
    <a:srgbClr val="0072A9"/>
    <a:srgbClr val="D6E0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24" autoAdjust="0"/>
    <p:restoredTop sz="94660"/>
  </p:normalViewPr>
  <p:slideViewPr>
    <p:cSldViewPr snapToGrid="0">
      <p:cViewPr varScale="1">
        <p:scale>
          <a:sx n="82" d="100"/>
          <a:sy n="82" d="100"/>
        </p:scale>
        <p:origin x="907" y="72"/>
      </p:cViewPr>
      <p:guideLst>
        <p:guide orient="horz" pos="142"/>
        <p:guide orient="horz" pos="4292"/>
        <p:guide orient="horz" pos="3339"/>
        <p:guide orient="horz" pos="2614"/>
        <p:guide orient="horz" pos="1933"/>
        <p:guide pos="279"/>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61443C-1FF6-415D-8721-9F0C038BF42D}" type="datetimeFigureOut">
              <a:rPr lang="zh-CN" altLang="en-US" smtClean="0"/>
              <a:t>2018/12/6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3DED76-4AED-445D-A012-26C040FAB340}" type="slidenum">
              <a:rPr lang="zh-CN" altLang="en-US" smtClean="0"/>
              <a:t>‹#›</a:t>
            </a:fld>
            <a:endParaRPr lang="zh-CN" altLang="en-US"/>
          </a:p>
        </p:txBody>
      </p:sp>
    </p:spTree>
    <p:extLst>
      <p:ext uri="{BB962C8B-B14F-4D97-AF65-F5344CB8AC3E}">
        <p14:creationId xmlns:p14="http://schemas.microsoft.com/office/powerpoint/2010/main" val="2498900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33DED76-4AED-445D-A012-26C040FAB340}" type="slidenum">
              <a:rPr lang="zh-CN" altLang="en-US" smtClean="0"/>
              <a:t>4</a:t>
            </a:fld>
            <a:endParaRPr lang="zh-CN" altLang="en-US"/>
          </a:p>
        </p:txBody>
      </p:sp>
    </p:spTree>
    <p:extLst>
      <p:ext uri="{BB962C8B-B14F-4D97-AF65-F5344CB8AC3E}">
        <p14:creationId xmlns:p14="http://schemas.microsoft.com/office/powerpoint/2010/main" val="641661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33DED76-4AED-445D-A012-26C040FAB340}" type="slidenum">
              <a:rPr lang="zh-CN" altLang="en-US" smtClean="0"/>
              <a:t>5</a:t>
            </a:fld>
            <a:endParaRPr lang="zh-CN" altLang="en-US"/>
          </a:p>
        </p:txBody>
      </p:sp>
    </p:spTree>
    <p:extLst>
      <p:ext uri="{BB962C8B-B14F-4D97-AF65-F5344CB8AC3E}">
        <p14:creationId xmlns:p14="http://schemas.microsoft.com/office/powerpoint/2010/main" val="2127548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33DED76-4AED-445D-A012-26C040FAB340}" type="slidenum">
              <a:rPr lang="zh-CN" altLang="en-US" smtClean="0"/>
              <a:t>6</a:t>
            </a:fld>
            <a:endParaRPr lang="zh-CN" altLang="en-US"/>
          </a:p>
        </p:txBody>
      </p:sp>
    </p:spTree>
    <p:extLst>
      <p:ext uri="{BB962C8B-B14F-4D97-AF65-F5344CB8AC3E}">
        <p14:creationId xmlns:p14="http://schemas.microsoft.com/office/powerpoint/2010/main" val="3305215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33DED76-4AED-445D-A012-26C040FAB340}" type="slidenum">
              <a:rPr lang="zh-CN" altLang="en-US" smtClean="0"/>
              <a:t>14</a:t>
            </a:fld>
            <a:endParaRPr lang="zh-CN" altLang="en-US"/>
          </a:p>
        </p:txBody>
      </p:sp>
    </p:spTree>
    <p:extLst>
      <p:ext uri="{BB962C8B-B14F-4D97-AF65-F5344CB8AC3E}">
        <p14:creationId xmlns:p14="http://schemas.microsoft.com/office/powerpoint/2010/main" val="39976853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33DED76-4AED-445D-A012-26C040FAB340}" type="slidenum">
              <a:rPr lang="zh-CN" altLang="en-US" smtClean="0"/>
              <a:t>15</a:t>
            </a:fld>
            <a:endParaRPr lang="zh-CN" altLang="en-US"/>
          </a:p>
        </p:txBody>
      </p:sp>
    </p:spTree>
    <p:extLst>
      <p:ext uri="{BB962C8B-B14F-4D97-AF65-F5344CB8AC3E}">
        <p14:creationId xmlns:p14="http://schemas.microsoft.com/office/powerpoint/2010/main" val="560094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33DED76-4AED-445D-A012-26C040FAB340}" type="slidenum">
              <a:rPr lang="zh-CN" altLang="en-US" smtClean="0"/>
              <a:t>17</a:t>
            </a:fld>
            <a:endParaRPr lang="zh-CN" altLang="en-US"/>
          </a:p>
        </p:txBody>
      </p:sp>
    </p:spTree>
    <p:extLst>
      <p:ext uri="{BB962C8B-B14F-4D97-AF65-F5344CB8AC3E}">
        <p14:creationId xmlns:p14="http://schemas.microsoft.com/office/powerpoint/2010/main" val="544936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33DED76-4AED-445D-A012-26C040FAB340}" type="slidenum">
              <a:rPr lang="zh-CN" altLang="en-US" smtClean="0"/>
              <a:t>18</a:t>
            </a:fld>
            <a:endParaRPr lang="zh-CN" altLang="en-US"/>
          </a:p>
        </p:txBody>
      </p:sp>
    </p:spTree>
    <p:extLst>
      <p:ext uri="{BB962C8B-B14F-4D97-AF65-F5344CB8AC3E}">
        <p14:creationId xmlns:p14="http://schemas.microsoft.com/office/powerpoint/2010/main" val="3118416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33DED76-4AED-445D-A012-26C040FAB340}" type="slidenum">
              <a:rPr lang="zh-CN" altLang="en-US" smtClean="0"/>
              <a:t>20</a:t>
            </a:fld>
            <a:endParaRPr lang="zh-CN" altLang="en-US"/>
          </a:p>
        </p:txBody>
      </p:sp>
    </p:spTree>
    <p:extLst>
      <p:ext uri="{BB962C8B-B14F-4D97-AF65-F5344CB8AC3E}">
        <p14:creationId xmlns:p14="http://schemas.microsoft.com/office/powerpoint/2010/main" val="3426981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33DED76-4AED-445D-A012-26C040FAB340}" type="slidenum">
              <a:rPr lang="zh-CN" altLang="en-US" smtClean="0"/>
              <a:t>21</a:t>
            </a:fld>
            <a:endParaRPr lang="zh-CN" altLang="en-US"/>
          </a:p>
        </p:txBody>
      </p:sp>
    </p:spTree>
    <p:extLst>
      <p:ext uri="{BB962C8B-B14F-4D97-AF65-F5344CB8AC3E}">
        <p14:creationId xmlns:p14="http://schemas.microsoft.com/office/powerpoint/2010/main" val="1357351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1" y="1122364"/>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1"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4C1D20E9-3A15-482D-A38F-5214D7E2E979}" type="datetimeFigureOut">
              <a:rPr lang="zh-CN" altLang="en-US"/>
              <a:pPr>
                <a:defRPr/>
              </a:pPr>
              <a:t>2018/12/6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60D2082-9D0C-4262-AC47-368A5484B901}" type="slidenum">
              <a:rPr lang="zh-CN" altLang="en-US"/>
              <a:pPr>
                <a:defRPr/>
              </a:pPr>
              <a:t>‹#›</a:t>
            </a:fld>
            <a:endParaRPr lang="zh-CN" altLang="en-US"/>
          </a:p>
        </p:txBody>
      </p:sp>
    </p:spTree>
    <p:extLst>
      <p:ext uri="{BB962C8B-B14F-4D97-AF65-F5344CB8AC3E}">
        <p14:creationId xmlns:p14="http://schemas.microsoft.com/office/powerpoint/2010/main" val="1786851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CEA49C98-0D76-41F0-AFF1-98BED1F9F4D9}" type="datetimeFigureOut">
              <a:rPr lang="zh-CN" altLang="en-US"/>
              <a:pPr>
                <a:defRPr/>
              </a:pPr>
              <a:t>2018/12/6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6987400-5AC7-4CDB-B4AD-E01588F4433F}" type="slidenum">
              <a:rPr lang="zh-CN" altLang="en-US"/>
              <a:pPr>
                <a:defRPr/>
              </a:pPr>
              <a:t>‹#›</a:t>
            </a:fld>
            <a:endParaRPr lang="zh-CN" altLang="en-US"/>
          </a:p>
        </p:txBody>
      </p:sp>
    </p:spTree>
    <p:extLst>
      <p:ext uri="{BB962C8B-B14F-4D97-AF65-F5344CB8AC3E}">
        <p14:creationId xmlns:p14="http://schemas.microsoft.com/office/powerpoint/2010/main" val="3830244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9C65A850-75C1-4336-A64B-CAB02B11BCBB}" type="datetimeFigureOut">
              <a:rPr lang="zh-CN" altLang="en-US"/>
              <a:pPr>
                <a:defRPr/>
              </a:pPr>
              <a:t>2018/12/6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15FE8E0-FF2D-45BC-A3A6-62F3565A3D6B}" type="slidenum">
              <a:rPr lang="zh-CN" altLang="en-US"/>
              <a:pPr>
                <a:defRPr/>
              </a:pPr>
              <a:t>‹#›</a:t>
            </a:fld>
            <a:endParaRPr lang="zh-CN" altLang="en-US"/>
          </a:p>
        </p:txBody>
      </p:sp>
    </p:spTree>
    <p:extLst>
      <p:ext uri="{BB962C8B-B14F-4D97-AF65-F5344CB8AC3E}">
        <p14:creationId xmlns:p14="http://schemas.microsoft.com/office/powerpoint/2010/main" val="3763791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550EAC76-A620-47F6-8A97-BD5A8BE22C25}" type="datetimeFigureOut">
              <a:rPr lang="zh-CN" altLang="en-US"/>
              <a:pPr>
                <a:defRPr/>
              </a:pPr>
              <a:t>2018/12/6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61B1401-9F24-4769-9940-1FE77CB18630}" type="slidenum">
              <a:rPr lang="zh-CN" altLang="en-US"/>
              <a:pPr>
                <a:defRPr/>
              </a:pPr>
              <a:t>‹#›</a:t>
            </a:fld>
            <a:endParaRPr lang="zh-CN" altLang="en-US"/>
          </a:p>
        </p:txBody>
      </p:sp>
    </p:spTree>
    <p:extLst>
      <p:ext uri="{BB962C8B-B14F-4D97-AF65-F5344CB8AC3E}">
        <p14:creationId xmlns:p14="http://schemas.microsoft.com/office/powerpoint/2010/main" val="788501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529D7424-A6B5-4DB7-B590-11F50E0178BC}" type="datetimeFigureOut">
              <a:rPr lang="zh-CN" altLang="en-US"/>
              <a:pPr>
                <a:defRPr/>
              </a:pPr>
              <a:t>2018/12/6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E232437-4AC0-477C-8EAD-CE0FE1FCE97B}" type="slidenum">
              <a:rPr lang="zh-CN" altLang="en-US"/>
              <a:pPr>
                <a:defRPr/>
              </a:pPr>
              <a:t>‹#›</a:t>
            </a:fld>
            <a:endParaRPr lang="zh-CN" altLang="en-US"/>
          </a:p>
        </p:txBody>
      </p:sp>
    </p:spTree>
    <p:extLst>
      <p:ext uri="{BB962C8B-B14F-4D97-AF65-F5344CB8AC3E}">
        <p14:creationId xmlns:p14="http://schemas.microsoft.com/office/powerpoint/2010/main" val="1396473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B19D5263-7EE6-4265-8DEF-3451E009A988}" type="datetimeFigureOut">
              <a:rPr lang="zh-CN" altLang="en-US"/>
              <a:pPr>
                <a:defRPr/>
              </a:pPr>
              <a:t>2018/12/6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C1C4AAE-F279-4321-BC0F-335B023DB913}" type="slidenum">
              <a:rPr lang="zh-CN" altLang="en-US"/>
              <a:pPr>
                <a:defRPr/>
              </a:pPr>
              <a:t>‹#›</a:t>
            </a:fld>
            <a:endParaRPr lang="zh-CN" altLang="en-US"/>
          </a:p>
        </p:txBody>
      </p:sp>
    </p:spTree>
    <p:extLst>
      <p:ext uri="{BB962C8B-B14F-4D97-AF65-F5344CB8AC3E}">
        <p14:creationId xmlns:p14="http://schemas.microsoft.com/office/powerpoint/2010/main" val="3512895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9"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CEF44165-D161-47FF-8AED-DF954A9BFB85}" type="datetimeFigureOut">
              <a:rPr lang="zh-CN" altLang="en-US"/>
              <a:pPr>
                <a:defRPr/>
              </a:pPr>
              <a:t>2018/12/6</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2A01FC65-767E-401B-A5A7-A7EE1FB1DF94}" type="slidenum">
              <a:rPr lang="zh-CN" altLang="en-US"/>
              <a:pPr>
                <a:defRPr/>
              </a:pPr>
              <a:t>‹#›</a:t>
            </a:fld>
            <a:endParaRPr lang="zh-CN" altLang="en-US"/>
          </a:p>
        </p:txBody>
      </p:sp>
    </p:spTree>
    <p:extLst>
      <p:ext uri="{BB962C8B-B14F-4D97-AF65-F5344CB8AC3E}">
        <p14:creationId xmlns:p14="http://schemas.microsoft.com/office/powerpoint/2010/main" val="3847147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F8B3579E-9F6E-4DC3-A508-B345A9D0031F}" type="datetimeFigureOut">
              <a:rPr lang="zh-CN" altLang="en-US"/>
              <a:pPr>
                <a:defRPr/>
              </a:pPr>
              <a:t>2018/12/6</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3409238D-562D-468A-A337-1217164323F6}" type="slidenum">
              <a:rPr lang="zh-CN" altLang="en-US"/>
              <a:pPr>
                <a:defRPr/>
              </a:pPr>
              <a:t>‹#›</a:t>
            </a:fld>
            <a:endParaRPr lang="zh-CN" altLang="en-US"/>
          </a:p>
        </p:txBody>
      </p:sp>
    </p:spTree>
    <p:extLst>
      <p:ext uri="{BB962C8B-B14F-4D97-AF65-F5344CB8AC3E}">
        <p14:creationId xmlns:p14="http://schemas.microsoft.com/office/powerpoint/2010/main" val="2096534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80565808-D3A3-446E-B53F-C6358263F3D7}" type="datetimeFigureOut">
              <a:rPr lang="zh-CN" altLang="en-US"/>
              <a:pPr>
                <a:defRPr/>
              </a:pPr>
              <a:t>2018/12/6</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9DF9A3E6-EFF4-47CF-9727-BBD079652039}" type="slidenum">
              <a:rPr lang="zh-CN" altLang="en-US"/>
              <a:pPr>
                <a:defRPr/>
              </a:pPr>
              <a:t>‹#›</a:t>
            </a:fld>
            <a:endParaRPr lang="zh-CN" altLang="en-US"/>
          </a:p>
        </p:txBody>
      </p:sp>
    </p:spTree>
    <p:extLst>
      <p:ext uri="{BB962C8B-B14F-4D97-AF65-F5344CB8AC3E}">
        <p14:creationId xmlns:p14="http://schemas.microsoft.com/office/powerpoint/2010/main" val="1625947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9" y="457201"/>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9"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DBB21F91-57A3-49CD-8E51-A032D5F75A20}" type="datetimeFigureOut">
              <a:rPr lang="zh-CN" altLang="en-US"/>
              <a:pPr>
                <a:defRPr/>
              </a:pPr>
              <a:t>2018/12/6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7235EE4-A9E3-4DF9-A2EB-545ECCE5EF1C}" type="slidenum">
              <a:rPr lang="zh-CN" altLang="en-US"/>
              <a:pPr>
                <a:defRPr/>
              </a:pPr>
              <a:t>‹#›</a:t>
            </a:fld>
            <a:endParaRPr lang="zh-CN" altLang="en-US"/>
          </a:p>
        </p:txBody>
      </p:sp>
    </p:spTree>
    <p:extLst>
      <p:ext uri="{BB962C8B-B14F-4D97-AF65-F5344CB8AC3E}">
        <p14:creationId xmlns:p14="http://schemas.microsoft.com/office/powerpoint/2010/main" val="728907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9" y="457201"/>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6"/>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9"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B3532E9D-C0D5-4FD4-8DE3-231E42090358}" type="datetimeFigureOut">
              <a:rPr lang="zh-CN" altLang="en-US"/>
              <a:pPr>
                <a:defRPr/>
              </a:pPr>
              <a:t>2018/12/6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81945D5-7C38-4513-ACF3-5B8DD339E6DD}" type="slidenum">
              <a:rPr lang="zh-CN" altLang="en-US"/>
              <a:pPr>
                <a:defRPr/>
              </a:pPr>
              <a:t>‹#›</a:t>
            </a:fld>
            <a:endParaRPr lang="zh-CN" altLang="en-US"/>
          </a:p>
        </p:txBody>
      </p:sp>
    </p:spTree>
    <p:extLst>
      <p:ext uri="{BB962C8B-B14F-4D97-AF65-F5344CB8AC3E}">
        <p14:creationId xmlns:p14="http://schemas.microsoft.com/office/powerpoint/2010/main" val="1955306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1"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838201"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1"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DC663C05-FDBC-43B7-B66F-6D262704742A}" type="datetimeFigureOut">
              <a:rPr lang="zh-CN" altLang="en-US"/>
              <a:pPr>
                <a:defRPr/>
              </a:pPr>
              <a:t>2018/12/6</a:t>
            </a:fld>
            <a:endParaRPr lang="zh-CN" altLang="en-US"/>
          </a:p>
        </p:txBody>
      </p:sp>
      <p:sp>
        <p:nvSpPr>
          <p:cNvPr id="5" name="页脚占位符 4"/>
          <p:cNvSpPr>
            <a:spLocks noGrp="1"/>
          </p:cNvSpPr>
          <p:nvPr>
            <p:ph type="ftr" sz="quarter" idx="3"/>
          </p:nvPr>
        </p:nvSpPr>
        <p:spPr>
          <a:xfrm>
            <a:off x="4038601"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1EA4E612-842D-40B8-B5A6-B27876575BA8}"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440573" y="2451515"/>
            <a:ext cx="11310854" cy="1754326"/>
          </a:xfrm>
          <a:prstGeom prst="rect">
            <a:avLst/>
          </a:prstGeom>
          <a:noFill/>
        </p:spPr>
        <p:txBody>
          <a:bodyPr wrap="square">
            <a:spAutoFit/>
          </a:bodyPr>
          <a:lstStyle/>
          <a:p>
            <a:pPr algn="ctr" eaLnBrk="1" fontAlgn="auto" hangingPunct="1">
              <a:spcBef>
                <a:spcPts val="0"/>
              </a:spcBef>
              <a:spcAft>
                <a:spcPts val="0"/>
              </a:spcAft>
              <a:defRPr/>
            </a:pPr>
            <a:r>
              <a:rPr lang="zh-CN" altLang="en-US" sz="5400" b="1" spc="300" dirty="0">
                <a:solidFill>
                  <a:srgbClr val="044875"/>
                </a:solidFill>
                <a:latin typeface="微软雅黑" panose="020B0503020204020204" pitchFamily="34" charset="-122"/>
                <a:ea typeface="微软雅黑" panose="020B0503020204020204" pitchFamily="34" charset="-122"/>
              </a:rPr>
              <a:t>基于人工神经网络的</a:t>
            </a:r>
            <a:endParaRPr lang="en-US" altLang="zh-CN" sz="5400" b="1" spc="300" dirty="0">
              <a:solidFill>
                <a:srgbClr val="044875"/>
              </a:solidFill>
              <a:latin typeface="微软雅黑" panose="020B0503020204020204" pitchFamily="34" charset="-122"/>
              <a:ea typeface="微软雅黑" panose="020B0503020204020204" pitchFamily="34" charset="-122"/>
            </a:endParaRPr>
          </a:p>
          <a:p>
            <a:pPr algn="ctr" eaLnBrk="1" fontAlgn="auto" hangingPunct="1">
              <a:spcBef>
                <a:spcPts val="0"/>
              </a:spcBef>
              <a:spcAft>
                <a:spcPts val="0"/>
              </a:spcAft>
              <a:defRPr/>
            </a:pPr>
            <a:r>
              <a:rPr lang="zh-CN" altLang="en-US" sz="5400" b="1" spc="300" dirty="0">
                <a:solidFill>
                  <a:srgbClr val="044875"/>
                </a:solidFill>
                <a:latin typeface="微软雅黑" panose="020B0503020204020204" pitchFamily="34" charset="-122"/>
                <a:ea typeface="微软雅黑" panose="020B0503020204020204" pitchFamily="34" charset="-122"/>
              </a:rPr>
              <a:t>医学图像癌变病灶检测</a:t>
            </a:r>
          </a:p>
        </p:txBody>
      </p:sp>
      <p:sp>
        <p:nvSpPr>
          <p:cNvPr id="22" name="文本框 21"/>
          <p:cNvSpPr txBox="1">
            <a:spLocks noChangeArrowheads="1"/>
          </p:cNvSpPr>
          <p:nvPr/>
        </p:nvSpPr>
        <p:spPr bwMode="auto">
          <a:xfrm>
            <a:off x="212943" y="4783527"/>
            <a:ext cx="708824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000" dirty="0">
                <a:solidFill>
                  <a:srgbClr val="044875"/>
                </a:solidFill>
                <a:latin typeface="微软雅黑" pitchFamily="34" charset="-122"/>
                <a:ea typeface="微软雅黑" pitchFamily="34" charset="-122"/>
              </a:rPr>
              <a:t>项目组成员：门泓江、王亮、赵苏琪</a:t>
            </a:r>
          </a:p>
        </p:txBody>
      </p:sp>
      <p:sp>
        <p:nvSpPr>
          <p:cNvPr id="26" name="文本框 25"/>
          <p:cNvSpPr txBox="1">
            <a:spLocks noChangeArrowheads="1"/>
          </p:cNvSpPr>
          <p:nvPr/>
        </p:nvSpPr>
        <p:spPr bwMode="auto">
          <a:xfrm>
            <a:off x="4932692" y="4783527"/>
            <a:ext cx="435149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000" dirty="0">
                <a:solidFill>
                  <a:srgbClr val="044875"/>
                </a:solidFill>
                <a:latin typeface="微软雅黑" pitchFamily="34" charset="-122"/>
                <a:ea typeface="微软雅黑" pitchFamily="34" charset="-122"/>
              </a:rPr>
              <a:t>指导老师：那彦 </a:t>
            </a:r>
          </a:p>
        </p:txBody>
      </p:sp>
      <p:sp>
        <p:nvSpPr>
          <p:cNvPr id="9" name="矩形 8"/>
          <p:cNvSpPr/>
          <p:nvPr/>
        </p:nvSpPr>
        <p:spPr>
          <a:xfrm>
            <a:off x="1600201" y="2167484"/>
            <a:ext cx="8956675" cy="2382838"/>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3" name="组合 42"/>
          <p:cNvGrpSpPr>
            <a:grpSpLocks/>
          </p:cNvGrpSpPr>
          <p:nvPr/>
        </p:nvGrpSpPr>
        <p:grpSpPr bwMode="auto">
          <a:xfrm>
            <a:off x="10290176" y="4235997"/>
            <a:ext cx="1109663" cy="1130300"/>
            <a:chOff x="2666985" y="682103"/>
            <a:chExt cx="1109138" cy="1131217"/>
          </a:xfrm>
        </p:grpSpPr>
        <p:sp>
          <p:nvSpPr>
            <p:cNvPr id="40" name="矩形 39"/>
            <p:cNvSpPr/>
            <p:nvPr/>
          </p:nvSpPr>
          <p:spPr>
            <a:xfrm>
              <a:off x="2841527" y="858458"/>
              <a:ext cx="769574" cy="76897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矩形 40"/>
            <p:cNvSpPr/>
            <p:nvPr/>
          </p:nvSpPr>
          <p:spPr>
            <a:xfrm>
              <a:off x="2666985" y="682103"/>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矩形 41"/>
            <p:cNvSpPr/>
            <p:nvPr/>
          </p:nvSpPr>
          <p:spPr>
            <a:xfrm>
              <a:off x="3217587" y="1254067"/>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4" name="组合 43"/>
          <p:cNvGrpSpPr>
            <a:grpSpLocks/>
          </p:cNvGrpSpPr>
          <p:nvPr/>
        </p:nvGrpSpPr>
        <p:grpSpPr bwMode="auto">
          <a:xfrm>
            <a:off x="792163" y="1372148"/>
            <a:ext cx="1109662" cy="1131887"/>
            <a:chOff x="2666985" y="682103"/>
            <a:chExt cx="1109138" cy="1131217"/>
          </a:xfrm>
        </p:grpSpPr>
        <p:sp>
          <p:nvSpPr>
            <p:cNvPr id="45" name="矩形 44"/>
            <p:cNvSpPr/>
            <p:nvPr/>
          </p:nvSpPr>
          <p:spPr>
            <a:xfrm>
              <a:off x="2841528" y="858211"/>
              <a:ext cx="769573" cy="76948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矩形 45"/>
            <p:cNvSpPr/>
            <p:nvPr/>
          </p:nvSpPr>
          <p:spPr>
            <a:xfrm>
              <a:off x="2666985" y="682103"/>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矩形 46"/>
            <p:cNvSpPr/>
            <p:nvPr/>
          </p:nvSpPr>
          <p:spPr>
            <a:xfrm>
              <a:off x="3217587" y="1254851"/>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9" name="矩形 48"/>
          <p:cNvSpPr/>
          <p:nvPr/>
        </p:nvSpPr>
        <p:spPr>
          <a:xfrm>
            <a:off x="1" y="-12699"/>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矩形 52"/>
          <p:cNvSpPr/>
          <p:nvPr/>
        </p:nvSpPr>
        <p:spPr>
          <a:xfrm>
            <a:off x="11566526"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矩形 53"/>
          <p:cNvSpPr/>
          <p:nvPr/>
        </p:nvSpPr>
        <p:spPr>
          <a:xfrm>
            <a:off x="0" y="6527826"/>
            <a:ext cx="10290176" cy="330174"/>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5" name="文本框 54"/>
          <p:cNvSpPr txBox="1">
            <a:spLocks noChangeArrowheads="1"/>
          </p:cNvSpPr>
          <p:nvPr/>
        </p:nvSpPr>
        <p:spPr bwMode="auto">
          <a:xfrm>
            <a:off x="10178257" y="6490494"/>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dirty="0">
                <a:solidFill>
                  <a:srgbClr val="044875"/>
                </a:solidFill>
                <a:latin typeface="微软雅黑" pitchFamily="34" charset="-122"/>
                <a:ea typeface="微软雅黑" pitchFamily="34" charset="-122"/>
              </a:rPr>
              <a:t>2018.11</a:t>
            </a:r>
            <a:endParaRPr lang="zh-CN" altLang="en-US" sz="2000" dirty="0">
              <a:solidFill>
                <a:srgbClr val="044875"/>
              </a:solidFill>
              <a:latin typeface="微软雅黑" pitchFamily="34" charset="-122"/>
              <a:ea typeface="微软雅黑" pitchFamily="34" charset="-122"/>
            </a:endParaRPr>
          </a:p>
        </p:txBody>
      </p:sp>
      <p:sp>
        <p:nvSpPr>
          <p:cNvPr id="25" name="文本框 24">
            <a:extLst>
              <a:ext uri="{FF2B5EF4-FFF2-40B4-BE49-F238E27FC236}">
                <a16:creationId xmlns:a16="http://schemas.microsoft.com/office/drawing/2014/main" id="{0AD2010B-4C67-4390-8515-5F6B0E2D32DD}"/>
              </a:ext>
            </a:extLst>
          </p:cNvPr>
          <p:cNvSpPr txBox="1">
            <a:spLocks noChangeArrowheads="1"/>
          </p:cNvSpPr>
          <p:nvPr/>
        </p:nvSpPr>
        <p:spPr bwMode="auto">
          <a:xfrm>
            <a:off x="7048346" y="4783527"/>
            <a:ext cx="435149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000" dirty="0">
                <a:solidFill>
                  <a:srgbClr val="044875"/>
                </a:solidFill>
                <a:latin typeface="微软雅黑" pitchFamily="34" charset="-122"/>
                <a:ea typeface="微软雅黑" pitchFamily="34" charset="-122"/>
              </a:rPr>
              <a:t>指导助教：刘赫 </a:t>
            </a:r>
          </a:p>
        </p:txBody>
      </p:sp>
      <p:sp>
        <p:nvSpPr>
          <p:cNvPr id="30" name="文本框 29">
            <a:extLst>
              <a:ext uri="{FF2B5EF4-FFF2-40B4-BE49-F238E27FC236}">
                <a16:creationId xmlns:a16="http://schemas.microsoft.com/office/drawing/2014/main" id="{E021928F-D961-4CA4-8106-E444A16B8BB4}"/>
              </a:ext>
            </a:extLst>
          </p:cNvPr>
          <p:cNvSpPr txBox="1">
            <a:spLocks noChangeArrowheads="1"/>
          </p:cNvSpPr>
          <p:nvPr/>
        </p:nvSpPr>
        <p:spPr bwMode="auto">
          <a:xfrm>
            <a:off x="678517" y="1547881"/>
            <a:ext cx="708824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dirty="0">
                <a:solidFill>
                  <a:srgbClr val="044875"/>
                </a:solidFill>
                <a:latin typeface="微软雅黑" pitchFamily="34" charset="-122"/>
                <a:ea typeface="微软雅黑" pitchFamily="34" charset="-122"/>
              </a:rPr>
              <a:t>2018</a:t>
            </a:r>
            <a:r>
              <a:rPr lang="zh-CN" altLang="en-US" sz="2000" dirty="0">
                <a:solidFill>
                  <a:srgbClr val="044875"/>
                </a:solidFill>
                <a:latin typeface="微软雅黑" pitchFamily="34" charset="-122"/>
                <a:ea typeface="微软雅黑" pitchFamily="34" charset="-122"/>
              </a:rPr>
              <a:t>年西安电子科技大学</a:t>
            </a:r>
            <a:r>
              <a:rPr lang="en-US" altLang="zh-CN" sz="2000" dirty="0">
                <a:solidFill>
                  <a:srgbClr val="044875"/>
                </a:solidFill>
                <a:latin typeface="微软雅黑" pitchFamily="34" charset="-122"/>
                <a:ea typeface="微软雅黑" pitchFamily="34" charset="-122"/>
              </a:rPr>
              <a:t>·</a:t>
            </a:r>
            <a:r>
              <a:rPr lang="zh-CN" altLang="en-US" sz="2000" dirty="0">
                <a:solidFill>
                  <a:srgbClr val="044875"/>
                </a:solidFill>
                <a:latin typeface="微软雅黑" pitchFamily="34" charset="-122"/>
                <a:ea typeface="微软雅黑" pitchFamily="34" charset="-122"/>
              </a:rPr>
              <a:t>高级科研实训</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right)">
                                      <p:cBhvr>
                                        <p:cTn id="7" dur="500"/>
                                        <p:tgtEl>
                                          <p:spTgt spid="4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wipe(left)">
                                      <p:cBhvr>
                                        <p:cTn id="10" dur="500"/>
                                        <p:tgtEl>
                                          <p:spTgt spid="5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wipe(right)">
                                      <p:cBhvr>
                                        <p:cTn id="13" dur="500"/>
                                        <p:tgtEl>
                                          <p:spTgt spid="5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5"/>
                                        </p:tgtEl>
                                        <p:attrNameLst>
                                          <p:attrName>style.visibility</p:attrName>
                                        </p:attrNameLst>
                                      </p:cBhvr>
                                      <p:to>
                                        <p:strVal val="visible"/>
                                      </p:to>
                                    </p:set>
                                    <p:animEffect transition="in" filter="fade">
                                      <p:cBhvr>
                                        <p:cTn id="16" dur="500"/>
                                        <p:tgtEl>
                                          <p:spTgt spid="55"/>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heel(1)">
                                      <p:cBhvr>
                                        <p:cTn id="19" dur="2000"/>
                                        <p:tgtEl>
                                          <p:spTgt spid="9"/>
                                        </p:tgtEl>
                                      </p:cBhvr>
                                    </p:animEffect>
                                  </p:childTnLst>
                                </p:cTn>
                              </p:par>
                              <p:par>
                                <p:cTn id="20" presetID="53" presetClass="entr" presetSubtype="16" fill="hold" nodeType="withEffect">
                                  <p:stCondLst>
                                    <p:cond delay="0"/>
                                  </p:stCondLst>
                                  <p:childTnLst>
                                    <p:set>
                                      <p:cBhvr>
                                        <p:cTn id="21" dur="1" fill="hold">
                                          <p:stCondLst>
                                            <p:cond delay="0"/>
                                          </p:stCondLst>
                                        </p:cTn>
                                        <p:tgtEl>
                                          <p:spTgt spid="44"/>
                                        </p:tgtEl>
                                        <p:attrNameLst>
                                          <p:attrName>style.visibility</p:attrName>
                                        </p:attrNameLst>
                                      </p:cBhvr>
                                      <p:to>
                                        <p:strVal val="visible"/>
                                      </p:to>
                                    </p:set>
                                    <p:anim calcmode="lin" valueType="num">
                                      <p:cBhvr>
                                        <p:cTn id="22" dur="500" fill="hold"/>
                                        <p:tgtEl>
                                          <p:spTgt spid="44"/>
                                        </p:tgtEl>
                                        <p:attrNameLst>
                                          <p:attrName>ppt_w</p:attrName>
                                        </p:attrNameLst>
                                      </p:cBhvr>
                                      <p:tavLst>
                                        <p:tav tm="0">
                                          <p:val>
                                            <p:fltVal val="0"/>
                                          </p:val>
                                        </p:tav>
                                        <p:tav tm="100000">
                                          <p:val>
                                            <p:strVal val="#ppt_w"/>
                                          </p:val>
                                        </p:tav>
                                      </p:tavLst>
                                    </p:anim>
                                    <p:anim calcmode="lin" valueType="num">
                                      <p:cBhvr>
                                        <p:cTn id="23" dur="500" fill="hold"/>
                                        <p:tgtEl>
                                          <p:spTgt spid="44"/>
                                        </p:tgtEl>
                                        <p:attrNameLst>
                                          <p:attrName>ppt_h</p:attrName>
                                        </p:attrNameLst>
                                      </p:cBhvr>
                                      <p:tavLst>
                                        <p:tav tm="0">
                                          <p:val>
                                            <p:fltVal val="0"/>
                                          </p:val>
                                        </p:tav>
                                        <p:tav tm="100000">
                                          <p:val>
                                            <p:strVal val="#ppt_h"/>
                                          </p:val>
                                        </p:tav>
                                      </p:tavLst>
                                    </p:anim>
                                    <p:animEffect transition="in" filter="fade">
                                      <p:cBhvr>
                                        <p:cTn id="24" dur="500"/>
                                        <p:tgtEl>
                                          <p:spTgt spid="44"/>
                                        </p:tgtEl>
                                      </p:cBhvr>
                                    </p:animEffect>
                                  </p:childTnLst>
                                </p:cTn>
                              </p:par>
                              <p:par>
                                <p:cTn id="25" presetID="53" presetClass="entr" presetSubtype="16" fill="hold" nodeType="with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p:cTn id="27" dur="500" fill="hold"/>
                                        <p:tgtEl>
                                          <p:spTgt spid="43"/>
                                        </p:tgtEl>
                                        <p:attrNameLst>
                                          <p:attrName>ppt_w</p:attrName>
                                        </p:attrNameLst>
                                      </p:cBhvr>
                                      <p:tavLst>
                                        <p:tav tm="0">
                                          <p:val>
                                            <p:fltVal val="0"/>
                                          </p:val>
                                        </p:tav>
                                        <p:tav tm="100000">
                                          <p:val>
                                            <p:strVal val="#ppt_w"/>
                                          </p:val>
                                        </p:tav>
                                      </p:tavLst>
                                    </p:anim>
                                    <p:anim calcmode="lin" valueType="num">
                                      <p:cBhvr>
                                        <p:cTn id="28" dur="500" fill="hold"/>
                                        <p:tgtEl>
                                          <p:spTgt spid="43"/>
                                        </p:tgtEl>
                                        <p:attrNameLst>
                                          <p:attrName>ppt_h</p:attrName>
                                        </p:attrNameLst>
                                      </p:cBhvr>
                                      <p:tavLst>
                                        <p:tav tm="0">
                                          <p:val>
                                            <p:fltVal val="0"/>
                                          </p:val>
                                        </p:tav>
                                        <p:tav tm="100000">
                                          <p:val>
                                            <p:strVal val="#ppt_h"/>
                                          </p:val>
                                        </p:tav>
                                      </p:tavLst>
                                    </p:anim>
                                    <p:animEffect transition="in" filter="fade">
                                      <p:cBhvr>
                                        <p:cTn id="29" dur="500"/>
                                        <p:tgtEl>
                                          <p:spTgt spid="43"/>
                                        </p:tgtEl>
                                      </p:cBhvr>
                                    </p:animEffect>
                                  </p:childTnLst>
                                </p:cTn>
                              </p:par>
                              <p:par>
                                <p:cTn id="30" presetID="53" presetClass="entr" presetSubtype="16" fill="hold" grpId="0" nodeType="withEffect">
                                  <p:stCondLst>
                                    <p:cond delay="0"/>
                                  </p:stCondLst>
                                  <p:iterate type="lt">
                                    <p:tmPct val="10000"/>
                                  </p:iterate>
                                  <p:childTnLst>
                                    <p:set>
                                      <p:cBhvr>
                                        <p:cTn id="31" dur="1" fill="hold">
                                          <p:stCondLst>
                                            <p:cond delay="0"/>
                                          </p:stCondLst>
                                        </p:cTn>
                                        <p:tgtEl>
                                          <p:spTgt spid="19"/>
                                        </p:tgtEl>
                                        <p:attrNameLst>
                                          <p:attrName>style.visibility</p:attrName>
                                        </p:attrNameLst>
                                      </p:cBhvr>
                                      <p:to>
                                        <p:strVal val="visible"/>
                                      </p:to>
                                    </p:set>
                                    <p:anim calcmode="lin" valueType="num">
                                      <p:cBhvr>
                                        <p:cTn id="32" dur="500" fill="hold"/>
                                        <p:tgtEl>
                                          <p:spTgt spid="19"/>
                                        </p:tgtEl>
                                        <p:attrNameLst>
                                          <p:attrName>ppt_w</p:attrName>
                                        </p:attrNameLst>
                                      </p:cBhvr>
                                      <p:tavLst>
                                        <p:tav tm="0">
                                          <p:val>
                                            <p:fltVal val="0"/>
                                          </p:val>
                                        </p:tav>
                                        <p:tav tm="100000">
                                          <p:val>
                                            <p:strVal val="#ppt_w"/>
                                          </p:val>
                                        </p:tav>
                                      </p:tavLst>
                                    </p:anim>
                                    <p:anim calcmode="lin" valueType="num">
                                      <p:cBhvr>
                                        <p:cTn id="33" dur="500" fill="hold"/>
                                        <p:tgtEl>
                                          <p:spTgt spid="19"/>
                                        </p:tgtEl>
                                        <p:attrNameLst>
                                          <p:attrName>ppt_h</p:attrName>
                                        </p:attrNameLst>
                                      </p:cBhvr>
                                      <p:tavLst>
                                        <p:tav tm="0">
                                          <p:val>
                                            <p:fltVal val="0"/>
                                          </p:val>
                                        </p:tav>
                                        <p:tav tm="100000">
                                          <p:val>
                                            <p:strVal val="#ppt_h"/>
                                          </p:val>
                                        </p:tav>
                                      </p:tavLst>
                                    </p:anim>
                                    <p:animEffect transition="in" filter="fade">
                                      <p:cBhvr>
                                        <p:cTn id="34" dur="500"/>
                                        <p:tgtEl>
                                          <p:spTgt spid="19"/>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down)">
                                      <p:cBhvr>
                                        <p:cTn id="37" dur="500"/>
                                        <p:tgtEl>
                                          <p:spTgt spid="22"/>
                                        </p:tgtEl>
                                      </p:cBhvr>
                                    </p:animEffect>
                                  </p:childTnLst>
                                </p:cTn>
                              </p:par>
                              <p:par>
                                <p:cTn id="38" presetID="22" presetClass="entr" presetSubtype="4" fill="hold" grpId="0" nodeType="withEffect">
                                  <p:stCondLst>
                                    <p:cond delay="250"/>
                                  </p:stCondLst>
                                  <p:childTnLst>
                                    <p:set>
                                      <p:cBhvr>
                                        <p:cTn id="39" dur="1" fill="hold">
                                          <p:stCondLst>
                                            <p:cond delay="0"/>
                                          </p:stCondLst>
                                        </p:cTn>
                                        <p:tgtEl>
                                          <p:spTgt spid="26"/>
                                        </p:tgtEl>
                                        <p:attrNameLst>
                                          <p:attrName>style.visibility</p:attrName>
                                        </p:attrNameLst>
                                      </p:cBhvr>
                                      <p:to>
                                        <p:strVal val="visible"/>
                                      </p:to>
                                    </p:set>
                                    <p:animEffect transition="in" filter="wipe(down)">
                                      <p:cBhvr>
                                        <p:cTn id="40" dur="500"/>
                                        <p:tgtEl>
                                          <p:spTgt spid="26"/>
                                        </p:tgtEl>
                                      </p:cBhvr>
                                    </p:animEffect>
                                  </p:childTnLst>
                                </p:cTn>
                              </p:par>
                              <p:par>
                                <p:cTn id="41" presetID="22" presetClass="entr" presetSubtype="4" fill="hold" grpId="0" nodeType="withEffect">
                                  <p:stCondLst>
                                    <p:cond delay="250"/>
                                  </p:stCondLst>
                                  <p:childTnLst>
                                    <p:set>
                                      <p:cBhvr>
                                        <p:cTn id="42" dur="1" fill="hold">
                                          <p:stCondLst>
                                            <p:cond delay="0"/>
                                          </p:stCondLst>
                                        </p:cTn>
                                        <p:tgtEl>
                                          <p:spTgt spid="25"/>
                                        </p:tgtEl>
                                        <p:attrNameLst>
                                          <p:attrName>style.visibility</p:attrName>
                                        </p:attrNameLst>
                                      </p:cBhvr>
                                      <p:to>
                                        <p:strVal val="visible"/>
                                      </p:to>
                                    </p:set>
                                    <p:animEffect transition="in" filter="wipe(down)">
                                      <p:cBhvr>
                                        <p:cTn id="43" dur="500"/>
                                        <p:tgtEl>
                                          <p:spTgt spid="25"/>
                                        </p:tgtEl>
                                      </p:cBhvr>
                                    </p:animEffect>
                                  </p:childTnLst>
                                </p:cTn>
                              </p:par>
                              <p:par>
                                <p:cTn id="44" presetID="22" presetClass="entr" presetSubtype="4" fill="hold" grpId="0" nodeType="withEffect">
                                  <p:stCondLst>
                                    <p:cond delay="250"/>
                                  </p:stCondLst>
                                  <p:childTnLst>
                                    <p:set>
                                      <p:cBhvr>
                                        <p:cTn id="45" dur="1" fill="hold">
                                          <p:stCondLst>
                                            <p:cond delay="0"/>
                                          </p:stCondLst>
                                        </p:cTn>
                                        <p:tgtEl>
                                          <p:spTgt spid="30"/>
                                        </p:tgtEl>
                                        <p:attrNameLst>
                                          <p:attrName>style.visibility</p:attrName>
                                        </p:attrNameLst>
                                      </p:cBhvr>
                                      <p:to>
                                        <p:strVal val="visible"/>
                                      </p:to>
                                    </p:set>
                                    <p:animEffect transition="in" filter="wipe(down)">
                                      <p:cBhvr>
                                        <p:cTn id="4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2" grpId="0"/>
      <p:bldP spid="26" grpId="0"/>
      <p:bldP spid="9" grpId="0" animBg="1"/>
      <p:bldP spid="49" grpId="0" animBg="1"/>
      <p:bldP spid="53" grpId="0" animBg="1"/>
      <p:bldP spid="54" grpId="0" animBg="1"/>
      <p:bldP spid="55" grpId="0"/>
      <p:bldP spid="25" grpId="0"/>
      <p:bldP spid="3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1" y="2663826"/>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1"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11500">
                <a:solidFill>
                  <a:schemeClr val="bg1"/>
                </a:solidFill>
                <a:latin typeface="Impact" pitchFamily="34" charset="0"/>
              </a:rPr>
              <a:t>3</a:t>
            </a:r>
            <a:endParaRPr lang="zh-CN" altLang="en-US" sz="11500">
              <a:solidFill>
                <a:schemeClr val="bg1"/>
              </a:solidFill>
              <a:latin typeface="Impact"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6" name="矩形 5"/>
          <p:cNvSpPr/>
          <p:nvPr/>
        </p:nvSpPr>
        <p:spPr>
          <a:xfrm>
            <a:off x="2498726" y="2663826"/>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4"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部分</a:t>
            </a:r>
          </a:p>
        </p:txBody>
      </p:sp>
      <p:sp>
        <p:nvSpPr>
          <p:cNvPr id="8" name="文本框 7"/>
          <p:cNvSpPr txBox="1">
            <a:spLocks noChangeArrowheads="1"/>
          </p:cNvSpPr>
          <p:nvPr/>
        </p:nvSpPr>
        <p:spPr bwMode="auto">
          <a:xfrm>
            <a:off x="6791325" y="3632201"/>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800" b="1" dirty="0">
                <a:solidFill>
                  <a:schemeClr val="bg1"/>
                </a:solidFill>
                <a:latin typeface="微软雅黑" pitchFamily="34" charset="-122"/>
                <a:ea typeface="微软雅黑" pitchFamily="34" charset="-122"/>
              </a:rPr>
              <a:t>研究现状</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文本框 13"/>
          <p:cNvSpPr txBox="1"/>
          <p:nvPr/>
        </p:nvSpPr>
        <p:spPr bwMode="auto">
          <a:xfrm>
            <a:off x="550864" y="82550"/>
            <a:ext cx="723900" cy="585788"/>
          </a:xfrm>
          <a:prstGeom prst="rect">
            <a:avLst/>
          </a:prstGeom>
          <a:noFill/>
        </p:spPr>
        <p:txBody>
          <a:bodyPr wrap="square">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 </a:t>
            </a:r>
            <a:endParaRPr lang="zh-CN" altLang="en-US" sz="3200" dirty="0">
              <a:solidFill>
                <a:schemeClr val="bg2">
                  <a:lumMod val="25000"/>
                </a:schemeClr>
              </a:solidFill>
              <a:latin typeface="Impact" panose="020B0806030902050204" pitchFamily="34" charset="0"/>
              <a:ea typeface="+mn-ea"/>
            </a:endParaRPr>
          </a:p>
        </p:txBody>
      </p:sp>
      <p:sp>
        <p:nvSpPr>
          <p:cNvPr id="16" name="矩形 15"/>
          <p:cNvSpPr/>
          <p:nvPr/>
        </p:nvSpPr>
        <p:spPr>
          <a:xfrm>
            <a:off x="0" y="6581754"/>
            <a:ext cx="12192000" cy="27624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9" name="组合 88">
            <a:extLst>
              <a:ext uri="{FF2B5EF4-FFF2-40B4-BE49-F238E27FC236}">
                <a16:creationId xmlns:a16="http://schemas.microsoft.com/office/drawing/2014/main" id="{4B27BA9E-F989-4901-AC47-0F5B3E7D7C0D}"/>
              </a:ext>
            </a:extLst>
          </p:cNvPr>
          <p:cNvGrpSpPr>
            <a:grpSpLocks/>
          </p:cNvGrpSpPr>
          <p:nvPr/>
        </p:nvGrpSpPr>
        <p:grpSpPr bwMode="auto">
          <a:xfrm>
            <a:off x="1338263" y="991887"/>
            <a:ext cx="2957513" cy="522287"/>
            <a:chOff x="5982652" y="1305878"/>
            <a:chExt cx="3235645" cy="523220"/>
          </a:xfrm>
        </p:grpSpPr>
        <p:sp>
          <p:nvSpPr>
            <p:cNvPr id="91" name="矩形 90">
              <a:extLst>
                <a:ext uri="{FF2B5EF4-FFF2-40B4-BE49-F238E27FC236}">
                  <a16:creationId xmlns:a16="http://schemas.microsoft.com/office/drawing/2014/main" id="{788FC52D-03A7-41E9-98CA-32894B167FC1}"/>
                </a:ext>
              </a:extLst>
            </p:cNvPr>
            <p:cNvSpPr/>
            <p:nvPr/>
          </p:nvSpPr>
          <p:spPr>
            <a:xfrm>
              <a:off x="5982652" y="1305878"/>
              <a:ext cx="3235645" cy="523220"/>
            </a:xfrm>
            <a:prstGeom prst="rect">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92" name="文本框 91">
              <a:extLst>
                <a:ext uri="{FF2B5EF4-FFF2-40B4-BE49-F238E27FC236}">
                  <a16:creationId xmlns:a16="http://schemas.microsoft.com/office/drawing/2014/main" id="{8AF0C26B-2357-4508-8250-3B56090682CB}"/>
                </a:ext>
              </a:extLst>
            </p:cNvPr>
            <p:cNvSpPr txBox="1"/>
            <p:nvPr/>
          </p:nvSpPr>
          <p:spPr>
            <a:xfrm>
              <a:off x="5982652" y="1336094"/>
              <a:ext cx="3235645" cy="462788"/>
            </a:xfrm>
            <a:prstGeom prst="rect">
              <a:avLst/>
            </a:prstGeom>
            <a:noFill/>
          </p:spPr>
          <p:txBody>
            <a:bodyPr wrap="square">
              <a:spAutoFit/>
            </a:bodyPr>
            <a:lstStyle/>
            <a:p>
              <a:pPr eaLnBrk="1" fontAlgn="auto" hangingPunct="1">
                <a:spcBef>
                  <a:spcPts val="0"/>
                </a:spcBef>
                <a:spcAft>
                  <a:spcPts val="0"/>
                </a:spcAft>
                <a:defRPr/>
              </a:pPr>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研究现状</a:t>
              </a:r>
            </a:p>
          </p:txBody>
        </p:sp>
      </p:grpSp>
      <p:sp>
        <p:nvSpPr>
          <p:cNvPr id="56" name="文本框 55">
            <a:extLst>
              <a:ext uri="{FF2B5EF4-FFF2-40B4-BE49-F238E27FC236}">
                <a16:creationId xmlns:a16="http://schemas.microsoft.com/office/drawing/2014/main" id="{E3429A9B-842A-46C1-8CD5-3223B79A28CC}"/>
              </a:ext>
            </a:extLst>
          </p:cNvPr>
          <p:cNvSpPr txBox="1"/>
          <p:nvPr/>
        </p:nvSpPr>
        <p:spPr bwMode="auto">
          <a:xfrm>
            <a:off x="1622425" y="2850284"/>
            <a:ext cx="8908408" cy="2346283"/>
          </a:xfrm>
          <a:prstGeom prst="rect">
            <a:avLst/>
          </a:prstGeom>
          <a:noFill/>
        </p:spPr>
        <p:txBody>
          <a:bodyPr wrap="square">
            <a:spAutoFit/>
          </a:bodyPr>
          <a:lstStyle/>
          <a:p>
            <a:pPr marL="342900" indent="-342900" eaLnBrk="1" fontAlgn="auto" hangingPunct="1">
              <a:lnSpc>
                <a:spcPct val="150000"/>
              </a:lnSpc>
              <a:spcBef>
                <a:spcPts val="0"/>
              </a:spcBef>
              <a:spcAft>
                <a:spcPts val="0"/>
              </a:spcAft>
              <a:buFont typeface="Arial" panose="020B0604020202020204" pitchFamily="34" charset="0"/>
              <a:buChar char="•"/>
              <a:defRPr/>
            </a:pPr>
            <a:r>
              <a:rPr lang="zh-CN" altLang="en-US"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医学图像识别技术已经广泛应用于癌变组织的识别，癌变组织在医学图像中对比度高，形状、结构有规则，因而利用深度神经网络可以达到很高的识别率。</a:t>
            </a:r>
            <a:endParaRPr lang="en-US" altLang="zh-CN"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endParaRPr>
          </a:p>
          <a:p>
            <a:pPr marL="342900" indent="-342900" eaLnBrk="1" fontAlgn="auto" hangingPunct="1">
              <a:lnSpc>
                <a:spcPct val="150000"/>
              </a:lnSpc>
              <a:spcBef>
                <a:spcPts val="0"/>
              </a:spcBef>
              <a:spcAft>
                <a:spcPts val="0"/>
              </a:spcAft>
              <a:buFont typeface="Arial" panose="020B0604020202020204" pitchFamily="34" charset="0"/>
              <a:buChar char="•"/>
              <a:defRPr/>
            </a:pPr>
            <a:r>
              <a:rPr lang="zh-CN" altLang="en-US"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通过神经网络的方法识别图像能够快速准确地确定类别，方便医院统一管理和快速检索，提高整个病例数据库的工作效率。</a:t>
            </a:r>
            <a:endParaRPr lang="en-US" altLang="zh-CN"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57" name="组合 56">
            <a:extLst>
              <a:ext uri="{FF2B5EF4-FFF2-40B4-BE49-F238E27FC236}">
                <a16:creationId xmlns:a16="http://schemas.microsoft.com/office/drawing/2014/main" id="{F0A27E5D-BB69-434C-9644-22F0DD4BC360}"/>
              </a:ext>
            </a:extLst>
          </p:cNvPr>
          <p:cNvGrpSpPr>
            <a:grpSpLocks/>
          </p:cNvGrpSpPr>
          <p:nvPr/>
        </p:nvGrpSpPr>
        <p:grpSpPr bwMode="auto">
          <a:xfrm>
            <a:off x="1274764" y="2151633"/>
            <a:ext cx="9748194" cy="3584285"/>
            <a:chOff x="238407" y="535270"/>
            <a:chExt cx="9746873" cy="3582797"/>
          </a:xfrm>
        </p:grpSpPr>
        <p:grpSp>
          <p:nvGrpSpPr>
            <p:cNvPr id="58" name="组合 3">
              <a:extLst>
                <a:ext uri="{FF2B5EF4-FFF2-40B4-BE49-F238E27FC236}">
                  <a16:creationId xmlns:a16="http://schemas.microsoft.com/office/drawing/2014/main" id="{FD160F15-4349-4746-B7DA-2AD2635C8CEB}"/>
                </a:ext>
              </a:extLst>
            </p:cNvPr>
            <p:cNvGrpSpPr>
              <a:grpSpLocks/>
            </p:cNvGrpSpPr>
            <p:nvPr/>
          </p:nvGrpSpPr>
          <p:grpSpPr bwMode="auto">
            <a:xfrm>
              <a:off x="238407" y="535270"/>
              <a:ext cx="9746873" cy="3582797"/>
              <a:chOff x="238407" y="535270"/>
              <a:chExt cx="9746873" cy="3582797"/>
            </a:xfrm>
          </p:grpSpPr>
          <p:sp>
            <p:nvSpPr>
              <p:cNvPr id="61" name="矩形 60">
                <a:extLst>
                  <a:ext uri="{FF2B5EF4-FFF2-40B4-BE49-F238E27FC236}">
                    <a16:creationId xmlns:a16="http://schemas.microsoft.com/office/drawing/2014/main" id="{E070600B-11F2-45B7-A0F4-E74A2B6C025A}"/>
                  </a:ext>
                </a:extLst>
              </p:cNvPr>
              <p:cNvSpPr/>
              <p:nvPr/>
            </p:nvSpPr>
            <p:spPr>
              <a:xfrm>
                <a:off x="238407" y="997041"/>
                <a:ext cx="9452915" cy="2799329"/>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矩形 62">
                <a:extLst>
                  <a:ext uri="{FF2B5EF4-FFF2-40B4-BE49-F238E27FC236}">
                    <a16:creationId xmlns:a16="http://schemas.microsoft.com/office/drawing/2014/main" id="{1B807952-AFE5-46F5-A9C7-CB07E0B00CE2}"/>
                  </a:ext>
                </a:extLst>
              </p:cNvPr>
              <p:cNvSpPr/>
              <p:nvPr/>
            </p:nvSpPr>
            <p:spPr>
              <a:xfrm>
                <a:off x="586021" y="535270"/>
                <a:ext cx="171427" cy="46177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64" name="组合 78">
                <a:extLst>
                  <a:ext uri="{FF2B5EF4-FFF2-40B4-BE49-F238E27FC236}">
                    <a16:creationId xmlns:a16="http://schemas.microsoft.com/office/drawing/2014/main" id="{385BB816-D727-4201-9233-EB11629A33BC}"/>
                  </a:ext>
                </a:extLst>
              </p:cNvPr>
              <p:cNvGrpSpPr>
                <a:grpSpLocks/>
              </p:cNvGrpSpPr>
              <p:nvPr/>
            </p:nvGrpSpPr>
            <p:grpSpPr bwMode="auto">
              <a:xfrm>
                <a:off x="9282314" y="3387023"/>
                <a:ext cx="702966" cy="731044"/>
                <a:chOff x="8455814" y="3260670"/>
                <a:chExt cx="527923" cy="549009"/>
              </a:xfrm>
            </p:grpSpPr>
            <p:sp>
              <p:nvSpPr>
                <p:cNvPr id="65" name="矩形 64">
                  <a:extLst>
                    <a:ext uri="{FF2B5EF4-FFF2-40B4-BE49-F238E27FC236}">
                      <a16:creationId xmlns:a16="http://schemas.microsoft.com/office/drawing/2014/main" id="{761E7C6C-02A9-4C02-BC70-3CCD0039B81D}"/>
                    </a:ext>
                  </a:extLst>
                </p:cNvPr>
                <p:cNvSpPr/>
                <p:nvPr/>
              </p:nvSpPr>
              <p:spPr>
                <a:xfrm>
                  <a:off x="8614204" y="3440250"/>
                  <a:ext cx="369533" cy="36942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6" name="矩形 65">
                  <a:extLst>
                    <a:ext uri="{FF2B5EF4-FFF2-40B4-BE49-F238E27FC236}">
                      <a16:creationId xmlns:a16="http://schemas.microsoft.com/office/drawing/2014/main" id="{43B8D634-BFB5-4292-AE06-F2E155782096}"/>
                    </a:ext>
                  </a:extLst>
                </p:cNvPr>
                <p:cNvSpPr/>
                <p:nvPr/>
              </p:nvSpPr>
              <p:spPr>
                <a:xfrm>
                  <a:off x="8455814" y="3260670"/>
                  <a:ext cx="255097" cy="2550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
          <p:nvSpPr>
            <p:cNvPr id="60" name="文本框 79">
              <a:extLst>
                <a:ext uri="{FF2B5EF4-FFF2-40B4-BE49-F238E27FC236}">
                  <a16:creationId xmlns:a16="http://schemas.microsoft.com/office/drawing/2014/main" id="{8D5B2312-4EA3-416B-A01D-0AC3EC1B8AC1}"/>
                </a:ext>
              </a:extLst>
            </p:cNvPr>
            <p:cNvSpPr txBox="1">
              <a:spLocks noChangeArrowheads="1"/>
            </p:cNvSpPr>
            <p:nvPr/>
          </p:nvSpPr>
          <p:spPr bwMode="auto">
            <a:xfrm>
              <a:off x="9452159" y="3596315"/>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endParaRPr lang="zh-CN" altLang="en-US" sz="2000" dirty="0">
                <a:solidFill>
                  <a:schemeClr val="bg1"/>
                </a:solidFill>
                <a:latin typeface="Impact" pitchFamily="34" charset="0"/>
              </a:endParaRPr>
            </a:p>
          </p:txBody>
        </p:sp>
      </p:grpSp>
      <p:sp>
        <p:nvSpPr>
          <p:cNvPr id="67" name="文本框 2">
            <a:extLst>
              <a:ext uri="{FF2B5EF4-FFF2-40B4-BE49-F238E27FC236}">
                <a16:creationId xmlns:a16="http://schemas.microsoft.com/office/drawing/2014/main" id="{DA089C83-E591-45BB-9577-6C97028C43C5}"/>
              </a:ext>
            </a:extLst>
          </p:cNvPr>
          <p:cNvSpPr txBox="1">
            <a:spLocks noChangeArrowheads="1"/>
          </p:cNvSpPr>
          <p:nvPr/>
        </p:nvSpPr>
        <p:spPr bwMode="auto">
          <a:xfrm>
            <a:off x="1824038" y="2114982"/>
            <a:ext cx="361664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400" b="1" dirty="0">
                <a:solidFill>
                  <a:srgbClr val="3B3838"/>
                </a:solidFill>
                <a:latin typeface="微软雅黑" panose="020B0503020204020204" pitchFamily="34" charset="-122"/>
                <a:ea typeface="微软雅黑" panose="020B0503020204020204" pitchFamily="34" charset="-122"/>
              </a:rPr>
              <a:t>医学图像识别研究现状</a:t>
            </a:r>
          </a:p>
        </p:txBody>
      </p:sp>
    </p:spTree>
    <p:extLst>
      <p:ext uri="{BB962C8B-B14F-4D97-AF65-F5344CB8AC3E}">
        <p14:creationId xmlns:p14="http://schemas.microsoft.com/office/powerpoint/2010/main" val="141380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89"/>
                                        </p:tgtEl>
                                        <p:attrNameLst>
                                          <p:attrName>style.visibility</p:attrName>
                                        </p:attrNameLst>
                                      </p:cBhvr>
                                      <p:to>
                                        <p:strVal val="visible"/>
                                      </p:to>
                                    </p:set>
                                    <p:animEffect transition="in" filter="wipe(left)">
                                      <p:cBhvr>
                                        <p:cTn id="15" dur="500"/>
                                        <p:tgtEl>
                                          <p:spTgt spid="89"/>
                                        </p:tgtEl>
                                      </p:cBhvr>
                                    </p:animEffect>
                                  </p:childTnLst>
                                </p:cTn>
                              </p:par>
                            </p:childTnLst>
                          </p:cTn>
                        </p:par>
                        <p:par>
                          <p:cTn id="16" fill="hold">
                            <p:stCondLst>
                              <p:cond delay="500"/>
                            </p:stCondLst>
                            <p:childTnLst>
                              <p:par>
                                <p:cTn id="17" presetID="21" presetClass="entr" presetSubtype="1" fill="hold" nodeType="after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wheel(1)">
                                      <p:cBhvr>
                                        <p:cTn id="19" dur="2000"/>
                                        <p:tgtEl>
                                          <p:spTgt spid="57"/>
                                        </p:tgtEl>
                                      </p:cBhvr>
                                    </p:animEffect>
                                  </p:childTnLst>
                                </p:cTn>
                              </p:par>
                            </p:childTnLst>
                          </p:cTn>
                        </p:par>
                        <p:par>
                          <p:cTn id="20" fill="hold">
                            <p:stCondLst>
                              <p:cond delay="2500"/>
                            </p:stCondLst>
                            <p:childTnLst>
                              <p:par>
                                <p:cTn id="21" presetID="22" presetClass="entr" presetSubtype="4" fill="hold" grpId="0" nodeType="after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wipe(down)">
                                      <p:cBhvr>
                                        <p:cTn id="23"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animBg="1"/>
      <p:bldP spid="5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文本框 13"/>
          <p:cNvSpPr txBox="1"/>
          <p:nvPr/>
        </p:nvSpPr>
        <p:spPr bwMode="auto">
          <a:xfrm>
            <a:off x="550864" y="82550"/>
            <a:ext cx="723900" cy="585788"/>
          </a:xfrm>
          <a:prstGeom prst="rect">
            <a:avLst/>
          </a:prstGeom>
          <a:noFill/>
        </p:spPr>
        <p:txBody>
          <a:bodyPr wrap="square">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 </a:t>
            </a:r>
            <a:endParaRPr lang="zh-CN" altLang="en-US" sz="3200" dirty="0">
              <a:solidFill>
                <a:schemeClr val="bg2">
                  <a:lumMod val="25000"/>
                </a:schemeClr>
              </a:solidFill>
              <a:latin typeface="Impact" panose="020B0806030902050204" pitchFamily="34" charset="0"/>
              <a:ea typeface="+mn-ea"/>
            </a:endParaRPr>
          </a:p>
        </p:txBody>
      </p:sp>
      <p:sp>
        <p:nvSpPr>
          <p:cNvPr id="16" name="矩形 15"/>
          <p:cNvSpPr/>
          <p:nvPr/>
        </p:nvSpPr>
        <p:spPr>
          <a:xfrm>
            <a:off x="0" y="6581754"/>
            <a:ext cx="12192000" cy="27624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9" name="组合 88">
            <a:extLst>
              <a:ext uri="{FF2B5EF4-FFF2-40B4-BE49-F238E27FC236}">
                <a16:creationId xmlns:a16="http://schemas.microsoft.com/office/drawing/2014/main" id="{4B27BA9E-F989-4901-AC47-0F5B3E7D7C0D}"/>
              </a:ext>
            </a:extLst>
          </p:cNvPr>
          <p:cNvGrpSpPr>
            <a:grpSpLocks/>
          </p:cNvGrpSpPr>
          <p:nvPr/>
        </p:nvGrpSpPr>
        <p:grpSpPr bwMode="auto">
          <a:xfrm>
            <a:off x="1338263" y="991887"/>
            <a:ext cx="2957513" cy="522287"/>
            <a:chOff x="5982652" y="1305878"/>
            <a:chExt cx="3235645" cy="523220"/>
          </a:xfrm>
        </p:grpSpPr>
        <p:sp>
          <p:nvSpPr>
            <p:cNvPr id="91" name="矩形 90">
              <a:extLst>
                <a:ext uri="{FF2B5EF4-FFF2-40B4-BE49-F238E27FC236}">
                  <a16:creationId xmlns:a16="http://schemas.microsoft.com/office/drawing/2014/main" id="{788FC52D-03A7-41E9-98CA-32894B167FC1}"/>
                </a:ext>
              </a:extLst>
            </p:cNvPr>
            <p:cNvSpPr/>
            <p:nvPr/>
          </p:nvSpPr>
          <p:spPr>
            <a:xfrm>
              <a:off x="5982652" y="1305878"/>
              <a:ext cx="3235645" cy="523220"/>
            </a:xfrm>
            <a:prstGeom prst="rect">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92" name="文本框 91">
              <a:extLst>
                <a:ext uri="{FF2B5EF4-FFF2-40B4-BE49-F238E27FC236}">
                  <a16:creationId xmlns:a16="http://schemas.microsoft.com/office/drawing/2014/main" id="{8AF0C26B-2357-4508-8250-3B56090682CB}"/>
                </a:ext>
              </a:extLst>
            </p:cNvPr>
            <p:cNvSpPr txBox="1"/>
            <p:nvPr/>
          </p:nvSpPr>
          <p:spPr>
            <a:xfrm>
              <a:off x="5982652" y="1336094"/>
              <a:ext cx="3235645" cy="462788"/>
            </a:xfrm>
            <a:prstGeom prst="rect">
              <a:avLst/>
            </a:prstGeom>
            <a:noFill/>
          </p:spPr>
          <p:txBody>
            <a:bodyPr wrap="square">
              <a:spAutoFit/>
            </a:bodyPr>
            <a:lstStyle/>
            <a:p>
              <a:pPr eaLnBrk="1" fontAlgn="auto" hangingPunct="1">
                <a:spcBef>
                  <a:spcPts val="0"/>
                </a:spcBef>
                <a:spcAft>
                  <a:spcPts val="0"/>
                </a:spcAft>
                <a:defRPr/>
              </a:pPr>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研究现状</a:t>
              </a:r>
            </a:p>
          </p:txBody>
        </p:sp>
      </p:grpSp>
      <p:sp>
        <p:nvSpPr>
          <p:cNvPr id="56" name="文本框 55">
            <a:extLst>
              <a:ext uri="{FF2B5EF4-FFF2-40B4-BE49-F238E27FC236}">
                <a16:creationId xmlns:a16="http://schemas.microsoft.com/office/drawing/2014/main" id="{E3429A9B-842A-46C1-8CD5-3223B79A28CC}"/>
              </a:ext>
            </a:extLst>
          </p:cNvPr>
          <p:cNvSpPr txBox="1"/>
          <p:nvPr/>
        </p:nvSpPr>
        <p:spPr bwMode="auto">
          <a:xfrm>
            <a:off x="1622425" y="2850284"/>
            <a:ext cx="8908408" cy="2346283"/>
          </a:xfrm>
          <a:prstGeom prst="rect">
            <a:avLst/>
          </a:prstGeom>
          <a:noFill/>
        </p:spPr>
        <p:txBody>
          <a:bodyPr wrap="square">
            <a:spAutoFit/>
          </a:bodyPr>
          <a:lstStyle/>
          <a:p>
            <a:pPr marL="342900" indent="-342900" eaLnBrk="1" fontAlgn="auto" hangingPunct="1">
              <a:lnSpc>
                <a:spcPct val="150000"/>
              </a:lnSpc>
              <a:spcBef>
                <a:spcPts val="0"/>
              </a:spcBef>
              <a:spcAft>
                <a:spcPts val="0"/>
              </a:spcAft>
              <a:buFont typeface="Arial" panose="020B0604020202020204" pitchFamily="34" charset="0"/>
              <a:buChar char="•"/>
              <a:defRPr/>
            </a:pPr>
            <a:r>
              <a:rPr lang="zh-CN" altLang="en-US"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以 </a:t>
            </a:r>
            <a:r>
              <a:rPr lang="en-US" altLang="zh-CN"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Google </a:t>
            </a:r>
            <a:r>
              <a:rPr lang="zh-CN" altLang="en-US"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为首的巨头在深度学习网络方面已经取得了十分可观的研究进展，并且有些高性能的网络已经投入商用，包括投入临床使用的深度神经网络。</a:t>
            </a:r>
            <a:endParaRPr lang="en-US" altLang="zh-CN"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endParaRPr>
          </a:p>
          <a:p>
            <a:pPr marL="342900" indent="-342900" eaLnBrk="1" fontAlgn="auto" hangingPunct="1">
              <a:lnSpc>
                <a:spcPct val="150000"/>
              </a:lnSpc>
              <a:spcBef>
                <a:spcPts val="0"/>
              </a:spcBef>
              <a:spcAft>
                <a:spcPts val="0"/>
              </a:spcAft>
              <a:buFont typeface="Arial" panose="020B0604020202020204" pitchFamily="34" charset="0"/>
              <a:buChar char="•"/>
              <a:defRPr/>
            </a:pPr>
            <a:r>
              <a:rPr lang="zh-CN" altLang="en-US"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国内对神经网络研究总体起步晚，但以百度为首的科技创新公司近年来发展势头迅猛，逐渐带动国内其他公司在深度学习上投入更多的研发精力。</a:t>
            </a:r>
            <a:endParaRPr lang="en-US" altLang="zh-CN"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57" name="组合 56">
            <a:extLst>
              <a:ext uri="{FF2B5EF4-FFF2-40B4-BE49-F238E27FC236}">
                <a16:creationId xmlns:a16="http://schemas.microsoft.com/office/drawing/2014/main" id="{F0A27E5D-BB69-434C-9644-22F0DD4BC360}"/>
              </a:ext>
            </a:extLst>
          </p:cNvPr>
          <p:cNvGrpSpPr>
            <a:grpSpLocks/>
          </p:cNvGrpSpPr>
          <p:nvPr/>
        </p:nvGrpSpPr>
        <p:grpSpPr bwMode="auto">
          <a:xfrm>
            <a:off x="1274764" y="2151633"/>
            <a:ext cx="9748194" cy="3584285"/>
            <a:chOff x="238407" y="535270"/>
            <a:chExt cx="9746873" cy="3582797"/>
          </a:xfrm>
        </p:grpSpPr>
        <p:grpSp>
          <p:nvGrpSpPr>
            <p:cNvPr id="58" name="组合 3">
              <a:extLst>
                <a:ext uri="{FF2B5EF4-FFF2-40B4-BE49-F238E27FC236}">
                  <a16:creationId xmlns:a16="http://schemas.microsoft.com/office/drawing/2014/main" id="{FD160F15-4349-4746-B7DA-2AD2635C8CEB}"/>
                </a:ext>
              </a:extLst>
            </p:cNvPr>
            <p:cNvGrpSpPr>
              <a:grpSpLocks/>
            </p:cNvGrpSpPr>
            <p:nvPr/>
          </p:nvGrpSpPr>
          <p:grpSpPr bwMode="auto">
            <a:xfrm>
              <a:off x="238407" y="535270"/>
              <a:ext cx="9746873" cy="3582797"/>
              <a:chOff x="238407" y="535270"/>
              <a:chExt cx="9746873" cy="3582797"/>
            </a:xfrm>
          </p:grpSpPr>
          <p:sp>
            <p:nvSpPr>
              <p:cNvPr id="61" name="矩形 60">
                <a:extLst>
                  <a:ext uri="{FF2B5EF4-FFF2-40B4-BE49-F238E27FC236}">
                    <a16:creationId xmlns:a16="http://schemas.microsoft.com/office/drawing/2014/main" id="{E070600B-11F2-45B7-A0F4-E74A2B6C025A}"/>
                  </a:ext>
                </a:extLst>
              </p:cNvPr>
              <p:cNvSpPr/>
              <p:nvPr/>
            </p:nvSpPr>
            <p:spPr>
              <a:xfrm>
                <a:off x="238407" y="997041"/>
                <a:ext cx="9452915" cy="2799329"/>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矩形 62">
                <a:extLst>
                  <a:ext uri="{FF2B5EF4-FFF2-40B4-BE49-F238E27FC236}">
                    <a16:creationId xmlns:a16="http://schemas.microsoft.com/office/drawing/2014/main" id="{1B807952-AFE5-46F5-A9C7-CB07E0B00CE2}"/>
                  </a:ext>
                </a:extLst>
              </p:cNvPr>
              <p:cNvSpPr/>
              <p:nvPr/>
            </p:nvSpPr>
            <p:spPr>
              <a:xfrm>
                <a:off x="586021" y="535270"/>
                <a:ext cx="171427" cy="46177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64" name="组合 78">
                <a:extLst>
                  <a:ext uri="{FF2B5EF4-FFF2-40B4-BE49-F238E27FC236}">
                    <a16:creationId xmlns:a16="http://schemas.microsoft.com/office/drawing/2014/main" id="{385BB816-D727-4201-9233-EB11629A33BC}"/>
                  </a:ext>
                </a:extLst>
              </p:cNvPr>
              <p:cNvGrpSpPr>
                <a:grpSpLocks/>
              </p:cNvGrpSpPr>
              <p:nvPr/>
            </p:nvGrpSpPr>
            <p:grpSpPr bwMode="auto">
              <a:xfrm>
                <a:off x="9282314" y="3387023"/>
                <a:ext cx="702966" cy="731044"/>
                <a:chOff x="8455814" y="3260670"/>
                <a:chExt cx="527923" cy="549009"/>
              </a:xfrm>
            </p:grpSpPr>
            <p:sp>
              <p:nvSpPr>
                <p:cNvPr id="65" name="矩形 64">
                  <a:extLst>
                    <a:ext uri="{FF2B5EF4-FFF2-40B4-BE49-F238E27FC236}">
                      <a16:creationId xmlns:a16="http://schemas.microsoft.com/office/drawing/2014/main" id="{761E7C6C-02A9-4C02-BC70-3CCD0039B81D}"/>
                    </a:ext>
                  </a:extLst>
                </p:cNvPr>
                <p:cNvSpPr/>
                <p:nvPr/>
              </p:nvSpPr>
              <p:spPr>
                <a:xfrm>
                  <a:off x="8614204" y="3440250"/>
                  <a:ext cx="369533" cy="36942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6" name="矩形 65">
                  <a:extLst>
                    <a:ext uri="{FF2B5EF4-FFF2-40B4-BE49-F238E27FC236}">
                      <a16:creationId xmlns:a16="http://schemas.microsoft.com/office/drawing/2014/main" id="{43B8D634-BFB5-4292-AE06-F2E155782096}"/>
                    </a:ext>
                  </a:extLst>
                </p:cNvPr>
                <p:cNvSpPr/>
                <p:nvPr/>
              </p:nvSpPr>
              <p:spPr>
                <a:xfrm>
                  <a:off x="8455814" y="3260670"/>
                  <a:ext cx="255097" cy="2550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
          <p:nvSpPr>
            <p:cNvPr id="60" name="文本框 79">
              <a:extLst>
                <a:ext uri="{FF2B5EF4-FFF2-40B4-BE49-F238E27FC236}">
                  <a16:creationId xmlns:a16="http://schemas.microsoft.com/office/drawing/2014/main" id="{8D5B2312-4EA3-416B-A01D-0AC3EC1B8AC1}"/>
                </a:ext>
              </a:extLst>
            </p:cNvPr>
            <p:cNvSpPr txBox="1">
              <a:spLocks noChangeArrowheads="1"/>
            </p:cNvSpPr>
            <p:nvPr/>
          </p:nvSpPr>
          <p:spPr bwMode="auto">
            <a:xfrm>
              <a:off x="9452159" y="3596315"/>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endParaRPr lang="zh-CN" altLang="en-US" sz="2000" dirty="0">
                <a:solidFill>
                  <a:schemeClr val="bg1"/>
                </a:solidFill>
                <a:latin typeface="Impact" pitchFamily="34" charset="0"/>
              </a:endParaRPr>
            </a:p>
          </p:txBody>
        </p:sp>
      </p:grpSp>
      <p:sp>
        <p:nvSpPr>
          <p:cNvPr id="67" name="文本框 2">
            <a:extLst>
              <a:ext uri="{FF2B5EF4-FFF2-40B4-BE49-F238E27FC236}">
                <a16:creationId xmlns:a16="http://schemas.microsoft.com/office/drawing/2014/main" id="{DA089C83-E591-45BB-9577-6C97028C43C5}"/>
              </a:ext>
            </a:extLst>
          </p:cNvPr>
          <p:cNvSpPr txBox="1">
            <a:spLocks noChangeArrowheads="1"/>
          </p:cNvSpPr>
          <p:nvPr/>
        </p:nvSpPr>
        <p:spPr bwMode="auto">
          <a:xfrm>
            <a:off x="1824038" y="2114982"/>
            <a:ext cx="361664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400" b="1" dirty="0">
                <a:solidFill>
                  <a:srgbClr val="3B3838"/>
                </a:solidFill>
                <a:latin typeface="微软雅黑" panose="020B0503020204020204" pitchFamily="34" charset="-122"/>
                <a:ea typeface="微软雅黑" panose="020B0503020204020204" pitchFamily="34" charset="-122"/>
              </a:rPr>
              <a:t>卷积神经网络研究现状</a:t>
            </a:r>
          </a:p>
        </p:txBody>
      </p:sp>
    </p:spTree>
    <p:extLst>
      <p:ext uri="{BB962C8B-B14F-4D97-AF65-F5344CB8AC3E}">
        <p14:creationId xmlns:p14="http://schemas.microsoft.com/office/powerpoint/2010/main" val="6801943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89"/>
                                        </p:tgtEl>
                                        <p:attrNameLst>
                                          <p:attrName>style.visibility</p:attrName>
                                        </p:attrNameLst>
                                      </p:cBhvr>
                                      <p:to>
                                        <p:strVal val="visible"/>
                                      </p:to>
                                    </p:set>
                                    <p:animEffect transition="in" filter="wipe(left)">
                                      <p:cBhvr>
                                        <p:cTn id="15" dur="500"/>
                                        <p:tgtEl>
                                          <p:spTgt spid="89"/>
                                        </p:tgtEl>
                                      </p:cBhvr>
                                    </p:animEffect>
                                  </p:childTnLst>
                                </p:cTn>
                              </p:par>
                            </p:childTnLst>
                          </p:cTn>
                        </p:par>
                        <p:par>
                          <p:cTn id="16" fill="hold">
                            <p:stCondLst>
                              <p:cond delay="500"/>
                            </p:stCondLst>
                            <p:childTnLst>
                              <p:par>
                                <p:cTn id="17" presetID="21" presetClass="entr" presetSubtype="1" fill="hold" nodeType="after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wheel(1)">
                                      <p:cBhvr>
                                        <p:cTn id="19" dur="2000"/>
                                        <p:tgtEl>
                                          <p:spTgt spid="57"/>
                                        </p:tgtEl>
                                      </p:cBhvr>
                                    </p:animEffect>
                                  </p:childTnLst>
                                </p:cTn>
                              </p:par>
                            </p:childTnLst>
                          </p:cTn>
                        </p:par>
                        <p:par>
                          <p:cTn id="20" fill="hold">
                            <p:stCondLst>
                              <p:cond delay="2500"/>
                            </p:stCondLst>
                            <p:childTnLst>
                              <p:par>
                                <p:cTn id="21" presetID="22" presetClass="entr" presetSubtype="4" fill="hold" grpId="0" nodeType="after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wipe(down)">
                                      <p:cBhvr>
                                        <p:cTn id="23"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animBg="1"/>
      <p:bldP spid="5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1" y="2663826"/>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1"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11500">
                <a:solidFill>
                  <a:schemeClr val="bg1"/>
                </a:solidFill>
                <a:latin typeface="Impact" pitchFamily="34" charset="0"/>
              </a:rPr>
              <a:t>4</a:t>
            </a:r>
            <a:endParaRPr lang="zh-CN" altLang="en-US" sz="11500">
              <a:solidFill>
                <a:schemeClr val="bg1"/>
              </a:solidFill>
              <a:latin typeface="Impact"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6" name="矩形 5"/>
          <p:cNvSpPr/>
          <p:nvPr/>
        </p:nvSpPr>
        <p:spPr>
          <a:xfrm>
            <a:off x="2498726" y="2663826"/>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4"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部分</a:t>
            </a:r>
          </a:p>
        </p:txBody>
      </p:sp>
      <p:sp>
        <p:nvSpPr>
          <p:cNvPr id="8" name="文本框 7"/>
          <p:cNvSpPr txBox="1">
            <a:spLocks noChangeArrowheads="1"/>
          </p:cNvSpPr>
          <p:nvPr/>
        </p:nvSpPr>
        <p:spPr bwMode="auto">
          <a:xfrm>
            <a:off x="6791325" y="3632201"/>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800" b="1" dirty="0">
                <a:solidFill>
                  <a:schemeClr val="bg1"/>
                </a:solidFill>
                <a:latin typeface="微软雅黑" pitchFamily="34" charset="-122"/>
                <a:ea typeface="微软雅黑" pitchFamily="34" charset="-122"/>
              </a:rPr>
              <a:t>课题目的与意义</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p:nvPr/>
        </p:nvSpPr>
        <p:spPr bwMode="auto">
          <a:xfrm>
            <a:off x="550863" y="82550"/>
            <a:ext cx="723900" cy="585788"/>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sp>
        <p:nvSpPr>
          <p:cNvPr id="8" name="矩形 7"/>
          <p:cNvSpPr/>
          <p:nvPr/>
        </p:nvSpPr>
        <p:spPr>
          <a:xfrm>
            <a:off x="0" y="6581754"/>
            <a:ext cx="12192000" cy="27624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55" name="组合 54"/>
          <p:cNvGrpSpPr>
            <a:grpSpLocks/>
          </p:cNvGrpSpPr>
          <p:nvPr/>
        </p:nvGrpSpPr>
        <p:grpSpPr bwMode="auto">
          <a:xfrm>
            <a:off x="1274763" y="1718285"/>
            <a:ext cx="3235325" cy="522287"/>
            <a:chOff x="5982652" y="1305878"/>
            <a:chExt cx="3235645" cy="523220"/>
          </a:xfrm>
        </p:grpSpPr>
        <p:sp>
          <p:nvSpPr>
            <p:cNvPr id="56" name="矩形 55"/>
            <p:cNvSpPr/>
            <p:nvPr/>
          </p:nvSpPr>
          <p:spPr>
            <a:xfrm>
              <a:off x="5982652" y="1305878"/>
              <a:ext cx="3235645" cy="523220"/>
            </a:xfrm>
            <a:prstGeom prst="rect">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57" name="文本框 56"/>
            <p:cNvSpPr txBox="1"/>
            <p:nvPr/>
          </p:nvSpPr>
          <p:spPr>
            <a:xfrm>
              <a:off x="5982652" y="1336094"/>
              <a:ext cx="3235645" cy="462788"/>
            </a:xfrm>
            <a:prstGeom prst="rect">
              <a:avLst/>
            </a:prstGeom>
            <a:noFill/>
          </p:spPr>
          <p:txBody>
            <a:bodyPr wrap="square">
              <a:spAutoFit/>
            </a:bodyPr>
            <a:lstStyle/>
            <a:p>
              <a:pPr eaLnBrk="1" fontAlgn="auto" hangingPunct="1">
                <a:spcBef>
                  <a:spcPts val="0"/>
                </a:spcBef>
                <a:spcAft>
                  <a:spcPts val="0"/>
                </a:spcAft>
                <a:defRPr/>
              </a:pPr>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课题目的</a:t>
              </a:r>
            </a:p>
          </p:txBody>
        </p:sp>
      </p:grpSp>
      <p:sp>
        <p:nvSpPr>
          <p:cNvPr id="4" name="文本框 3">
            <a:extLst>
              <a:ext uri="{FF2B5EF4-FFF2-40B4-BE49-F238E27FC236}">
                <a16:creationId xmlns:a16="http://schemas.microsoft.com/office/drawing/2014/main" id="{11F5DB72-DA7F-4506-9AD1-786960F1AA84}"/>
              </a:ext>
            </a:extLst>
          </p:cNvPr>
          <p:cNvSpPr txBox="1"/>
          <p:nvPr/>
        </p:nvSpPr>
        <p:spPr>
          <a:xfrm>
            <a:off x="1274763" y="2558999"/>
            <a:ext cx="9545637" cy="1695336"/>
          </a:xfrm>
          <a:prstGeom prst="rect">
            <a:avLst/>
          </a:prstGeom>
          <a:noFill/>
        </p:spPr>
        <p:txBody>
          <a:bodyPr wrap="square" rtlCol="0">
            <a:spAutoFit/>
          </a:bodyPr>
          <a:lstStyle/>
          <a:p>
            <a:pPr>
              <a:lnSpc>
                <a:spcPct val="150000"/>
              </a:lnSpc>
            </a:pPr>
            <a:r>
              <a:rPr lang="zh-CN" altLang="en-US" sz="2400" dirty="0">
                <a:solidFill>
                  <a:srgbClr val="044875"/>
                </a:solidFill>
                <a:latin typeface="微软雅黑" panose="020B0503020204020204" pitchFamily="34" charset="-122"/>
                <a:ea typeface="微软雅黑" panose="020B0503020204020204" pitchFamily="34" charset="-122"/>
              </a:rPr>
              <a:t>通过分析肺癌过程中病变部位在不同阶段的形态，提取出医学图像癌变病灶的特征，利用人工神经网络设计分类器，对医学图像中的癌变病灶进行检测。</a:t>
            </a:r>
            <a:endParaRPr lang="zh-CN" altLang="en-US" dirty="0"/>
          </a:p>
        </p:txBody>
      </p:sp>
    </p:spTree>
    <p:extLst>
      <p:ext uri="{BB962C8B-B14F-4D97-AF65-F5344CB8AC3E}">
        <p14:creationId xmlns:p14="http://schemas.microsoft.com/office/powerpoint/2010/main" val="22330740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wipe(left)">
                                      <p:cBhvr>
                                        <p:cTn id="15"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p:nvPr/>
        </p:nvSpPr>
        <p:spPr bwMode="auto">
          <a:xfrm>
            <a:off x="550863" y="82550"/>
            <a:ext cx="723900" cy="585788"/>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sp>
        <p:nvSpPr>
          <p:cNvPr id="8" name="矩形 7"/>
          <p:cNvSpPr/>
          <p:nvPr/>
        </p:nvSpPr>
        <p:spPr>
          <a:xfrm>
            <a:off x="0" y="6581754"/>
            <a:ext cx="12192000" cy="27624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55" name="组合 54"/>
          <p:cNvGrpSpPr>
            <a:grpSpLocks/>
          </p:cNvGrpSpPr>
          <p:nvPr/>
        </p:nvGrpSpPr>
        <p:grpSpPr bwMode="auto">
          <a:xfrm>
            <a:off x="1274763" y="1718285"/>
            <a:ext cx="3235325" cy="522287"/>
            <a:chOff x="5982652" y="1305878"/>
            <a:chExt cx="3235645" cy="523220"/>
          </a:xfrm>
        </p:grpSpPr>
        <p:sp>
          <p:nvSpPr>
            <p:cNvPr id="56" name="矩形 55"/>
            <p:cNvSpPr/>
            <p:nvPr/>
          </p:nvSpPr>
          <p:spPr>
            <a:xfrm>
              <a:off x="5982652" y="1305878"/>
              <a:ext cx="3235645" cy="523220"/>
            </a:xfrm>
            <a:prstGeom prst="rect">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57" name="文本框 56"/>
            <p:cNvSpPr txBox="1"/>
            <p:nvPr/>
          </p:nvSpPr>
          <p:spPr>
            <a:xfrm>
              <a:off x="5982652" y="1336094"/>
              <a:ext cx="3235645" cy="462788"/>
            </a:xfrm>
            <a:prstGeom prst="rect">
              <a:avLst/>
            </a:prstGeom>
            <a:noFill/>
          </p:spPr>
          <p:txBody>
            <a:bodyPr wrap="square">
              <a:spAutoFit/>
            </a:bodyPr>
            <a:lstStyle/>
            <a:p>
              <a:pPr eaLnBrk="1" fontAlgn="auto" hangingPunct="1">
                <a:spcBef>
                  <a:spcPts val="0"/>
                </a:spcBef>
                <a:spcAft>
                  <a:spcPts val="0"/>
                </a:spcAft>
                <a:defRPr/>
              </a:pPr>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课题意义</a:t>
              </a:r>
            </a:p>
          </p:txBody>
        </p:sp>
      </p:grpSp>
      <p:sp>
        <p:nvSpPr>
          <p:cNvPr id="4" name="文本框 3">
            <a:extLst>
              <a:ext uri="{FF2B5EF4-FFF2-40B4-BE49-F238E27FC236}">
                <a16:creationId xmlns:a16="http://schemas.microsoft.com/office/drawing/2014/main" id="{11F5DB72-DA7F-4506-9AD1-786960F1AA84}"/>
              </a:ext>
            </a:extLst>
          </p:cNvPr>
          <p:cNvSpPr txBox="1"/>
          <p:nvPr/>
        </p:nvSpPr>
        <p:spPr>
          <a:xfrm>
            <a:off x="1274763" y="2558999"/>
            <a:ext cx="9545637" cy="2249334"/>
          </a:xfrm>
          <a:prstGeom prst="rect">
            <a:avLst/>
          </a:prstGeom>
          <a:noFill/>
        </p:spPr>
        <p:txBody>
          <a:bodyPr wrap="square" rtlCol="0">
            <a:spAutoFit/>
          </a:bodyPr>
          <a:lstStyle/>
          <a:p>
            <a:pPr>
              <a:lnSpc>
                <a:spcPct val="150000"/>
              </a:lnSpc>
            </a:pPr>
            <a:r>
              <a:rPr lang="zh-CN" altLang="en-US" sz="2400" dirty="0">
                <a:solidFill>
                  <a:srgbClr val="044875"/>
                </a:solidFill>
                <a:latin typeface="微软雅黑" panose="020B0503020204020204" pitchFamily="34" charset="-122"/>
                <a:ea typeface="微软雅黑" panose="020B0503020204020204" pitchFamily="34" charset="-122"/>
              </a:rPr>
              <a:t>结合神经网络的医学图像癌变病灶识别算法能够有效降低医生的工作量并提高其工作效率，是将人工智能与医学巧妙结合在一起的创新性研究。本课题对肺癌不同阶段识别的工作和成果也为肺部位置的癌症治疗给出了前瞻性的研究方案。</a:t>
            </a:r>
            <a:endParaRPr lang="zh-CN" altLang="en-US" dirty="0"/>
          </a:p>
        </p:txBody>
      </p:sp>
    </p:spTree>
    <p:extLst>
      <p:ext uri="{BB962C8B-B14F-4D97-AF65-F5344CB8AC3E}">
        <p14:creationId xmlns:p14="http://schemas.microsoft.com/office/powerpoint/2010/main" val="3145390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wipe(left)">
                                      <p:cBhvr>
                                        <p:cTn id="15"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1" y="2663826"/>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1"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11500">
                <a:solidFill>
                  <a:schemeClr val="bg1"/>
                </a:solidFill>
                <a:latin typeface="Impact" pitchFamily="34" charset="0"/>
              </a:rPr>
              <a:t>5</a:t>
            </a:r>
            <a:endParaRPr lang="zh-CN" altLang="en-US" sz="11500">
              <a:solidFill>
                <a:schemeClr val="bg1"/>
              </a:solidFill>
              <a:latin typeface="Impact"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6" name="矩形 5"/>
          <p:cNvSpPr/>
          <p:nvPr/>
        </p:nvSpPr>
        <p:spPr>
          <a:xfrm>
            <a:off x="2498726" y="2663826"/>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4"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部分</a:t>
            </a:r>
          </a:p>
        </p:txBody>
      </p:sp>
      <p:sp>
        <p:nvSpPr>
          <p:cNvPr id="8" name="文本框 7"/>
          <p:cNvSpPr txBox="1">
            <a:spLocks noChangeArrowheads="1"/>
          </p:cNvSpPr>
          <p:nvPr/>
        </p:nvSpPr>
        <p:spPr bwMode="auto">
          <a:xfrm>
            <a:off x="6096000" y="3632201"/>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800" b="1" dirty="0">
                <a:solidFill>
                  <a:schemeClr val="bg1"/>
                </a:solidFill>
                <a:latin typeface="微软雅黑" pitchFamily="34" charset="-122"/>
                <a:ea typeface="微软雅黑" pitchFamily="34" charset="-122"/>
              </a:rPr>
              <a:t>目标工作及预期成果</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p:nvPr/>
        </p:nvSpPr>
        <p:spPr bwMode="auto">
          <a:xfrm>
            <a:off x="550863" y="82550"/>
            <a:ext cx="723900" cy="585788"/>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05</a:t>
            </a:r>
            <a:endParaRPr lang="zh-CN" altLang="en-US" sz="3200" dirty="0">
              <a:solidFill>
                <a:schemeClr val="bg2">
                  <a:lumMod val="25000"/>
                </a:schemeClr>
              </a:solidFill>
              <a:latin typeface="Impact" panose="020B0806030902050204" pitchFamily="34" charset="0"/>
              <a:ea typeface="+mn-ea"/>
            </a:endParaRPr>
          </a:p>
        </p:txBody>
      </p:sp>
      <p:sp>
        <p:nvSpPr>
          <p:cNvPr id="8" name="矩形 7"/>
          <p:cNvSpPr/>
          <p:nvPr/>
        </p:nvSpPr>
        <p:spPr>
          <a:xfrm>
            <a:off x="0" y="6581754"/>
            <a:ext cx="12192000" cy="27624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55" name="组合 54"/>
          <p:cNvGrpSpPr>
            <a:grpSpLocks/>
          </p:cNvGrpSpPr>
          <p:nvPr/>
        </p:nvGrpSpPr>
        <p:grpSpPr bwMode="auto">
          <a:xfrm>
            <a:off x="1274763" y="1352525"/>
            <a:ext cx="3235325" cy="522287"/>
            <a:chOff x="5982652" y="1305878"/>
            <a:chExt cx="3235645" cy="523220"/>
          </a:xfrm>
        </p:grpSpPr>
        <p:sp>
          <p:nvSpPr>
            <p:cNvPr id="56" name="矩形 55"/>
            <p:cNvSpPr/>
            <p:nvPr/>
          </p:nvSpPr>
          <p:spPr>
            <a:xfrm>
              <a:off x="5982652" y="1305878"/>
              <a:ext cx="3235645" cy="523220"/>
            </a:xfrm>
            <a:prstGeom prst="rect">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57" name="文本框 56"/>
            <p:cNvSpPr txBox="1"/>
            <p:nvPr/>
          </p:nvSpPr>
          <p:spPr>
            <a:xfrm>
              <a:off x="5982652" y="1336094"/>
              <a:ext cx="3235645" cy="462788"/>
            </a:xfrm>
            <a:prstGeom prst="rect">
              <a:avLst/>
            </a:prstGeom>
            <a:noFill/>
          </p:spPr>
          <p:txBody>
            <a:bodyPr wrap="square">
              <a:spAutoFit/>
            </a:bodyPr>
            <a:lstStyle/>
            <a:p>
              <a:pPr eaLnBrk="1" fontAlgn="auto" hangingPunct="1">
                <a:spcBef>
                  <a:spcPts val="0"/>
                </a:spcBef>
                <a:spcAft>
                  <a:spcPts val="0"/>
                </a:spcAft>
                <a:defRPr/>
              </a:pPr>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目标工作</a:t>
              </a:r>
            </a:p>
          </p:txBody>
        </p:sp>
      </p:grpSp>
      <p:sp>
        <p:nvSpPr>
          <p:cNvPr id="32" name="文本框 53">
            <a:extLst>
              <a:ext uri="{FF2B5EF4-FFF2-40B4-BE49-F238E27FC236}">
                <a16:creationId xmlns:a16="http://schemas.microsoft.com/office/drawing/2014/main" id="{1543AE23-9FE4-48FD-9D24-9F1FF3E8F626}"/>
              </a:ext>
            </a:extLst>
          </p:cNvPr>
          <p:cNvSpPr txBox="1">
            <a:spLocks noChangeArrowheads="1"/>
          </p:cNvSpPr>
          <p:nvPr/>
        </p:nvSpPr>
        <p:spPr bwMode="auto">
          <a:xfrm>
            <a:off x="1274763" y="1904974"/>
            <a:ext cx="9642474"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50000"/>
              </a:lnSpc>
            </a:pPr>
            <a:r>
              <a:rPr lang="zh-CN" altLang="en-US" sz="2000" b="1" dirty="0">
                <a:solidFill>
                  <a:srgbClr val="044875"/>
                </a:solidFill>
                <a:latin typeface="微软雅黑" panose="020B0503020204020204" pitchFamily="34" charset="-122"/>
                <a:ea typeface="微软雅黑" panose="020B0503020204020204" pitchFamily="34" charset="-122"/>
                <a:cs typeface="Arial" pitchFamily="34" charset="0"/>
              </a:rPr>
              <a:t>本课题利用卷积神经网络，主要针对肺部</a:t>
            </a:r>
            <a:r>
              <a:rPr lang="en-US" altLang="zh-CN" sz="2000" b="1" dirty="0">
                <a:solidFill>
                  <a:srgbClr val="044875"/>
                </a:solidFill>
                <a:latin typeface="微软雅黑" panose="020B0503020204020204" pitchFamily="34" charset="-122"/>
                <a:ea typeface="微软雅黑" panose="020B0503020204020204" pitchFamily="34" charset="-122"/>
                <a:cs typeface="Arial" pitchFamily="34" charset="0"/>
              </a:rPr>
              <a:t>CT</a:t>
            </a:r>
            <a:r>
              <a:rPr lang="zh-CN" altLang="en-US" sz="2000" b="1" dirty="0">
                <a:solidFill>
                  <a:srgbClr val="044875"/>
                </a:solidFill>
                <a:latin typeface="微软雅黑" panose="020B0503020204020204" pitchFamily="34" charset="-122"/>
                <a:ea typeface="微软雅黑" panose="020B0503020204020204" pitchFamily="34" charset="-122"/>
                <a:cs typeface="Arial" pitchFamily="34" charset="0"/>
              </a:rPr>
              <a:t>图像切片各癌变阶段进行分类识别。</a:t>
            </a:r>
            <a:endParaRPr lang="en-US" altLang="zh-CN" sz="2800" b="1" dirty="0">
              <a:solidFill>
                <a:srgbClr val="044875"/>
              </a:solidFill>
              <a:latin typeface="微软雅黑" panose="020B0503020204020204" pitchFamily="34" charset="-122"/>
              <a:ea typeface="微软雅黑" panose="020B0503020204020204" pitchFamily="34" charset="-122"/>
              <a:cs typeface="Arial" pitchFamily="34" charset="0"/>
            </a:endParaRPr>
          </a:p>
        </p:txBody>
      </p:sp>
      <p:sp>
        <p:nvSpPr>
          <p:cNvPr id="33" name="文本框 32">
            <a:extLst>
              <a:ext uri="{FF2B5EF4-FFF2-40B4-BE49-F238E27FC236}">
                <a16:creationId xmlns:a16="http://schemas.microsoft.com/office/drawing/2014/main" id="{B32984BD-AB56-40CF-B9DB-6938CE13E58A}"/>
              </a:ext>
            </a:extLst>
          </p:cNvPr>
          <p:cNvSpPr txBox="1"/>
          <p:nvPr/>
        </p:nvSpPr>
        <p:spPr>
          <a:xfrm>
            <a:off x="1094581" y="2558999"/>
            <a:ext cx="10002837" cy="3269613"/>
          </a:xfrm>
          <a:prstGeom prst="rect">
            <a:avLst/>
          </a:prstGeom>
          <a:noFill/>
        </p:spPr>
        <p:txBody>
          <a:bodyPr wrap="square">
            <a:spAutoFit/>
          </a:bodyPr>
          <a:lstStyle/>
          <a:p>
            <a:pPr eaLnBrk="1" fontAlgn="auto" hangingPunct="1">
              <a:lnSpc>
                <a:spcPct val="150000"/>
              </a:lnSpc>
              <a:spcBef>
                <a:spcPts val="0"/>
              </a:spcBef>
              <a:spcAft>
                <a:spcPts val="0"/>
              </a:spcAft>
              <a:buClr>
                <a:srgbClr val="044875"/>
              </a:buClr>
              <a:defRPr/>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）学习图像处理的基本理论；</a:t>
            </a:r>
            <a:endParaRPr lang="en-US" altLang="zh-CN" sz="2000" dirty="0">
              <a:latin typeface="微软雅黑" panose="020B0503020204020204" pitchFamily="34" charset="-122"/>
              <a:ea typeface="微软雅黑" panose="020B0503020204020204" pitchFamily="34" charset="-122"/>
            </a:endParaRPr>
          </a:p>
          <a:p>
            <a:pPr eaLnBrk="1" fontAlgn="auto" hangingPunct="1">
              <a:lnSpc>
                <a:spcPct val="150000"/>
              </a:lnSpc>
              <a:spcBef>
                <a:spcPts val="0"/>
              </a:spcBef>
              <a:spcAft>
                <a:spcPts val="0"/>
              </a:spcAft>
              <a:buClr>
                <a:srgbClr val="044875"/>
              </a:buClr>
              <a:defRPr/>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）学习图像模式识别的原理和方法；</a:t>
            </a:r>
            <a:endParaRPr lang="en-US" altLang="zh-CN" sz="2000" dirty="0">
              <a:latin typeface="微软雅黑" panose="020B0503020204020204" pitchFamily="34" charset="-122"/>
              <a:ea typeface="微软雅黑" panose="020B0503020204020204" pitchFamily="34" charset="-122"/>
            </a:endParaRPr>
          </a:p>
          <a:p>
            <a:pPr eaLnBrk="1" fontAlgn="auto" hangingPunct="1">
              <a:lnSpc>
                <a:spcPct val="150000"/>
              </a:lnSpc>
              <a:spcBef>
                <a:spcPts val="0"/>
              </a:spcBef>
              <a:spcAft>
                <a:spcPts val="0"/>
              </a:spcAft>
              <a:buClr>
                <a:srgbClr val="044875"/>
              </a:buClr>
              <a:defRPr/>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）学习并掌握</a:t>
            </a:r>
            <a:r>
              <a:rPr lang="en-US" altLang="zh-CN" sz="2000" dirty="0">
                <a:latin typeface="微软雅黑" panose="020B0503020204020204" pitchFamily="34" charset="-122"/>
                <a:ea typeface="微软雅黑" panose="020B0503020204020204" pitchFamily="34" charset="-122"/>
              </a:rPr>
              <a:t>MATLAB</a:t>
            </a:r>
            <a:r>
              <a:rPr lang="zh-CN" altLang="en-US" sz="2000" dirty="0">
                <a:latin typeface="微软雅黑" panose="020B0503020204020204" pitchFamily="34" charset="-122"/>
                <a:ea typeface="微软雅黑" panose="020B0503020204020204" pitchFamily="34" charset="-122"/>
              </a:rPr>
              <a:t>程序设计方法；</a:t>
            </a:r>
            <a:endParaRPr lang="en-US" altLang="zh-CN" sz="2000" dirty="0">
              <a:latin typeface="微软雅黑" panose="020B0503020204020204" pitchFamily="34" charset="-122"/>
              <a:ea typeface="微软雅黑" panose="020B0503020204020204" pitchFamily="34" charset="-122"/>
            </a:endParaRPr>
          </a:p>
          <a:p>
            <a:pPr eaLnBrk="1" fontAlgn="auto" hangingPunct="1">
              <a:lnSpc>
                <a:spcPct val="150000"/>
              </a:lnSpc>
              <a:spcBef>
                <a:spcPts val="0"/>
              </a:spcBef>
              <a:spcAft>
                <a:spcPts val="0"/>
              </a:spcAft>
              <a:buClr>
                <a:srgbClr val="044875"/>
              </a:buClr>
              <a:defRPr/>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）学习现有医学图像癌变病灶检测算法并对其进行评价；</a:t>
            </a:r>
            <a:endParaRPr lang="en-US" altLang="zh-CN" sz="2000" dirty="0">
              <a:latin typeface="微软雅黑" panose="020B0503020204020204" pitchFamily="34" charset="-122"/>
              <a:ea typeface="微软雅黑" panose="020B0503020204020204" pitchFamily="34" charset="-122"/>
            </a:endParaRPr>
          </a:p>
          <a:p>
            <a:pPr eaLnBrk="1" fontAlgn="auto" hangingPunct="1">
              <a:lnSpc>
                <a:spcPct val="150000"/>
              </a:lnSpc>
              <a:spcBef>
                <a:spcPts val="0"/>
              </a:spcBef>
              <a:spcAft>
                <a:spcPts val="0"/>
              </a:spcAft>
              <a:buClr>
                <a:srgbClr val="044875"/>
              </a:buClr>
              <a:defRPr/>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5</a:t>
            </a:r>
            <a:r>
              <a:rPr lang="zh-CN" altLang="en-US" sz="2000" dirty="0">
                <a:latin typeface="微软雅黑" panose="020B0503020204020204" pitchFamily="34" charset="-122"/>
                <a:ea typeface="微软雅黑" panose="020B0503020204020204" pitchFamily="34" charset="-122"/>
              </a:rPr>
              <a:t>）尝试对现有医学图像癌变病灶检测算法进行改进；</a:t>
            </a:r>
            <a:endParaRPr lang="en-US" altLang="zh-CN" sz="2000" dirty="0">
              <a:latin typeface="微软雅黑" panose="020B0503020204020204" pitchFamily="34" charset="-122"/>
              <a:ea typeface="微软雅黑" panose="020B0503020204020204" pitchFamily="34" charset="-122"/>
            </a:endParaRPr>
          </a:p>
          <a:p>
            <a:pPr eaLnBrk="1" fontAlgn="auto" hangingPunct="1">
              <a:lnSpc>
                <a:spcPct val="150000"/>
              </a:lnSpc>
              <a:spcBef>
                <a:spcPts val="0"/>
              </a:spcBef>
              <a:spcAft>
                <a:spcPts val="0"/>
              </a:spcAft>
              <a:buClr>
                <a:srgbClr val="044875"/>
              </a:buClr>
              <a:defRPr/>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6</a:t>
            </a:r>
            <a:r>
              <a:rPr lang="zh-CN" altLang="en-US" sz="2000" dirty="0">
                <a:latin typeface="微软雅黑" panose="020B0503020204020204" pitchFamily="34" charset="-122"/>
                <a:ea typeface="微软雅黑" panose="020B0503020204020204" pitchFamily="34" charset="-122"/>
              </a:rPr>
              <a:t>）撰写毕业设计论文；</a:t>
            </a:r>
            <a:endParaRPr lang="en-US" altLang="zh-CN" sz="2000" dirty="0">
              <a:latin typeface="微软雅黑" panose="020B0503020204020204" pitchFamily="34" charset="-122"/>
              <a:ea typeface="微软雅黑" panose="020B0503020204020204" pitchFamily="34" charset="-122"/>
            </a:endParaRPr>
          </a:p>
          <a:p>
            <a:pPr eaLnBrk="1" fontAlgn="auto" hangingPunct="1">
              <a:lnSpc>
                <a:spcPct val="150000"/>
              </a:lnSpc>
              <a:spcBef>
                <a:spcPts val="0"/>
              </a:spcBef>
              <a:spcAft>
                <a:spcPts val="0"/>
              </a:spcAft>
              <a:buClr>
                <a:srgbClr val="044875"/>
              </a:buClr>
              <a:defRPr/>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7</a:t>
            </a:r>
            <a:r>
              <a:rPr lang="zh-CN" altLang="en-US" sz="2000" dirty="0">
                <a:latin typeface="微软雅黑" panose="020B0503020204020204" pitchFamily="34" charset="-122"/>
                <a:ea typeface="微软雅黑" panose="020B0503020204020204" pitchFamily="34" charset="-122"/>
              </a:rPr>
              <a:t>）制作</a:t>
            </a:r>
            <a:r>
              <a:rPr lang="en-US" altLang="zh-CN" sz="2000" dirty="0">
                <a:latin typeface="微软雅黑" panose="020B0503020204020204" pitchFamily="34" charset="-122"/>
                <a:ea typeface="微软雅黑" panose="020B0503020204020204" pitchFamily="34" charset="-122"/>
              </a:rPr>
              <a:t>PPT</a:t>
            </a:r>
            <a:r>
              <a:rPr lang="zh-CN" altLang="en-US" sz="2000" dirty="0">
                <a:latin typeface="微软雅黑" panose="020B0503020204020204" pitchFamily="34" charset="-122"/>
                <a:ea typeface="微软雅黑" panose="020B0503020204020204" pitchFamily="34" charset="-122"/>
              </a:rPr>
              <a:t>并答辩。</a:t>
            </a:r>
            <a:endParaRPr lang="en-US" altLang="zh-CN" sz="2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0791356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wipe(left)">
                                      <p:cBhvr>
                                        <p:cTn id="15" dur="500"/>
                                        <p:tgtEl>
                                          <p:spTgt spid="55"/>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8" fill="hold" grpId="0" nodeType="clickEffect">
                                  <p:stCondLst>
                                    <p:cond delay="0"/>
                                  </p:stCondLst>
                                  <p:childTnLst>
                                    <p:set>
                                      <p:cBhvr>
                                        <p:cTn id="19" dur="1" fill="hold">
                                          <p:stCondLst>
                                            <p:cond delay="0"/>
                                          </p:stCondLst>
                                        </p:cTn>
                                        <p:tgtEl>
                                          <p:spTgt spid="33">
                                            <p:txEl>
                                              <p:pRg st="0" end="0"/>
                                            </p:txEl>
                                          </p:spTgt>
                                        </p:tgtEl>
                                        <p:attrNameLst>
                                          <p:attrName>style.visibility</p:attrName>
                                        </p:attrNameLst>
                                      </p:cBhvr>
                                      <p:to>
                                        <p:strVal val="visible"/>
                                      </p:to>
                                    </p:set>
                                    <p:anim calcmode="lin" valueType="num">
                                      <p:cBhvr additive="base">
                                        <p:cTn id="20" dur="500"/>
                                        <p:tgtEl>
                                          <p:spTgt spid="33">
                                            <p:txEl>
                                              <p:pRg st="0" end="0"/>
                                            </p:txEl>
                                          </p:spTgt>
                                        </p:tgtEl>
                                        <p:attrNameLst>
                                          <p:attrName>ppt_x</p:attrName>
                                        </p:attrNameLst>
                                      </p:cBhvr>
                                      <p:tavLst>
                                        <p:tav tm="0">
                                          <p:val>
                                            <p:strVal val="#ppt_x-#ppt_w*1.125000"/>
                                          </p:val>
                                        </p:tav>
                                        <p:tav tm="100000">
                                          <p:val>
                                            <p:strVal val="#ppt_x"/>
                                          </p:val>
                                        </p:tav>
                                      </p:tavLst>
                                    </p:anim>
                                    <p:animEffect transition="in" filter="wipe(right)">
                                      <p:cBhvr>
                                        <p:cTn id="21" dur="500"/>
                                        <p:tgtEl>
                                          <p:spTgt spid="33">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8" fill="hold" grpId="0" nodeType="clickEffect">
                                  <p:stCondLst>
                                    <p:cond delay="0"/>
                                  </p:stCondLst>
                                  <p:childTnLst>
                                    <p:set>
                                      <p:cBhvr>
                                        <p:cTn id="25" dur="1" fill="hold">
                                          <p:stCondLst>
                                            <p:cond delay="0"/>
                                          </p:stCondLst>
                                        </p:cTn>
                                        <p:tgtEl>
                                          <p:spTgt spid="33">
                                            <p:txEl>
                                              <p:pRg st="1" end="1"/>
                                            </p:txEl>
                                          </p:spTgt>
                                        </p:tgtEl>
                                        <p:attrNameLst>
                                          <p:attrName>style.visibility</p:attrName>
                                        </p:attrNameLst>
                                      </p:cBhvr>
                                      <p:to>
                                        <p:strVal val="visible"/>
                                      </p:to>
                                    </p:set>
                                    <p:anim calcmode="lin" valueType="num">
                                      <p:cBhvr additive="base">
                                        <p:cTn id="26" dur="500"/>
                                        <p:tgtEl>
                                          <p:spTgt spid="33">
                                            <p:txEl>
                                              <p:pRg st="1" end="1"/>
                                            </p:txEl>
                                          </p:spTgt>
                                        </p:tgtEl>
                                        <p:attrNameLst>
                                          <p:attrName>ppt_x</p:attrName>
                                        </p:attrNameLst>
                                      </p:cBhvr>
                                      <p:tavLst>
                                        <p:tav tm="0">
                                          <p:val>
                                            <p:strVal val="#ppt_x-#ppt_w*1.125000"/>
                                          </p:val>
                                        </p:tav>
                                        <p:tav tm="100000">
                                          <p:val>
                                            <p:strVal val="#ppt_x"/>
                                          </p:val>
                                        </p:tav>
                                      </p:tavLst>
                                    </p:anim>
                                    <p:animEffect transition="in" filter="wipe(right)">
                                      <p:cBhvr>
                                        <p:cTn id="27" dur="500"/>
                                        <p:tgtEl>
                                          <p:spTgt spid="33">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8" fill="hold" grpId="0" nodeType="clickEffect">
                                  <p:stCondLst>
                                    <p:cond delay="0"/>
                                  </p:stCondLst>
                                  <p:childTnLst>
                                    <p:set>
                                      <p:cBhvr>
                                        <p:cTn id="31" dur="1" fill="hold">
                                          <p:stCondLst>
                                            <p:cond delay="0"/>
                                          </p:stCondLst>
                                        </p:cTn>
                                        <p:tgtEl>
                                          <p:spTgt spid="33">
                                            <p:txEl>
                                              <p:pRg st="2" end="2"/>
                                            </p:txEl>
                                          </p:spTgt>
                                        </p:tgtEl>
                                        <p:attrNameLst>
                                          <p:attrName>style.visibility</p:attrName>
                                        </p:attrNameLst>
                                      </p:cBhvr>
                                      <p:to>
                                        <p:strVal val="visible"/>
                                      </p:to>
                                    </p:set>
                                    <p:anim calcmode="lin" valueType="num">
                                      <p:cBhvr additive="base">
                                        <p:cTn id="32" dur="500"/>
                                        <p:tgtEl>
                                          <p:spTgt spid="33">
                                            <p:txEl>
                                              <p:pRg st="2" end="2"/>
                                            </p:txEl>
                                          </p:spTgt>
                                        </p:tgtEl>
                                        <p:attrNameLst>
                                          <p:attrName>ppt_x</p:attrName>
                                        </p:attrNameLst>
                                      </p:cBhvr>
                                      <p:tavLst>
                                        <p:tav tm="0">
                                          <p:val>
                                            <p:strVal val="#ppt_x-#ppt_w*1.125000"/>
                                          </p:val>
                                        </p:tav>
                                        <p:tav tm="100000">
                                          <p:val>
                                            <p:strVal val="#ppt_x"/>
                                          </p:val>
                                        </p:tav>
                                      </p:tavLst>
                                    </p:anim>
                                    <p:animEffect transition="in" filter="wipe(right)">
                                      <p:cBhvr>
                                        <p:cTn id="33" dur="500"/>
                                        <p:tgtEl>
                                          <p:spTgt spid="33">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8" fill="hold" grpId="0" nodeType="clickEffect">
                                  <p:stCondLst>
                                    <p:cond delay="0"/>
                                  </p:stCondLst>
                                  <p:childTnLst>
                                    <p:set>
                                      <p:cBhvr>
                                        <p:cTn id="37" dur="1" fill="hold">
                                          <p:stCondLst>
                                            <p:cond delay="0"/>
                                          </p:stCondLst>
                                        </p:cTn>
                                        <p:tgtEl>
                                          <p:spTgt spid="33">
                                            <p:txEl>
                                              <p:pRg st="3" end="3"/>
                                            </p:txEl>
                                          </p:spTgt>
                                        </p:tgtEl>
                                        <p:attrNameLst>
                                          <p:attrName>style.visibility</p:attrName>
                                        </p:attrNameLst>
                                      </p:cBhvr>
                                      <p:to>
                                        <p:strVal val="visible"/>
                                      </p:to>
                                    </p:set>
                                    <p:anim calcmode="lin" valueType="num">
                                      <p:cBhvr additive="base">
                                        <p:cTn id="38" dur="500"/>
                                        <p:tgtEl>
                                          <p:spTgt spid="33">
                                            <p:txEl>
                                              <p:pRg st="3" end="3"/>
                                            </p:txEl>
                                          </p:spTgt>
                                        </p:tgtEl>
                                        <p:attrNameLst>
                                          <p:attrName>ppt_x</p:attrName>
                                        </p:attrNameLst>
                                      </p:cBhvr>
                                      <p:tavLst>
                                        <p:tav tm="0">
                                          <p:val>
                                            <p:strVal val="#ppt_x-#ppt_w*1.125000"/>
                                          </p:val>
                                        </p:tav>
                                        <p:tav tm="100000">
                                          <p:val>
                                            <p:strVal val="#ppt_x"/>
                                          </p:val>
                                        </p:tav>
                                      </p:tavLst>
                                    </p:anim>
                                    <p:animEffect transition="in" filter="wipe(right)">
                                      <p:cBhvr>
                                        <p:cTn id="39" dur="500"/>
                                        <p:tgtEl>
                                          <p:spTgt spid="33">
                                            <p:txEl>
                                              <p:pRg st="3" end="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8" fill="hold" grpId="0" nodeType="clickEffect">
                                  <p:stCondLst>
                                    <p:cond delay="0"/>
                                  </p:stCondLst>
                                  <p:childTnLst>
                                    <p:set>
                                      <p:cBhvr>
                                        <p:cTn id="43" dur="1" fill="hold">
                                          <p:stCondLst>
                                            <p:cond delay="0"/>
                                          </p:stCondLst>
                                        </p:cTn>
                                        <p:tgtEl>
                                          <p:spTgt spid="33">
                                            <p:txEl>
                                              <p:pRg st="4" end="4"/>
                                            </p:txEl>
                                          </p:spTgt>
                                        </p:tgtEl>
                                        <p:attrNameLst>
                                          <p:attrName>style.visibility</p:attrName>
                                        </p:attrNameLst>
                                      </p:cBhvr>
                                      <p:to>
                                        <p:strVal val="visible"/>
                                      </p:to>
                                    </p:set>
                                    <p:anim calcmode="lin" valueType="num">
                                      <p:cBhvr additive="base">
                                        <p:cTn id="44" dur="500"/>
                                        <p:tgtEl>
                                          <p:spTgt spid="33">
                                            <p:txEl>
                                              <p:pRg st="4" end="4"/>
                                            </p:txEl>
                                          </p:spTgt>
                                        </p:tgtEl>
                                        <p:attrNameLst>
                                          <p:attrName>ppt_x</p:attrName>
                                        </p:attrNameLst>
                                      </p:cBhvr>
                                      <p:tavLst>
                                        <p:tav tm="0">
                                          <p:val>
                                            <p:strVal val="#ppt_x-#ppt_w*1.125000"/>
                                          </p:val>
                                        </p:tav>
                                        <p:tav tm="100000">
                                          <p:val>
                                            <p:strVal val="#ppt_x"/>
                                          </p:val>
                                        </p:tav>
                                      </p:tavLst>
                                    </p:anim>
                                    <p:animEffect transition="in" filter="wipe(right)">
                                      <p:cBhvr>
                                        <p:cTn id="45" dur="500"/>
                                        <p:tgtEl>
                                          <p:spTgt spid="33">
                                            <p:txEl>
                                              <p:pRg st="4" end="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2" presetClass="entr" presetSubtype="8" fill="hold" grpId="0" nodeType="clickEffect">
                                  <p:stCondLst>
                                    <p:cond delay="0"/>
                                  </p:stCondLst>
                                  <p:childTnLst>
                                    <p:set>
                                      <p:cBhvr>
                                        <p:cTn id="49" dur="1" fill="hold">
                                          <p:stCondLst>
                                            <p:cond delay="0"/>
                                          </p:stCondLst>
                                        </p:cTn>
                                        <p:tgtEl>
                                          <p:spTgt spid="33">
                                            <p:txEl>
                                              <p:pRg st="5" end="5"/>
                                            </p:txEl>
                                          </p:spTgt>
                                        </p:tgtEl>
                                        <p:attrNameLst>
                                          <p:attrName>style.visibility</p:attrName>
                                        </p:attrNameLst>
                                      </p:cBhvr>
                                      <p:to>
                                        <p:strVal val="visible"/>
                                      </p:to>
                                    </p:set>
                                    <p:anim calcmode="lin" valueType="num">
                                      <p:cBhvr additive="base">
                                        <p:cTn id="50" dur="500"/>
                                        <p:tgtEl>
                                          <p:spTgt spid="33">
                                            <p:txEl>
                                              <p:pRg st="5" end="5"/>
                                            </p:txEl>
                                          </p:spTgt>
                                        </p:tgtEl>
                                        <p:attrNameLst>
                                          <p:attrName>ppt_x</p:attrName>
                                        </p:attrNameLst>
                                      </p:cBhvr>
                                      <p:tavLst>
                                        <p:tav tm="0">
                                          <p:val>
                                            <p:strVal val="#ppt_x-#ppt_w*1.125000"/>
                                          </p:val>
                                        </p:tav>
                                        <p:tav tm="100000">
                                          <p:val>
                                            <p:strVal val="#ppt_x"/>
                                          </p:val>
                                        </p:tav>
                                      </p:tavLst>
                                    </p:anim>
                                    <p:animEffect transition="in" filter="wipe(right)">
                                      <p:cBhvr>
                                        <p:cTn id="51" dur="500"/>
                                        <p:tgtEl>
                                          <p:spTgt spid="33">
                                            <p:txEl>
                                              <p:pRg st="5" end="5"/>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2" presetClass="entr" presetSubtype="8" fill="hold" grpId="0" nodeType="clickEffect">
                                  <p:stCondLst>
                                    <p:cond delay="0"/>
                                  </p:stCondLst>
                                  <p:childTnLst>
                                    <p:set>
                                      <p:cBhvr>
                                        <p:cTn id="55" dur="1" fill="hold">
                                          <p:stCondLst>
                                            <p:cond delay="0"/>
                                          </p:stCondLst>
                                        </p:cTn>
                                        <p:tgtEl>
                                          <p:spTgt spid="33">
                                            <p:txEl>
                                              <p:pRg st="6" end="6"/>
                                            </p:txEl>
                                          </p:spTgt>
                                        </p:tgtEl>
                                        <p:attrNameLst>
                                          <p:attrName>style.visibility</p:attrName>
                                        </p:attrNameLst>
                                      </p:cBhvr>
                                      <p:to>
                                        <p:strVal val="visible"/>
                                      </p:to>
                                    </p:set>
                                    <p:anim calcmode="lin" valueType="num">
                                      <p:cBhvr additive="base">
                                        <p:cTn id="56" dur="500"/>
                                        <p:tgtEl>
                                          <p:spTgt spid="33">
                                            <p:txEl>
                                              <p:pRg st="6" end="6"/>
                                            </p:txEl>
                                          </p:spTgt>
                                        </p:tgtEl>
                                        <p:attrNameLst>
                                          <p:attrName>ppt_x</p:attrName>
                                        </p:attrNameLst>
                                      </p:cBhvr>
                                      <p:tavLst>
                                        <p:tav tm="0">
                                          <p:val>
                                            <p:strVal val="#ppt_x-#ppt_w*1.125000"/>
                                          </p:val>
                                        </p:tav>
                                        <p:tav tm="100000">
                                          <p:val>
                                            <p:strVal val="#ppt_x"/>
                                          </p:val>
                                        </p:tav>
                                      </p:tavLst>
                                    </p:anim>
                                    <p:animEffect transition="in" filter="wipe(right)">
                                      <p:cBhvr>
                                        <p:cTn id="57" dur="500"/>
                                        <p:tgtEl>
                                          <p:spTgt spid="3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33" grpId="0" build="p" bldLvl="3"/>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p:nvPr/>
        </p:nvSpPr>
        <p:spPr bwMode="auto">
          <a:xfrm>
            <a:off x="550863" y="82550"/>
            <a:ext cx="723900" cy="585788"/>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05</a:t>
            </a:r>
            <a:endParaRPr lang="zh-CN" altLang="en-US" sz="3200" dirty="0">
              <a:solidFill>
                <a:schemeClr val="bg2">
                  <a:lumMod val="25000"/>
                </a:schemeClr>
              </a:solidFill>
              <a:latin typeface="Impact" panose="020B0806030902050204" pitchFamily="34" charset="0"/>
              <a:ea typeface="+mn-ea"/>
            </a:endParaRPr>
          </a:p>
        </p:txBody>
      </p:sp>
      <p:sp>
        <p:nvSpPr>
          <p:cNvPr id="8" name="矩形 7"/>
          <p:cNvSpPr/>
          <p:nvPr/>
        </p:nvSpPr>
        <p:spPr>
          <a:xfrm>
            <a:off x="0" y="6581754"/>
            <a:ext cx="12192000" cy="27624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55" name="组合 54"/>
          <p:cNvGrpSpPr>
            <a:grpSpLocks/>
          </p:cNvGrpSpPr>
          <p:nvPr/>
        </p:nvGrpSpPr>
        <p:grpSpPr bwMode="auto">
          <a:xfrm>
            <a:off x="1274763" y="1992605"/>
            <a:ext cx="3235325" cy="522287"/>
            <a:chOff x="5982652" y="1305878"/>
            <a:chExt cx="3235645" cy="523220"/>
          </a:xfrm>
        </p:grpSpPr>
        <p:sp>
          <p:nvSpPr>
            <p:cNvPr id="56" name="矩形 55"/>
            <p:cNvSpPr/>
            <p:nvPr/>
          </p:nvSpPr>
          <p:spPr>
            <a:xfrm>
              <a:off x="5982652" y="1305878"/>
              <a:ext cx="3235645" cy="523220"/>
            </a:xfrm>
            <a:prstGeom prst="rect">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57" name="文本框 56"/>
            <p:cNvSpPr txBox="1"/>
            <p:nvPr/>
          </p:nvSpPr>
          <p:spPr>
            <a:xfrm>
              <a:off x="5982652" y="1336094"/>
              <a:ext cx="3235645" cy="462788"/>
            </a:xfrm>
            <a:prstGeom prst="rect">
              <a:avLst/>
            </a:prstGeom>
            <a:noFill/>
          </p:spPr>
          <p:txBody>
            <a:bodyPr wrap="square">
              <a:spAutoFit/>
            </a:bodyPr>
            <a:lstStyle/>
            <a:p>
              <a:pPr eaLnBrk="1" fontAlgn="auto" hangingPunct="1">
                <a:spcBef>
                  <a:spcPts val="0"/>
                </a:spcBef>
                <a:spcAft>
                  <a:spcPts val="0"/>
                </a:spcAft>
                <a:defRPr/>
              </a:pPr>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预期成果</a:t>
              </a:r>
            </a:p>
          </p:txBody>
        </p:sp>
      </p:grpSp>
      <p:sp>
        <p:nvSpPr>
          <p:cNvPr id="32" name="文本框 53">
            <a:extLst>
              <a:ext uri="{FF2B5EF4-FFF2-40B4-BE49-F238E27FC236}">
                <a16:creationId xmlns:a16="http://schemas.microsoft.com/office/drawing/2014/main" id="{1543AE23-9FE4-48FD-9D24-9F1FF3E8F626}"/>
              </a:ext>
            </a:extLst>
          </p:cNvPr>
          <p:cNvSpPr txBox="1">
            <a:spLocks noChangeArrowheads="1"/>
          </p:cNvSpPr>
          <p:nvPr/>
        </p:nvSpPr>
        <p:spPr bwMode="auto">
          <a:xfrm>
            <a:off x="1274763" y="2697454"/>
            <a:ext cx="9103677" cy="1135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50000"/>
              </a:lnSpc>
            </a:pPr>
            <a:r>
              <a:rPr lang="zh-CN" altLang="en-US" sz="2400" dirty="0">
                <a:solidFill>
                  <a:srgbClr val="044875"/>
                </a:solidFill>
                <a:latin typeface="微软雅黑" panose="020B0503020204020204" pitchFamily="34" charset="-122"/>
                <a:ea typeface="微软雅黑" panose="020B0503020204020204" pitchFamily="34" charset="-122"/>
                <a:cs typeface="Arial" pitchFamily="34" charset="0"/>
              </a:rPr>
              <a:t>预期成果为医学图像癌变病灶特征分析报告、人工神经网络医学图像癌变病灶检测算法。成果形式为课题论文与相关的答辩</a:t>
            </a:r>
            <a:r>
              <a:rPr lang="en-US" altLang="zh-CN" sz="2400" dirty="0">
                <a:solidFill>
                  <a:srgbClr val="044875"/>
                </a:solidFill>
                <a:latin typeface="微软雅黑" panose="020B0503020204020204" pitchFamily="34" charset="-122"/>
                <a:ea typeface="微软雅黑" panose="020B0503020204020204" pitchFamily="34" charset="-122"/>
                <a:cs typeface="Arial" pitchFamily="34" charset="0"/>
              </a:rPr>
              <a:t>PPT</a:t>
            </a:r>
            <a:r>
              <a:rPr lang="zh-CN" altLang="en-US" sz="2400" dirty="0">
                <a:solidFill>
                  <a:srgbClr val="044875"/>
                </a:solidFill>
                <a:latin typeface="微软雅黑" panose="020B0503020204020204" pitchFamily="34" charset="-122"/>
                <a:ea typeface="微软雅黑" panose="020B0503020204020204" pitchFamily="34" charset="-122"/>
                <a:cs typeface="Arial" pitchFamily="34" charset="0"/>
              </a:rPr>
              <a:t>。</a:t>
            </a:r>
            <a:endParaRPr lang="en-US" altLang="zh-CN" sz="3200" dirty="0">
              <a:solidFill>
                <a:srgbClr val="044875"/>
              </a:solidFill>
              <a:latin typeface="微软雅黑" panose="020B0503020204020204" pitchFamily="34" charset="-122"/>
              <a:ea typeface="微软雅黑" panose="020B0503020204020204" pitchFamily="34" charset="-122"/>
              <a:cs typeface="Arial" pitchFamily="34" charset="0"/>
            </a:endParaRPr>
          </a:p>
        </p:txBody>
      </p:sp>
    </p:spTree>
    <p:extLst>
      <p:ext uri="{BB962C8B-B14F-4D97-AF65-F5344CB8AC3E}">
        <p14:creationId xmlns:p14="http://schemas.microsoft.com/office/powerpoint/2010/main" val="28015104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wipe(left)">
                                      <p:cBhvr>
                                        <p:cTn id="15"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1" y="2663826"/>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1"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11500">
                <a:solidFill>
                  <a:schemeClr val="bg1"/>
                </a:solidFill>
                <a:latin typeface="Impact" pitchFamily="34" charset="0"/>
              </a:rPr>
              <a:t>6</a:t>
            </a:r>
            <a:endParaRPr lang="zh-CN" altLang="en-US" sz="11500">
              <a:solidFill>
                <a:schemeClr val="bg1"/>
              </a:solidFill>
              <a:latin typeface="Impact"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6" name="矩形 5"/>
          <p:cNvSpPr/>
          <p:nvPr/>
        </p:nvSpPr>
        <p:spPr>
          <a:xfrm>
            <a:off x="2498726" y="2663826"/>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4"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部分</a:t>
            </a:r>
          </a:p>
        </p:txBody>
      </p:sp>
      <p:sp>
        <p:nvSpPr>
          <p:cNvPr id="8" name="文本框 7"/>
          <p:cNvSpPr txBox="1">
            <a:spLocks noChangeArrowheads="1"/>
          </p:cNvSpPr>
          <p:nvPr/>
        </p:nvSpPr>
        <p:spPr bwMode="auto">
          <a:xfrm>
            <a:off x="6096000" y="3632201"/>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800" b="1" dirty="0">
                <a:solidFill>
                  <a:schemeClr val="bg1"/>
                </a:solidFill>
                <a:latin typeface="微软雅黑" pitchFamily="34" charset="-122"/>
                <a:ea typeface="微软雅黑" pitchFamily="34" charset="-122"/>
              </a:rPr>
              <a:t>研究对象及研究方案</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2699"/>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矩形 3"/>
          <p:cNvSpPr/>
          <p:nvPr/>
        </p:nvSpPr>
        <p:spPr>
          <a:xfrm>
            <a:off x="0" y="6523038"/>
            <a:ext cx="123063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70" name="组合 69"/>
          <p:cNvGrpSpPr>
            <a:grpSpLocks/>
          </p:cNvGrpSpPr>
          <p:nvPr/>
        </p:nvGrpSpPr>
        <p:grpSpPr bwMode="auto">
          <a:xfrm>
            <a:off x="1666081" y="2634037"/>
            <a:ext cx="3761720" cy="646246"/>
            <a:chOff x="6298049" y="1397569"/>
            <a:chExt cx="3760888" cy="646331"/>
          </a:xfrm>
        </p:grpSpPr>
        <p:sp>
          <p:nvSpPr>
            <p:cNvPr id="3132" name="文本框 20"/>
            <p:cNvSpPr txBox="1">
              <a:spLocks noChangeArrowheads="1"/>
            </p:cNvSpPr>
            <p:nvPr/>
          </p:nvSpPr>
          <p:spPr bwMode="auto">
            <a:xfrm>
              <a:off x="6928259" y="1520119"/>
              <a:ext cx="3130678" cy="461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400" dirty="0">
                  <a:solidFill>
                    <a:srgbClr val="044875"/>
                  </a:solidFill>
                  <a:latin typeface="微软雅黑" pitchFamily="34" charset="-122"/>
                  <a:ea typeface="微软雅黑" pitchFamily="34" charset="-122"/>
                </a:rPr>
                <a:t>项目背景及选题依据</a:t>
              </a:r>
            </a:p>
          </p:txBody>
        </p:sp>
        <p:sp>
          <p:nvSpPr>
            <p:cNvPr id="3137" name="文本框 18"/>
            <p:cNvSpPr txBox="1">
              <a:spLocks noChangeArrowheads="1"/>
            </p:cNvSpPr>
            <p:nvPr/>
          </p:nvSpPr>
          <p:spPr bwMode="auto">
            <a:xfrm>
              <a:off x="629804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dirty="0">
                  <a:solidFill>
                    <a:srgbClr val="044875"/>
                  </a:solidFill>
                  <a:latin typeface="Impact" pitchFamily="34" charset="0"/>
                </a:rPr>
                <a:t>01</a:t>
              </a:r>
              <a:endParaRPr lang="zh-CN" altLang="en-US" sz="3600" dirty="0">
                <a:solidFill>
                  <a:srgbClr val="044875"/>
                </a:solidFill>
                <a:latin typeface="Impact" pitchFamily="34" charset="0"/>
              </a:endParaRPr>
            </a:p>
          </p:txBody>
        </p:sp>
      </p:grpSp>
      <p:sp>
        <p:nvSpPr>
          <p:cNvPr id="7" name="文本框 6"/>
          <p:cNvSpPr txBox="1"/>
          <p:nvPr/>
        </p:nvSpPr>
        <p:spPr>
          <a:xfrm>
            <a:off x="2743200" y="872637"/>
            <a:ext cx="6688138" cy="923925"/>
          </a:xfrm>
          <a:prstGeom prst="rect">
            <a:avLst/>
          </a:prstGeom>
          <a:noFill/>
        </p:spPr>
        <p:txBody>
          <a:bodyPr>
            <a:spAutoFit/>
          </a:bodyPr>
          <a:lstStyle/>
          <a:p>
            <a:pPr algn="ctr" eaLnBrk="1" fontAlgn="auto" hangingPunct="1">
              <a:spcBef>
                <a:spcPts val="0"/>
              </a:spcBef>
              <a:spcAft>
                <a:spcPts val="0"/>
              </a:spcAft>
              <a:defRPr/>
            </a:pPr>
            <a:r>
              <a:rPr lang="en-US" altLang="zh-CN" sz="5400" dirty="0">
                <a:solidFill>
                  <a:srgbClr val="044875"/>
                </a:solidFill>
                <a:latin typeface="+mj-lt"/>
                <a:ea typeface="+mn-ea"/>
              </a:rPr>
              <a:t>THE MAIN CONTENTS</a:t>
            </a:r>
            <a:endParaRPr lang="zh-CN" altLang="en-US" sz="5400" dirty="0">
              <a:solidFill>
                <a:srgbClr val="044875"/>
              </a:solidFill>
              <a:latin typeface="+mj-lt"/>
              <a:ea typeface="+mn-ea"/>
            </a:endParaRPr>
          </a:p>
        </p:txBody>
      </p:sp>
      <p:cxnSp>
        <p:nvCxnSpPr>
          <p:cNvPr id="157" name="直接连接符 156"/>
          <p:cNvCxnSpPr/>
          <p:nvPr/>
        </p:nvCxnSpPr>
        <p:spPr bwMode="auto">
          <a:xfrm flipV="1">
            <a:off x="3700463" y="1801323"/>
            <a:ext cx="4773612"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grpSp>
        <p:nvGrpSpPr>
          <p:cNvPr id="66" name="组合 65">
            <a:extLst>
              <a:ext uri="{FF2B5EF4-FFF2-40B4-BE49-F238E27FC236}">
                <a16:creationId xmlns:a16="http://schemas.microsoft.com/office/drawing/2014/main" id="{E7F5279C-8CA0-482F-9C9D-A017589951FE}"/>
              </a:ext>
            </a:extLst>
          </p:cNvPr>
          <p:cNvGrpSpPr>
            <a:grpSpLocks/>
          </p:cNvGrpSpPr>
          <p:nvPr/>
        </p:nvGrpSpPr>
        <p:grpSpPr bwMode="auto">
          <a:xfrm>
            <a:off x="1544781" y="3317654"/>
            <a:ext cx="3131371" cy="646246"/>
            <a:chOff x="6172623" y="1397569"/>
            <a:chExt cx="3130678" cy="646331"/>
          </a:xfrm>
        </p:grpSpPr>
        <p:sp>
          <p:nvSpPr>
            <p:cNvPr id="67" name="文本框 20">
              <a:extLst>
                <a:ext uri="{FF2B5EF4-FFF2-40B4-BE49-F238E27FC236}">
                  <a16:creationId xmlns:a16="http://schemas.microsoft.com/office/drawing/2014/main" id="{941AADAC-B7CD-429B-94A2-037151399495}"/>
                </a:ext>
              </a:extLst>
            </p:cNvPr>
            <p:cNvSpPr txBox="1">
              <a:spLocks noChangeArrowheads="1"/>
            </p:cNvSpPr>
            <p:nvPr/>
          </p:nvSpPr>
          <p:spPr bwMode="auto">
            <a:xfrm>
              <a:off x="6172623" y="1524785"/>
              <a:ext cx="3130678" cy="461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400" dirty="0">
                  <a:solidFill>
                    <a:srgbClr val="044875"/>
                  </a:solidFill>
                  <a:latin typeface="微软雅黑" pitchFamily="34" charset="-122"/>
                  <a:ea typeface="微软雅黑" pitchFamily="34" charset="-122"/>
                </a:rPr>
                <a:t>准备工作</a:t>
              </a:r>
            </a:p>
          </p:txBody>
        </p:sp>
        <p:sp>
          <p:nvSpPr>
            <p:cNvPr id="69" name="文本框 18">
              <a:extLst>
                <a:ext uri="{FF2B5EF4-FFF2-40B4-BE49-F238E27FC236}">
                  <a16:creationId xmlns:a16="http://schemas.microsoft.com/office/drawing/2014/main" id="{21AECA22-BA4E-480C-883D-457651539BEC}"/>
                </a:ext>
              </a:extLst>
            </p:cNvPr>
            <p:cNvSpPr txBox="1">
              <a:spLocks noChangeArrowheads="1"/>
            </p:cNvSpPr>
            <p:nvPr/>
          </p:nvSpPr>
          <p:spPr bwMode="auto">
            <a:xfrm>
              <a:off x="629804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dirty="0">
                  <a:solidFill>
                    <a:srgbClr val="044875"/>
                  </a:solidFill>
                  <a:latin typeface="Impact" pitchFamily="34" charset="0"/>
                </a:rPr>
                <a:t>02</a:t>
              </a:r>
              <a:endParaRPr lang="zh-CN" altLang="en-US" sz="3600" dirty="0">
                <a:solidFill>
                  <a:srgbClr val="044875"/>
                </a:solidFill>
                <a:latin typeface="Impact" pitchFamily="34" charset="0"/>
              </a:endParaRPr>
            </a:p>
          </p:txBody>
        </p:sp>
      </p:grpSp>
      <p:grpSp>
        <p:nvGrpSpPr>
          <p:cNvPr id="71" name="组合 70">
            <a:extLst>
              <a:ext uri="{FF2B5EF4-FFF2-40B4-BE49-F238E27FC236}">
                <a16:creationId xmlns:a16="http://schemas.microsoft.com/office/drawing/2014/main" id="{4D1262F3-5E8C-49AA-A253-1B6771EDC1C3}"/>
              </a:ext>
            </a:extLst>
          </p:cNvPr>
          <p:cNvGrpSpPr>
            <a:grpSpLocks/>
          </p:cNvGrpSpPr>
          <p:nvPr/>
        </p:nvGrpSpPr>
        <p:grpSpPr bwMode="auto">
          <a:xfrm>
            <a:off x="1666081" y="4001271"/>
            <a:ext cx="3887431" cy="646246"/>
            <a:chOff x="6298049" y="1397569"/>
            <a:chExt cx="3886571" cy="646331"/>
          </a:xfrm>
        </p:grpSpPr>
        <p:sp>
          <p:nvSpPr>
            <p:cNvPr id="72" name="文本框 20">
              <a:extLst>
                <a:ext uri="{FF2B5EF4-FFF2-40B4-BE49-F238E27FC236}">
                  <a16:creationId xmlns:a16="http://schemas.microsoft.com/office/drawing/2014/main" id="{A645B744-DA49-4BE3-89D5-B959C0F7170F}"/>
                </a:ext>
              </a:extLst>
            </p:cNvPr>
            <p:cNvSpPr txBox="1">
              <a:spLocks noChangeArrowheads="1"/>
            </p:cNvSpPr>
            <p:nvPr/>
          </p:nvSpPr>
          <p:spPr bwMode="auto">
            <a:xfrm>
              <a:off x="7053942" y="1520119"/>
              <a:ext cx="3130678" cy="461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400" dirty="0">
                  <a:solidFill>
                    <a:srgbClr val="044875"/>
                  </a:solidFill>
                  <a:latin typeface="微软雅黑" pitchFamily="34" charset="-122"/>
                  <a:ea typeface="微软雅黑" pitchFamily="34" charset="-122"/>
                </a:rPr>
                <a:t>研究现状</a:t>
              </a:r>
            </a:p>
          </p:txBody>
        </p:sp>
        <p:sp>
          <p:nvSpPr>
            <p:cNvPr id="73" name="文本框 18">
              <a:extLst>
                <a:ext uri="{FF2B5EF4-FFF2-40B4-BE49-F238E27FC236}">
                  <a16:creationId xmlns:a16="http://schemas.microsoft.com/office/drawing/2014/main" id="{CEB09A2A-442D-4908-8B21-89E0EE7218C7}"/>
                </a:ext>
              </a:extLst>
            </p:cNvPr>
            <p:cNvSpPr txBox="1">
              <a:spLocks noChangeArrowheads="1"/>
            </p:cNvSpPr>
            <p:nvPr/>
          </p:nvSpPr>
          <p:spPr bwMode="auto">
            <a:xfrm>
              <a:off x="629804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dirty="0">
                  <a:solidFill>
                    <a:srgbClr val="044875"/>
                  </a:solidFill>
                  <a:latin typeface="Impact" pitchFamily="34" charset="0"/>
                </a:rPr>
                <a:t>03</a:t>
              </a:r>
              <a:endParaRPr lang="zh-CN" altLang="en-US" sz="3600" dirty="0">
                <a:solidFill>
                  <a:srgbClr val="044875"/>
                </a:solidFill>
                <a:latin typeface="Impact" pitchFamily="34" charset="0"/>
              </a:endParaRPr>
            </a:p>
          </p:txBody>
        </p:sp>
      </p:grpSp>
      <p:grpSp>
        <p:nvGrpSpPr>
          <p:cNvPr id="74" name="组合 73">
            <a:extLst>
              <a:ext uri="{FF2B5EF4-FFF2-40B4-BE49-F238E27FC236}">
                <a16:creationId xmlns:a16="http://schemas.microsoft.com/office/drawing/2014/main" id="{610F35EE-94DF-4A1D-AB2F-89714B3FA8B4}"/>
              </a:ext>
            </a:extLst>
          </p:cNvPr>
          <p:cNvGrpSpPr>
            <a:grpSpLocks/>
          </p:cNvGrpSpPr>
          <p:nvPr/>
        </p:nvGrpSpPr>
        <p:grpSpPr bwMode="auto">
          <a:xfrm>
            <a:off x="1647418" y="4684888"/>
            <a:ext cx="3887604" cy="646246"/>
            <a:chOff x="6298049" y="1397569"/>
            <a:chExt cx="3886744" cy="646331"/>
          </a:xfrm>
        </p:grpSpPr>
        <p:sp>
          <p:nvSpPr>
            <p:cNvPr id="77" name="文本框 20">
              <a:extLst>
                <a:ext uri="{FF2B5EF4-FFF2-40B4-BE49-F238E27FC236}">
                  <a16:creationId xmlns:a16="http://schemas.microsoft.com/office/drawing/2014/main" id="{D170D506-7B0C-441D-96AF-0444A02F6D5E}"/>
                </a:ext>
              </a:extLst>
            </p:cNvPr>
            <p:cNvSpPr txBox="1">
              <a:spLocks noChangeArrowheads="1"/>
            </p:cNvSpPr>
            <p:nvPr/>
          </p:nvSpPr>
          <p:spPr bwMode="auto">
            <a:xfrm>
              <a:off x="7054115" y="1520119"/>
              <a:ext cx="3130678" cy="461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400" dirty="0">
                  <a:solidFill>
                    <a:srgbClr val="044875"/>
                  </a:solidFill>
                  <a:latin typeface="微软雅黑" pitchFamily="34" charset="-122"/>
                  <a:ea typeface="微软雅黑" pitchFamily="34" charset="-122"/>
                </a:rPr>
                <a:t>课题目的与意义</a:t>
              </a:r>
            </a:p>
          </p:txBody>
        </p:sp>
        <p:sp>
          <p:nvSpPr>
            <p:cNvPr id="79" name="文本框 18">
              <a:extLst>
                <a:ext uri="{FF2B5EF4-FFF2-40B4-BE49-F238E27FC236}">
                  <a16:creationId xmlns:a16="http://schemas.microsoft.com/office/drawing/2014/main" id="{32457F97-94B5-4E7B-AB04-AC9DC593FDC4}"/>
                </a:ext>
              </a:extLst>
            </p:cNvPr>
            <p:cNvSpPr txBox="1">
              <a:spLocks noChangeArrowheads="1"/>
            </p:cNvSpPr>
            <p:nvPr/>
          </p:nvSpPr>
          <p:spPr bwMode="auto">
            <a:xfrm>
              <a:off x="629804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dirty="0">
                  <a:solidFill>
                    <a:srgbClr val="044875"/>
                  </a:solidFill>
                  <a:latin typeface="Impact" pitchFamily="34" charset="0"/>
                </a:rPr>
                <a:t>04</a:t>
              </a:r>
              <a:endParaRPr lang="zh-CN" altLang="en-US" sz="3600" dirty="0">
                <a:solidFill>
                  <a:srgbClr val="044875"/>
                </a:solidFill>
                <a:latin typeface="Impact" pitchFamily="34" charset="0"/>
              </a:endParaRPr>
            </a:p>
          </p:txBody>
        </p:sp>
      </p:grpSp>
      <p:grpSp>
        <p:nvGrpSpPr>
          <p:cNvPr id="92" name="组合 91">
            <a:extLst>
              <a:ext uri="{FF2B5EF4-FFF2-40B4-BE49-F238E27FC236}">
                <a16:creationId xmlns:a16="http://schemas.microsoft.com/office/drawing/2014/main" id="{79CE2BDA-1ED7-401E-81C0-B217EA68278D}"/>
              </a:ext>
            </a:extLst>
          </p:cNvPr>
          <p:cNvGrpSpPr>
            <a:grpSpLocks/>
          </p:cNvGrpSpPr>
          <p:nvPr/>
        </p:nvGrpSpPr>
        <p:grpSpPr bwMode="auto">
          <a:xfrm>
            <a:off x="6907763" y="2634037"/>
            <a:ext cx="3894091" cy="646246"/>
            <a:chOff x="6298049" y="1397569"/>
            <a:chExt cx="3893230" cy="646331"/>
          </a:xfrm>
        </p:grpSpPr>
        <p:sp>
          <p:nvSpPr>
            <p:cNvPr id="93" name="文本框 20">
              <a:extLst>
                <a:ext uri="{FF2B5EF4-FFF2-40B4-BE49-F238E27FC236}">
                  <a16:creationId xmlns:a16="http://schemas.microsoft.com/office/drawing/2014/main" id="{50A2873E-14C2-495C-9D5F-1B6254E9EC3A}"/>
                </a:ext>
              </a:extLst>
            </p:cNvPr>
            <p:cNvSpPr txBox="1">
              <a:spLocks noChangeArrowheads="1"/>
            </p:cNvSpPr>
            <p:nvPr/>
          </p:nvSpPr>
          <p:spPr bwMode="auto">
            <a:xfrm>
              <a:off x="7060601" y="1520119"/>
              <a:ext cx="3130678" cy="461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400" dirty="0">
                  <a:solidFill>
                    <a:srgbClr val="044875"/>
                  </a:solidFill>
                  <a:latin typeface="微软雅黑" pitchFamily="34" charset="-122"/>
                  <a:ea typeface="微软雅黑" pitchFamily="34" charset="-122"/>
                </a:rPr>
                <a:t>目标工作及预期成果</a:t>
              </a:r>
            </a:p>
          </p:txBody>
        </p:sp>
        <p:sp>
          <p:nvSpPr>
            <p:cNvPr id="94" name="文本框 18">
              <a:extLst>
                <a:ext uri="{FF2B5EF4-FFF2-40B4-BE49-F238E27FC236}">
                  <a16:creationId xmlns:a16="http://schemas.microsoft.com/office/drawing/2014/main" id="{B3F9C456-13CD-4405-8830-08AC4BB7DC66}"/>
                </a:ext>
              </a:extLst>
            </p:cNvPr>
            <p:cNvSpPr txBox="1">
              <a:spLocks noChangeArrowheads="1"/>
            </p:cNvSpPr>
            <p:nvPr/>
          </p:nvSpPr>
          <p:spPr bwMode="auto">
            <a:xfrm>
              <a:off x="629804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dirty="0">
                  <a:solidFill>
                    <a:srgbClr val="044875"/>
                  </a:solidFill>
                  <a:latin typeface="Impact" pitchFamily="34" charset="0"/>
                </a:rPr>
                <a:t>05</a:t>
              </a:r>
              <a:endParaRPr lang="zh-CN" altLang="en-US" sz="3600" dirty="0">
                <a:solidFill>
                  <a:srgbClr val="044875"/>
                </a:solidFill>
                <a:latin typeface="Impact" pitchFamily="34" charset="0"/>
              </a:endParaRPr>
            </a:p>
          </p:txBody>
        </p:sp>
      </p:grpSp>
      <p:grpSp>
        <p:nvGrpSpPr>
          <p:cNvPr id="95" name="组合 94">
            <a:extLst>
              <a:ext uri="{FF2B5EF4-FFF2-40B4-BE49-F238E27FC236}">
                <a16:creationId xmlns:a16="http://schemas.microsoft.com/office/drawing/2014/main" id="{C73B99F2-C35B-4489-950B-B6302F5C5008}"/>
              </a:ext>
            </a:extLst>
          </p:cNvPr>
          <p:cNvGrpSpPr>
            <a:grpSpLocks/>
          </p:cNvGrpSpPr>
          <p:nvPr/>
        </p:nvGrpSpPr>
        <p:grpSpPr bwMode="auto">
          <a:xfrm>
            <a:off x="6907764" y="3317654"/>
            <a:ext cx="3940837" cy="646246"/>
            <a:chOff x="6298049" y="1397569"/>
            <a:chExt cx="3939964" cy="646331"/>
          </a:xfrm>
        </p:grpSpPr>
        <p:sp>
          <p:nvSpPr>
            <p:cNvPr id="96" name="文本框 20">
              <a:extLst>
                <a:ext uri="{FF2B5EF4-FFF2-40B4-BE49-F238E27FC236}">
                  <a16:creationId xmlns:a16="http://schemas.microsoft.com/office/drawing/2014/main" id="{0FD0EBE6-ED07-4573-A37B-CCD6FB44DF7C}"/>
                </a:ext>
              </a:extLst>
            </p:cNvPr>
            <p:cNvSpPr txBox="1">
              <a:spLocks noChangeArrowheads="1"/>
            </p:cNvSpPr>
            <p:nvPr/>
          </p:nvSpPr>
          <p:spPr bwMode="auto">
            <a:xfrm>
              <a:off x="7107335" y="1520119"/>
              <a:ext cx="3130678" cy="461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400" dirty="0">
                  <a:solidFill>
                    <a:srgbClr val="044875"/>
                  </a:solidFill>
                  <a:latin typeface="微软雅黑" pitchFamily="34" charset="-122"/>
                  <a:ea typeface="微软雅黑" pitchFamily="34" charset="-122"/>
                </a:rPr>
                <a:t>研究对象及研究方案</a:t>
              </a:r>
            </a:p>
          </p:txBody>
        </p:sp>
        <p:sp>
          <p:nvSpPr>
            <p:cNvPr id="97" name="文本框 18">
              <a:extLst>
                <a:ext uri="{FF2B5EF4-FFF2-40B4-BE49-F238E27FC236}">
                  <a16:creationId xmlns:a16="http://schemas.microsoft.com/office/drawing/2014/main" id="{2E45D67B-FA2F-44BC-9BA2-8CD766C0420C}"/>
                </a:ext>
              </a:extLst>
            </p:cNvPr>
            <p:cNvSpPr txBox="1">
              <a:spLocks noChangeArrowheads="1"/>
            </p:cNvSpPr>
            <p:nvPr/>
          </p:nvSpPr>
          <p:spPr bwMode="auto">
            <a:xfrm>
              <a:off x="629804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dirty="0">
                  <a:solidFill>
                    <a:srgbClr val="044875"/>
                  </a:solidFill>
                  <a:latin typeface="Impact" pitchFamily="34" charset="0"/>
                </a:rPr>
                <a:t>06</a:t>
              </a:r>
              <a:endParaRPr lang="zh-CN" altLang="en-US" sz="3600" dirty="0">
                <a:solidFill>
                  <a:srgbClr val="044875"/>
                </a:solidFill>
                <a:latin typeface="Impact" pitchFamily="34" charset="0"/>
              </a:endParaRPr>
            </a:p>
          </p:txBody>
        </p:sp>
      </p:grpSp>
      <p:grpSp>
        <p:nvGrpSpPr>
          <p:cNvPr id="98" name="组合 97">
            <a:extLst>
              <a:ext uri="{FF2B5EF4-FFF2-40B4-BE49-F238E27FC236}">
                <a16:creationId xmlns:a16="http://schemas.microsoft.com/office/drawing/2014/main" id="{06618D0C-140D-403E-9919-59C5F868CFFC}"/>
              </a:ext>
            </a:extLst>
          </p:cNvPr>
          <p:cNvGrpSpPr>
            <a:grpSpLocks/>
          </p:cNvGrpSpPr>
          <p:nvPr/>
        </p:nvGrpSpPr>
        <p:grpSpPr bwMode="auto">
          <a:xfrm>
            <a:off x="6907762" y="4001271"/>
            <a:ext cx="3940838" cy="646246"/>
            <a:chOff x="6298049" y="1397569"/>
            <a:chExt cx="3939966" cy="646331"/>
          </a:xfrm>
        </p:grpSpPr>
        <p:sp>
          <p:nvSpPr>
            <p:cNvPr id="99" name="文本框 20">
              <a:extLst>
                <a:ext uri="{FF2B5EF4-FFF2-40B4-BE49-F238E27FC236}">
                  <a16:creationId xmlns:a16="http://schemas.microsoft.com/office/drawing/2014/main" id="{F00BE690-C35E-4E64-9BD7-968216AF7E6E}"/>
                </a:ext>
              </a:extLst>
            </p:cNvPr>
            <p:cNvSpPr txBox="1">
              <a:spLocks noChangeArrowheads="1"/>
            </p:cNvSpPr>
            <p:nvPr/>
          </p:nvSpPr>
          <p:spPr bwMode="auto">
            <a:xfrm>
              <a:off x="7107337" y="1520119"/>
              <a:ext cx="3130678" cy="461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400" dirty="0">
                  <a:solidFill>
                    <a:srgbClr val="044875"/>
                  </a:solidFill>
                  <a:latin typeface="微软雅黑" pitchFamily="34" charset="-122"/>
                  <a:ea typeface="微软雅黑" pitchFamily="34" charset="-122"/>
                </a:rPr>
                <a:t>关键技术问题</a:t>
              </a:r>
            </a:p>
          </p:txBody>
        </p:sp>
        <p:sp>
          <p:nvSpPr>
            <p:cNvPr id="100" name="文本框 18">
              <a:extLst>
                <a:ext uri="{FF2B5EF4-FFF2-40B4-BE49-F238E27FC236}">
                  <a16:creationId xmlns:a16="http://schemas.microsoft.com/office/drawing/2014/main" id="{BCE901FB-5912-4DDC-A710-17A317007C7B}"/>
                </a:ext>
              </a:extLst>
            </p:cNvPr>
            <p:cNvSpPr txBox="1">
              <a:spLocks noChangeArrowheads="1"/>
            </p:cNvSpPr>
            <p:nvPr/>
          </p:nvSpPr>
          <p:spPr bwMode="auto">
            <a:xfrm>
              <a:off x="629804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dirty="0">
                  <a:solidFill>
                    <a:srgbClr val="044875"/>
                  </a:solidFill>
                  <a:latin typeface="Impact" pitchFamily="34" charset="0"/>
                </a:rPr>
                <a:t>07</a:t>
              </a:r>
              <a:endParaRPr lang="zh-CN" altLang="en-US" sz="3600" dirty="0">
                <a:solidFill>
                  <a:srgbClr val="044875"/>
                </a:solidFill>
                <a:latin typeface="Impact" pitchFamily="34" charset="0"/>
              </a:endParaRPr>
            </a:p>
          </p:txBody>
        </p:sp>
      </p:grpSp>
      <p:grpSp>
        <p:nvGrpSpPr>
          <p:cNvPr id="104" name="组合 103">
            <a:extLst>
              <a:ext uri="{FF2B5EF4-FFF2-40B4-BE49-F238E27FC236}">
                <a16:creationId xmlns:a16="http://schemas.microsoft.com/office/drawing/2014/main" id="{DF5A0909-252D-41EE-8101-427136643995}"/>
              </a:ext>
            </a:extLst>
          </p:cNvPr>
          <p:cNvGrpSpPr>
            <a:grpSpLocks/>
          </p:cNvGrpSpPr>
          <p:nvPr/>
        </p:nvGrpSpPr>
        <p:grpSpPr bwMode="auto">
          <a:xfrm>
            <a:off x="6907763" y="4684888"/>
            <a:ext cx="3131371" cy="646246"/>
            <a:chOff x="6276396" y="1397569"/>
            <a:chExt cx="3130678" cy="646331"/>
          </a:xfrm>
        </p:grpSpPr>
        <p:sp>
          <p:nvSpPr>
            <p:cNvPr id="105" name="文本框 20">
              <a:extLst>
                <a:ext uri="{FF2B5EF4-FFF2-40B4-BE49-F238E27FC236}">
                  <a16:creationId xmlns:a16="http://schemas.microsoft.com/office/drawing/2014/main" id="{1DD46C78-D151-432E-BB99-75716FF585D8}"/>
                </a:ext>
              </a:extLst>
            </p:cNvPr>
            <p:cNvSpPr txBox="1">
              <a:spLocks noChangeArrowheads="1"/>
            </p:cNvSpPr>
            <p:nvPr/>
          </p:nvSpPr>
          <p:spPr bwMode="auto">
            <a:xfrm>
              <a:off x="6276396" y="1520119"/>
              <a:ext cx="3130678" cy="461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400" dirty="0">
                  <a:solidFill>
                    <a:srgbClr val="044875"/>
                  </a:solidFill>
                  <a:latin typeface="微软雅黑" pitchFamily="34" charset="-122"/>
                  <a:ea typeface="微软雅黑" pitchFamily="34" charset="-122"/>
                </a:rPr>
                <a:t>进度安排</a:t>
              </a:r>
            </a:p>
          </p:txBody>
        </p:sp>
        <p:sp>
          <p:nvSpPr>
            <p:cNvPr id="106" name="文本框 18">
              <a:extLst>
                <a:ext uri="{FF2B5EF4-FFF2-40B4-BE49-F238E27FC236}">
                  <a16:creationId xmlns:a16="http://schemas.microsoft.com/office/drawing/2014/main" id="{FB86A14D-E60A-4D15-9C97-467A827276FE}"/>
                </a:ext>
              </a:extLst>
            </p:cNvPr>
            <p:cNvSpPr txBox="1">
              <a:spLocks noChangeArrowheads="1"/>
            </p:cNvSpPr>
            <p:nvPr/>
          </p:nvSpPr>
          <p:spPr bwMode="auto">
            <a:xfrm>
              <a:off x="629804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dirty="0">
                  <a:solidFill>
                    <a:srgbClr val="044875"/>
                  </a:solidFill>
                  <a:latin typeface="Impact" pitchFamily="34" charset="0"/>
                </a:rPr>
                <a:t>08</a:t>
              </a:r>
              <a:endParaRPr lang="zh-CN" altLang="en-US" sz="3600" dirty="0">
                <a:solidFill>
                  <a:srgbClr val="044875"/>
                </a:solidFill>
                <a:latin typeface="Impact" pitchFamily="34" charset="0"/>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53" presetClass="entr" presetSubtype="16" fill="hold" grpId="0" nodeType="withEffect">
                                  <p:stCondLst>
                                    <p:cond delay="0"/>
                                  </p:stCondLst>
                                  <p:iterate type="lt">
                                    <p:tmPct val="10000"/>
                                  </p:iterate>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par>
                                <p:cTn id="16" presetID="22" presetClass="entr" presetSubtype="4" fill="hold" nodeType="withEffect">
                                  <p:stCondLst>
                                    <p:cond delay="0"/>
                                  </p:stCondLst>
                                  <p:childTnLst>
                                    <p:set>
                                      <p:cBhvr>
                                        <p:cTn id="17" dur="1" fill="hold">
                                          <p:stCondLst>
                                            <p:cond delay="0"/>
                                          </p:stCondLst>
                                        </p:cTn>
                                        <p:tgtEl>
                                          <p:spTgt spid="70"/>
                                        </p:tgtEl>
                                        <p:attrNameLst>
                                          <p:attrName>style.visibility</p:attrName>
                                        </p:attrNameLst>
                                      </p:cBhvr>
                                      <p:to>
                                        <p:strVal val="visible"/>
                                      </p:to>
                                    </p:set>
                                    <p:animEffect transition="in" filter="wipe(down)">
                                      <p:cBhvr>
                                        <p:cTn id="18" dur="500"/>
                                        <p:tgtEl>
                                          <p:spTgt spid="70"/>
                                        </p:tgtEl>
                                      </p:cBhvr>
                                    </p:animEffect>
                                  </p:childTnLst>
                                </p:cTn>
                              </p:par>
                              <p:par>
                                <p:cTn id="19" presetID="22" presetClass="entr" presetSubtype="4" fill="hold" nodeType="withEffect">
                                  <p:stCondLst>
                                    <p:cond delay="0"/>
                                  </p:stCondLst>
                                  <p:childTnLst>
                                    <p:set>
                                      <p:cBhvr>
                                        <p:cTn id="20" dur="1" fill="hold">
                                          <p:stCondLst>
                                            <p:cond delay="0"/>
                                          </p:stCondLst>
                                        </p:cTn>
                                        <p:tgtEl>
                                          <p:spTgt spid="66"/>
                                        </p:tgtEl>
                                        <p:attrNameLst>
                                          <p:attrName>style.visibility</p:attrName>
                                        </p:attrNameLst>
                                      </p:cBhvr>
                                      <p:to>
                                        <p:strVal val="visible"/>
                                      </p:to>
                                    </p:set>
                                    <p:animEffect transition="in" filter="wipe(down)">
                                      <p:cBhvr>
                                        <p:cTn id="21" dur="500"/>
                                        <p:tgtEl>
                                          <p:spTgt spid="66"/>
                                        </p:tgtEl>
                                      </p:cBhvr>
                                    </p:animEffect>
                                  </p:childTnLst>
                                </p:cTn>
                              </p:par>
                              <p:par>
                                <p:cTn id="22" presetID="22" presetClass="entr" presetSubtype="4" fill="hold" nodeType="withEffect">
                                  <p:stCondLst>
                                    <p:cond delay="0"/>
                                  </p:stCondLst>
                                  <p:childTnLst>
                                    <p:set>
                                      <p:cBhvr>
                                        <p:cTn id="23" dur="1" fill="hold">
                                          <p:stCondLst>
                                            <p:cond delay="0"/>
                                          </p:stCondLst>
                                        </p:cTn>
                                        <p:tgtEl>
                                          <p:spTgt spid="71"/>
                                        </p:tgtEl>
                                        <p:attrNameLst>
                                          <p:attrName>style.visibility</p:attrName>
                                        </p:attrNameLst>
                                      </p:cBhvr>
                                      <p:to>
                                        <p:strVal val="visible"/>
                                      </p:to>
                                    </p:set>
                                    <p:animEffect transition="in" filter="wipe(down)">
                                      <p:cBhvr>
                                        <p:cTn id="24" dur="500"/>
                                        <p:tgtEl>
                                          <p:spTgt spid="71"/>
                                        </p:tgtEl>
                                      </p:cBhvr>
                                    </p:animEffect>
                                  </p:childTnLst>
                                </p:cTn>
                              </p:par>
                              <p:par>
                                <p:cTn id="25" presetID="22" presetClass="entr" presetSubtype="4" fill="hold" nodeType="withEffect">
                                  <p:stCondLst>
                                    <p:cond delay="0"/>
                                  </p:stCondLst>
                                  <p:childTnLst>
                                    <p:set>
                                      <p:cBhvr>
                                        <p:cTn id="26" dur="1" fill="hold">
                                          <p:stCondLst>
                                            <p:cond delay="0"/>
                                          </p:stCondLst>
                                        </p:cTn>
                                        <p:tgtEl>
                                          <p:spTgt spid="74"/>
                                        </p:tgtEl>
                                        <p:attrNameLst>
                                          <p:attrName>style.visibility</p:attrName>
                                        </p:attrNameLst>
                                      </p:cBhvr>
                                      <p:to>
                                        <p:strVal val="visible"/>
                                      </p:to>
                                    </p:set>
                                    <p:animEffect transition="in" filter="wipe(down)">
                                      <p:cBhvr>
                                        <p:cTn id="27" dur="500"/>
                                        <p:tgtEl>
                                          <p:spTgt spid="74"/>
                                        </p:tgtEl>
                                      </p:cBhvr>
                                    </p:animEffect>
                                  </p:childTnLst>
                                </p:cTn>
                              </p:par>
                              <p:par>
                                <p:cTn id="28" presetID="22" presetClass="entr" presetSubtype="4" fill="hold" nodeType="withEffect">
                                  <p:stCondLst>
                                    <p:cond delay="0"/>
                                  </p:stCondLst>
                                  <p:childTnLst>
                                    <p:set>
                                      <p:cBhvr>
                                        <p:cTn id="29" dur="1" fill="hold">
                                          <p:stCondLst>
                                            <p:cond delay="0"/>
                                          </p:stCondLst>
                                        </p:cTn>
                                        <p:tgtEl>
                                          <p:spTgt spid="92"/>
                                        </p:tgtEl>
                                        <p:attrNameLst>
                                          <p:attrName>style.visibility</p:attrName>
                                        </p:attrNameLst>
                                      </p:cBhvr>
                                      <p:to>
                                        <p:strVal val="visible"/>
                                      </p:to>
                                    </p:set>
                                    <p:animEffect transition="in" filter="wipe(down)">
                                      <p:cBhvr>
                                        <p:cTn id="30" dur="500"/>
                                        <p:tgtEl>
                                          <p:spTgt spid="92"/>
                                        </p:tgtEl>
                                      </p:cBhvr>
                                    </p:animEffect>
                                  </p:childTnLst>
                                </p:cTn>
                              </p:par>
                              <p:par>
                                <p:cTn id="31" presetID="22" presetClass="entr" presetSubtype="4" fill="hold" nodeType="withEffect">
                                  <p:stCondLst>
                                    <p:cond delay="0"/>
                                  </p:stCondLst>
                                  <p:childTnLst>
                                    <p:set>
                                      <p:cBhvr>
                                        <p:cTn id="32" dur="1" fill="hold">
                                          <p:stCondLst>
                                            <p:cond delay="0"/>
                                          </p:stCondLst>
                                        </p:cTn>
                                        <p:tgtEl>
                                          <p:spTgt spid="95"/>
                                        </p:tgtEl>
                                        <p:attrNameLst>
                                          <p:attrName>style.visibility</p:attrName>
                                        </p:attrNameLst>
                                      </p:cBhvr>
                                      <p:to>
                                        <p:strVal val="visible"/>
                                      </p:to>
                                    </p:set>
                                    <p:animEffect transition="in" filter="wipe(down)">
                                      <p:cBhvr>
                                        <p:cTn id="33" dur="500"/>
                                        <p:tgtEl>
                                          <p:spTgt spid="95"/>
                                        </p:tgtEl>
                                      </p:cBhvr>
                                    </p:animEffect>
                                  </p:childTnLst>
                                </p:cTn>
                              </p:par>
                              <p:par>
                                <p:cTn id="34" presetID="22" presetClass="entr" presetSubtype="4" fill="hold" nodeType="withEffect">
                                  <p:stCondLst>
                                    <p:cond delay="0"/>
                                  </p:stCondLst>
                                  <p:childTnLst>
                                    <p:set>
                                      <p:cBhvr>
                                        <p:cTn id="35" dur="1" fill="hold">
                                          <p:stCondLst>
                                            <p:cond delay="0"/>
                                          </p:stCondLst>
                                        </p:cTn>
                                        <p:tgtEl>
                                          <p:spTgt spid="98"/>
                                        </p:tgtEl>
                                        <p:attrNameLst>
                                          <p:attrName>style.visibility</p:attrName>
                                        </p:attrNameLst>
                                      </p:cBhvr>
                                      <p:to>
                                        <p:strVal val="visible"/>
                                      </p:to>
                                    </p:set>
                                    <p:animEffect transition="in" filter="wipe(down)">
                                      <p:cBhvr>
                                        <p:cTn id="36" dur="500"/>
                                        <p:tgtEl>
                                          <p:spTgt spid="98"/>
                                        </p:tgtEl>
                                      </p:cBhvr>
                                    </p:animEffect>
                                  </p:childTnLst>
                                </p:cTn>
                              </p:par>
                              <p:par>
                                <p:cTn id="37" presetID="22" presetClass="entr" presetSubtype="4" fill="hold" nodeType="withEffect">
                                  <p:stCondLst>
                                    <p:cond delay="0"/>
                                  </p:stCondLst>
                                  <p:childTnLst>
                                    <p:set>
                                      <p:cBhvr>
                                        <p:cTn id="38" dur="1" fill="hold">
                                          <p:stCondLst>
                                            <p:cond delay="0"/>
                                          </p:stCondLst>
                                        </p:cTn>
                                        <p:tgtEl>
                                          <p:spTgt spid="104"/>
                                        </p:tgtEl>
                                        <p:attrNameLst>
                                          <p:attrName>style.visibility</p:attrName>
                                        </p:attrNameLst>
                                      </p:cBhvr>
                                      <p:to>
                                        <p:strVal val="visible"/>
                                      </p:to>
                                    </p:set>
                                    <p:animEffect transition="in" filter="wipe(down)">
                                      <p:cBhvr>
                                        <p:cTn id="39"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p:nvPr/>
        </p:nvSpPr>
        <p:spPr bwMode="auto">
          <a:xfrm>
            <a:off x="550863" y="82550"/>
            <a:ext cx="723900" cy="585788"/>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06</a:t>
            </a:r>
            <a:endParaRPr lang="zh-CN" altLang="en-US" sz="3200" dirty="0">
              <a:solidFill>
                <a:schemeClr val="bg2">
                  <a:lumMod val="25000"/>
                </a:schemeClr>
              </a:solidFill>
              <a:latin typeface="Impact" panose="020B0806030902050204" pitchFamily="34" charset="0"/>
              <a:ea typeface="+mn-ea"/>
            </a:endParaRPr>
          </a:p>
        </p:txBody>
      </p:sp>
      <p:sp>
        <p:nvSpPr>
          <p:cNvPr id="8" name="矩形 7"/>
          <p:cNvSpPr/>
          <p:nvPr/>
        </p:nvSpPr>
        <p:spPr>
          <a:xfrm>
            <a:off x="0" y="6581754"/>
            <a:ext cx="12192000" cy="27624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55" name="组合 54"/>
          <p:cNvGrpSpPr>
            <a:grpSpLocks/>
          </p:cNvGrpSpPr>
          <p:nvPr/>
        </p:nvGrpSpPr>
        <p:grpSpPr bwMode="auto">
          <a:xfrm>
            <a:off x="1274763" y="1992605"/>
            <a:ext cx="3235325" cy="522287"/>
            <a:chOff x="5982652" y="1305878"/>
            <a:chExt cx="3235645" cy="523220"/>
          </a:xfrm>
        </p:grpSpPr>
        <p:sp>
          <p:nvSpPr>
            <p:cNvPr id="56" name="矩形 55"/>
            <p:cNvSpPr/>
            <p:nvPr/>
          </p:nvSpPr>
          <p:spPr>
            <a:xfrm>
              <a:off x="5982652" y="1305878"/>
              <a:ext cx="3235645" cy="523220"/>
            </a:xfrm>
            <a:prstGeom prst="rect">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57" name="文本框 56"/>
            <p:cNvSpPr txBox="1"/>
            <p:nvPr/>
          </p:nvSpPr>
          <p:spPr>
            <a:xfrm>
              <a:off x="5982652" y="1336094"/>
              <a:ext cx="3235645" cy="462788"/>
            </a:xfrm>
            <a:prstGeom prst="rect">
              <a:avLst/>
            </a:prstGeom>
            <a:noFill/>
          </p:spPr>
          <p:txBody>
            <a:bodyPr wrap="square">
              <a:spAutoFit/>
            </a:bodyPr>
            <a:lstStyle/>
            <a:p>
              <a:pPr eaLnBrk="1" fontAlgn="auto" hangingPunct="1">
                <a:spcBef>
                  <a:spcPts val="0"/>
                </a:spcBef>
                <a:spcAft>
                  <a:spcPts val="0"/>
                </a:spcAft>
                <a:defRPr/>
              </a:pPr>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研究对象</a:t>
              </a:r>
            </a:p>
          </p:txBody>
        </p:sp>
      </p:grpSp>
      <p:sp>
        <p:nvSpPr>
          <p:cNvPr id="32" name="文本框 53">
            <a:extLst>
              <a:ext uri="{FF2B5EF4-FFF2-40B4-BE49-F238E27FC236}">
                <a16:creationId xmlns:a16="http://schemas.microsoft.com/office/drawing/2014/main" id="{1543AE23-9FE4-48FD-9D24-9F1FF3E8F626}"/>
              </a:ext>
            </a:extLst>
          </p:cNvPr>
          <p:cNvSpPr txBox="1">
            <a:spLocks noChangeArrowheads="1"/>
          </p:cNvSpPr>
          <p:nvPr/>
        </p:nvSpPr>
        <p:spPr bwMode="auto">
          <a:xfrm>
            <a:off x="1274763" y="2697454"/>
            <a:ext cx="9103677" cy="1689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50000"/>
              </a:lnSpc>
            </a:pPr>
            <a:r>
              <a:rPr lang="zh-CN" altLang="en-US" sz="2400" dirty="0">
                <a:solidFill>
                  <a:srgbClr val="044875"/>
                </a:solidFill>
                <a:latin typeface="微软雅黑" panose="020B0503020204020204" pitchFamily="34" charset="-122"/>
                <a:ea typeface="微软雅黑" panose="020B0503020204020204" pitchFamily="34" charset="-122"/>
                <a:cs typeface="Arial" pitchFamily="34" charset="0"/>
              </a:rPr>
              <a:t>本项目以肺癌病人肺部</a:t>
            </a:r>
            <a:r>
              <a:rPr lang="en-US" altLang="zh-CN" sz="2400" dirty="0">
                <a:solidFill>
                  <a:srgbClr val="044875"/>
                </a:solidFill>
                <a:latin typeface="微软雅黑" panose="020B0503020204020204" pitchFamily="34" charset="-122"/>
                <a:ea typeface="微软雅黑" panose="020B0503020204020204" pitchFamily="34" charset="-122"/>
                <a:cs typeface="Arial" pitchFamily="34" charset="0"/>
              </a:rPr>
              <a:t>CT</a:t>
            </a:r>
            <a:r>
              <a:rPr lang="zh-CN" altLang="en-US" sz="2400" dirty="0">
                <a:solidFill>
                  <a:srgbClr val="044875"/>
                </a:solidFill>
                <a:latin typeface="微软雅黑" panose="020B0503020204020204" pitchFamily="34" charset="-122"/>
                <a:ea typeface="微软雅黑" panose="020B0503020204020204" pitchFamily="34" charset="-122"/>
                <a:cs typeface="Arial" pitchFamily="34" charset="0"/>
              </a:rPr>
              <a:t>图像为研究样本，目的是搭建神经网络以探究其与病人肺癌程度之间的关系，最终建立肺癌病灶检测分类算法。</a:t>
            </a:r>
            <a:endParaRPr lang="en-US" altLang="zh-CN" sz="3200" dirty="0">
              <a:solidFill>
                <a:srgbClr val="044875"/>
              </a:solidFill>
              <a:latin typeface="微软雅黑" panose="020B0503020204020204" pitchFamily="34" charset="-122"/>
              <a:ea typeface="微软雅黑" panose="020B0503020204020204" pitchFamily="34" charset="-122"/>
              <a:cs typeface="Arial" pitchFamily="34" charset="0"/>
            </a:endParaRPr>
          </a:p>
        </p:txBody>
      </p:sp>
    </p:spTree>
    <p:extLst>
      <p:ext uri="{BB962C8B-B14F-4D97-AF65-F5344CB8AC3E}">
        <p14:creationId xmlns:p14="http://schemas.microsoft.com/office/powerpoint/2010/main" val="35376358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wipe(left)">
                                      <p:cBhvr>
                                        <p:cTn id="15"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p:nvPr/>
        </p:nvSpPr>
        <p:spPr bwMode="auto">
          <a:xfrm>
            <a:off x="550863" y="82550"/>
            <a:ext cx="723900" cy="585788"/>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06</a:t>
            </a:r>
            <a:endParaRPr lang="zh-CN" altLang="en-US" sz="3200" dirty="0">
              <a:solidFill>
                <a:schemeClr val="bg2">
                  <a:lumMod val="25000"/>
                </a:schemeClr>
              </a:solidFill>
              <a:latin typeface="Impact" panose="020B0806030902050204" pitchFamily="34" charset="0"/>
              <a:ea typeface="+mn-ea"/>
            </a:endParaRPr>
          </a:p>
        </p:txBody>
      </p:sp>
      <p:sp>
        <p:nvSpPr>
          <p:cNvPr id="8" name="矩形 7"/>
          <p:cNvSpPr/>
          <p:nvPr/>
        </p:nvSpPr>
        <p:spPr>
          <a:xfrm>
            <a:off x="0" y="6581754"/>
            <a:ext cx="12192000" cy="27624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55" name="组合 54"/>
          <p:cNvGrpSpPr>
            <a:grpSpLocks/>
          </p:cNvGrpSpPr>
          <p:nvPr/>
        </p:nvGrpSpPr>
        <p:grpSpPr bwMode="auto">
          <a:xfrm>
            <a:off x="1274763" y="1992605"/>
            <a:ext cx="3235325" cy="522287"/>
            <a:chOff x="5982652" y="1305878"/>
            <a:chExt cx="3235645" cy="523220"/>
          </a:xfrm>
        </p:grpSpPr>
        <p:sp>
          <p:nvSpPr>
            <p:cNvPr id="56" name="矩形 55"/>
            <p:cNvSpPr/>
            <p:nvPr/>
          </p:nvSpPr>
          <p:spPr>
            <a:xfrm>
              <a:off x="5982652" y="1305878"/>
              <a:ext cx="3235645" cy="523220"/>
            </a:xfrm>
            <a:prstGeom prst="rect">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57" name="文本框 56"/>
            <p:cNvSpPr txBox="1"/>
            <p:nvPr/>
          </p:nvSpPr>
          <p:spPr>
            <a:xfrm>
              <a:off x="5982652" y="1336094"/>
              <a:ext cx="3235645" cy="462788"/>
            </a:xfrm>
            <a:prstGeom prst="rect">
              <a:avLst/>
            </a:prstGeom>
            <a:noFill/>
          </p:spPr>
          <p:txBody>
            <a:bodyPr wrap="square">
              <a:spAutoFit/>
            </a:bodyPr>
            <a:lstStyle/>
            <a:p>
              <a:pPr eaLnBrk="1" fontAlgn="auto" hangingPunct="1">
                <a:spcBef>
                  <a:spcPts val="0"/>
                </a:spcBef>
                <a:spcAft>
                  <a:spcPts val="0"/>
                </a:spcAft>
                <a:defRPr/>
              </a:pPr>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研究方案</a:t>
              </a:r>
            </a:p>
          </p:txBody>
        </p:sp>
      </p:grpSp>
      <p:sp>
        <p:nvSpPr>
          <p:cNvPr id="32" name="文本框 53">
            <a:extLst>
              <a:ext uri="{FF2B5EF4-FFF2-40B4-BE49-F238E27FC236}">
                <a16:creationId xmlns:a16="http://schemas.microsoft.com/office/drawing/2014/main" id="{1543AE23-9FE4-48FD-9D24-9F1FF3E8F626}"/>
              </a:ext>
            </a:extLst>
          </p:cNvPr>
          <p:cNvSpPr txBox="1">
            <a:spLocks noChangeArrowheads="1"/>
          </p:cNvSpPr>
          <p:nvPr/>
        </p:nvSpPr>
        <p:spPr bwMode="auto">
          <a:xfrm>
            <a:off x="1274763" y="2697454"/>
            <a:ext cx="9682797" cy="1689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50000"/>
              </a:lnSpc>
            </a:pPr>
            <a:r>
              <a:rPr lang="zh-CN" altLang="en-US" sz="2400" dirty="0">
                <a:solidFill>
                  <a:srgbClr val="044875"/>
                </a:solidFill>
                <a:latin typeface="微软雅黑" panose="020B0503020204020204" pitchFamily="34" charset="-122"/>
                <a:ea typeface="微软雅黑" panose="020B0503020204020204" pitchFamily="34" charset="-122"/>
                <a:cs typeface="Arial" pitchFamily="34" charset="0"/>
              </a:rPr>
              <a:t>本项目前期的准备工作寻找数据与算法学习，包括</a:t>
            </a:r>
            <a:r>
              <a:rPr lang="en-US" altLang="zh-CN" sz="2400" dirty="0">
                <a:solidFill>
                  <a:srgbClr val="044875"/>
                </a:solidFill>
                <a:latin typeface="微软雅黑" panose="020B0503020204020204" pitchFamily="34" charset="-122"/>
                <a:ea typeface="微软雅黑" panose="020B0503020204020204" pitchFamily="34" charset="-122"/>
                <a:cs typeface="Arial" pitchFamily="34" charset="0"/>
              </a:rPr>
              <a:t>CT</a:t>
            </a:r>
            <a:r>
              <a:rPr lang="zh-CN" altLang="en-US" sz="2400" dirty="0">
                <a:solidFill>
                  <a:srgbClr val="044875"/>
                </a:solidFill>
                <a:latin typeface="微软雅黑" panose="020B0503020204020204" pitchFamily="34" charset="-122"/>
                <a:ea typeface="微软雅黑" panose="020B0503020204020204" pitchFamily="34" charset="-122"/>
                <a:cs typeface="Arial" pitchFamily="34" charset="0"/>
              </a:rPr>
              <a:t>图像以及对应标签的搜集和</a:t>
            </a:r>
            <a:r>
              <a:rPr lang="en-US" altLang="zh-CN" sz="2400" dirty="0">
                <a:solidFill>
                  <a:srgbClr val="044875"/>
                </a:solidFill>
                <a:latin typeface="微软雅黑" panose="020B0503020204020204" pitchFamily="34" charset="-122"/>
                <a:ea typeface="微软雅黑" panose="020B0503020204020204" pitchFamily="34" charset="-122"/>
                <a:cs typeface="Arial" pitchFamily="34" charset="0"/>
              </a:rPr>
              <a:t>MATLAB</a:t>
            </a:r>
            <a:r>
              <a:rPr lang="zh-CN" altLang="en-US" sz="2400" dirty="0">
                <a:solidFill>
                  <a:srgbClr val="044875"/>
                </a:solidFill>
                <a:latin typeface="微软雅黑" panose="020B0503020204020204" pitchFamily="34" charset="-122"/>
                <a:ea typeface="微软雅黑" panose="020B0503020204020204" pitchFamily="34" charset="-122"/>
                <a:cs typeface="Arial" pitchFamily="34" charset="0"/>
              </a:rPr>
              <a:t>神经网络算法的学习；之后的阶段为建立神经网络模型，训练神经网络，修改优化，以及算法的实际应用与检验。</a:t>
            </a:r>
            <a:endParaRPr lang="en-US" altLang="zh-CN" sz="3200" dirty="0">
              <a:solidFill>
                <a:srgbClr val="044875"/>
              </a:solidFill>
              <a:latin typeface="微软雅黑" panose="020B0503020204020204" pitchFamily="34" charset="-122"/>
              <a:ea typeface="微软雅黑" panose="020B0503020204020204" pitchFamily="34" charset="-122"/>
              <a:cs typeface="Arial" pitchFamily="34" charset="0"/>
            </a:endParaRPr>
          </a:p>
        </p:txBody>
      </p:sp>
    </p:spTree>
    <p:extLst>
      <p:ext uri="{BB962C8B-B14F-4D97-AF65-F5344CB8AC3E}">
        <p14:creationId xmlns:p14="http://schemas.microsoft.com/office/powerpoint/2010/main" val="19274573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wipe(left)">
                                      <p:cBhvr>
                                        <p:cTn id="15"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1" y="2663826"/>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1"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11500" dirty="0">
                <a:solidFill>
                  <a:schemeClr val="bg1"/>
                </a:solidFill>
                <a:latin typeface="Impact" pitchFamily="34" charset="0"/>
              </a:rPr>
              <a:t>7</a:t>
            </a:r>
            <a:endParaRPr lang="zh-CN" altLang="en-US" sz="11500" dirty="0">
              <a:solidFill>
                <a:schemeClr val="bg1"/>
              </a:solidFill>
              <a:latin typeface="Impact"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6" name="矩形 5"/>
          <p:cNvSpPr/>
          <p:nvPr/>
        </p:nvSpPr>
        <p:spPr>
          <a:xfrm>
            <a:off x="2498726" y="2663826"/>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4"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部分</a:t>
            </a:r>
          </a:p>
        </p:txBody>
      </p:sp>
      <p:sp>
        <p:nvSpPr>
          <p:cNvPr id="8" name="文本框 7"/>
          <p:cNvSpPr txBox="1">
            <a:spLocks noChangeArrowheads="1"/>
          </p:cNvSpPr>
          <p:nvPr/>
        </p:nvSpPr>
        <p:spPr bwMode="auto">
          <a:xfrm>
            <a:off x="6791325" y="3632201"/>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800" b="1" dirty="0">
                <a:solidFill>
                  <a:schemeClr val="bg1"/>
                </a:solidFill>
                <a:latin typeface="微软雅黑" pitchFamily="34" charset="-122"/>
                <a:ea typeface="微软雅黑" pitchFamily="34" charset="-122"/>
              </a:rPr>
              <a:t>关键技术问题</a:t>
            </a:r>
          </a:p>
        </p:txBody>
      </p:sp>
    </p:spTree>
    <p:extLst>
      <p:ext uri="{BB962C8B-B14F-4D97-AF65-F5344CB8AC3E}">
        <p14:creationId xmlns:p14="http://schemas.microsoft.com/office/powerpoint/2010/main" val="2680642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文本框 13"/>
          <p:cNvSpPr txBox="1"/>
          <p:nvPr/>
        </p:nvSpPr>
        <p:spPr bwMode="auto">
          <a:xfrm>
            <a:off x="550864" y="82550"/>
            <a:ext cx="723900" cy="585788"/>
          </a:xfrm>
          <a:prstGeom prst="rect">
            <a:avLst/>
          </a:prstGeom>
          <a:noFill/>
        </p:spPr>
        <p:txBody>
          <a:bodyPr wrap="square">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07 </a:t>
            </a:r>
            <a:endParaRPr lang="zh-CN" altLang="en-US" sz="3200" dirty="0">
              <a:solidFill>
                <a:schemeClr val="bg2">
                  <a:lumMod val="25000"/>
                </a:schemeClr>
              </a:solidFill>
              <a:latin typeface="Impact" panose="020B0806030902050204" pitchFamily="34" charset="0"/>
              <a:ea typeface="+mn-ea"/>
            </a:endParaRPr>
          </a:p>
        </p:txBody>
      </p:sp>
      <p:sp>
        <p:nvSpPr>
          <p:cNvPr id="16" name="矩形 15"/>
          <p:cNvSpPr/>
          <p:nvPr/>
        </p:nvSpPr>
        <p:spPr>
          <a:xfrm>
            <a:off x="0" y="6581754"/>
            <a:ext cx="12192000" cy="27624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9" name="组合 88">
            <a:extLst>
              <a:ext uri="{FF2B5EF4-FFF2-40B4-BE49-F238E27FC236}">
                <a16:creationId xmlns:a16="http://schemas.microsoft.com/office/drawing/2014/main" id="{4B27BA9E-F989-4901-AC47-0F5B3E7D7C0D}"/>
              </a:ext>
            </a:extLst>
          </p:cNvPr>
          <p:cNvGrpSpPr>
            <a:grpSpLocks/>
          </p:cNvGrpSpPr>
          <p:nvPr/>
        </p:nvGrpSpPr>
        <p:grpSpPr bwMode="auto">
          <a:xfrm>
            <a:off x="1338263" y="1406725"/>
            <a:ext cx="2957513" cy="522287"/>
            <a:chOff x="5982652" y="1305878"/>
            <a:chExt cx="3235645" cy="523220"/>
          </a:xfrm>
        </p:grpSpPr>
        <p:sp>
          <p:nvSpPr>
            <p:cNvPr id="91" name="矩形 90">
              <a:extLst>
                <a:ext uri="{FF2B5EF4-FFF2-40B4-BE49-F238E27FC236}">
                  <a16:creationId xmlns:a16="http://schemas.microsoft.com/office/drawing/2014/main" id="{788FC52D-03A7-41E9-98CA-32894B167FC1}"/>
                </a:ext>
              </a:extLst>
            </p:cNvPr>
            <p:cNvSpPr/>
            <p:nvPr/>
          </p:nvSpPr>
          <p:spPr>
            <a:xfrm>
              <a:off x="5982652" y="1305878"/>
              <a:ext cx="3235645" cy="523220"/>
            </a:xfrm>
            <a:prstGeom prst="rect">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92" name="文本框 91">
              <a:extLst>
                <a:ext uri="{FF2B5EF4-FFF2-40B4-BE49-F238E27FC236}">
                  <a16:creationId xmlns:a16="http://schemas.microsoft.com/office/drawing/2014/main" id="{8AF0C26B-2357-4508-8250-3B56090682CB}"/>
                </a:ext>
              </a:extLst>
            </p:cNvPr>
            <p:cNvSpPr txBox="1"/>
            <p:nvPr/>
          </p:nvSpPr>
          <p:spPr>
            <a:xfrm>
              <a:off x="5982652" y="1336094"/>
              <a:ext cx="3235645" cy="462788"/>
            </a:xfrm>
            <a:prstGeom prst="rect">
              <a:avLst/>
            </a:prstGeom>
            <a:noFill/>
          </p:spPr>
          <p:txBody>
            <a:bodyPr wrap="square">
              <a:spAutoFit/>
            </a:bodyPr>
            <a:lstStyle/>
            <a:p>
              <a:pPr eaLnBrk="1" fontAlgn="auto" hangingPunct="1">
                <a:spcBef>
                  <a:spcPts val="0"/>
                </a:spcBef>
                <a:spcAft>
                  <a:spcPts val="0"/>
                </a:spcAft>
                <a:defRPr/>
              </a:pPr>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关键技术问题</a:t>
              </a:r>
            </a:p>
          </p:txBody>
        </p:sp>
      </p:grpSp>
      <p:sp>
        <p:nvSpPr>
          <p:cNvPr id="56" name="文本框 55">
            <a:extLst>
              <a:ext uri="{FF2B5EF4-FFF2-40B4-BE49-F238E27FC236}">
                <a16:creationId xmlns:a16="http://schemas.microsoft.com/office/drawing/2014/main" id="{E3429A9B-842A-46C1-8CD5-3223B79A28CC}"/>
              </a:ext>
            </a:extLst>
          </p:cNvPr>
          <p:cNvSpPr txBox="1"/>
          <p:nvPr/>
        </p:nvSpPr>
        <p:spPr bwMode="auto">
          <a:xfrm>
            <a:off x="1622425" y="2850284"/>
            <a:ext cx="8908408" cy="2196883"/>
          </a:xfrm>
          <a:prstGeom prst="rect">
            <a:avLst/>
          </a:prstGeom>
          <a:noFill/>
        </p:spPr>
        <p:txBody>
          <a:bodyPr wrap="square">
            <a:spAutoFit/>
          </a:bodyPr>
          <a:lstStyle/>
          <a:p>
            <a:pPr marL="342900" indent="-342900" eaLnBrk="1" fontAlgn="auto" hangingPunct="1">
              <a:lnSpc>
                <a:spcPct val="200000"/>
              </a:lnSpc>
              <a:spcBef>
                <a:spcPts val="0"/>
              </a:spcBef>
              <a:spcAft>
                <a:spcPts val="0"/>
              </a:spcAft>
              <a:buFont typeface="Arial" panose="020B0604020202020204" pitchFamily="34" charset="0"/>
              <a:buChar char="•"/>
              <a:defRPr/>
            </a:pPr>
            <a:r>
              <a:rPr lang="en-US" altLang="zh-CN" sz="24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CT</a:t>
            </a:r>
            <a:r>
              <a:rPr lang="zh-CN" altLang="en-US" sz="24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图像与对应的标签数据来源</a:t>
            </a:r>
            <a:endParaRPr lang="en-US" altLang="zh-CN" sz="2400" dirty="0">
              <a:solidFill>
                <a:srgbClr val="3B3838"/>
              </a:solidFill>
              <a:latin typeface="微软雅黑" panose="020B0503020204020204" pitchFamily="34" charset="-122"/>
              <a:ea typeface="微软雅黑" panose="020B0503020204020204" pitchFamily="34" charset="-122"/>
              <a:cs typeface="Arial" panose="020B0604020202020204" pitchFamily="34" charset="0"/>
            </a:endParaRPr>
          </a:p>
          <a:p>
            <a:pPr marL="342900" indent="-342900" eaLnBrk="1" fontAlgn="auto" hangingPunct="1">
              <a:lnSpc>
                <a:spcPct val="200000"/>
              </a:lnSpc>
              <a:spcBef>
                <a:spcPts val="0"/>
              </a:spcBef>
              <a:spcAft>
                <a:spcPts val="0"/>
              </a:spcAft>
              <a:buFont typeface="Arial" panose="020B0604020202020204" pitchFamily="34" charset="0"/>
              <a:buChar char="•"/>
              <a:defRPr/>
            </a:pPr>
            <a:r>
              <a:rPr lang="zh-CN" altLang="en-US" sz="24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神经网络的搭建</a:t>
            </a:r>
            <a:endParaRPr lang="en-US" altLang="zh-CN" sz="2400" dirty="0">
              <a:solidFill>
                <a:srgbClr val="3B3838"/>
              </a:solidFill>
              <a:latin typeface="微软雅黑" panose="020B0503020204020204" pitchFamily="34" charset="-122"/>
              <a:ea typeface="微软雅黑" panose="020B0503020204020204" pitchFamily="34" charset="-122"/>
              <a:cs typeface="Arial" panose="020B0604020202020204" pitchFamily="34" charset="0"/>
            </a:endParaRPr>
          </a:p>
          <a:p>
            <a:pPr marL="342900" indent="-342900" eaLnBrk="1" fontAlgn="auto" hangingPunct="1">
              <a:lnSpc>
                <a:spcPct val="200000"/>
              </a:lnSpc>
              <a:spcBef>
                <a:spcPts val="0"/>
              </a:spcBef>
              <a:spcAft>
                <a:spcPts val="0"/>
              </a:spcAft>
              <a:buFont typeface="Arial" panose="020B0604020202020204" pitchFamily="34" charset="0"/>
              <a:buChar char="•"/>
              <a:defRPr/>
            </a:pPr>
            <a:r>
              <a:rPr lang="zh-CN" altLang="en-US" sz="24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运算速度的优化</a:t>
            </a:r>
            <a:endParaRPr lang="en-US" altLang="zh-CN" sz="2400" dirty="0">
              <a:solidFill>
                <a:srgbClr val="3B3838"/>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57" name="组合 56">
            <a:extLst>
              <a:ext uri="{FF2B5EF4-FFF2-40B4-BE49-F238E27FC236}">
                <a16:creationId xmlns:a16="http://schemas.microsoft.com/office/drawing/2014/main" id="{F0A27E5D-BB69-434C-9644-22F0DD4BC360}"/>
              </a:ext>
            </a:extLst>
          </p:cNvPr>
          <p:cNvGrpSpPr>
            <a:grpSpLocks/>
          </p:cNvGrpSpPr>
          <p:nvPr/>
        </p:nvGrpSpPr>
        <p:grpSpPr bwMode="auto">
          <a:xfrm>
            <a:off x="1274764" y="2151633"/>
            <a:ext cx="9748194" cy="3584285"/>
            <a:chOff x="238407" y="535270"/>
            <a:chExt cx="9746873" cy="3582797"/>
          </a:xfrm>
        </p:grpSpPr>
        <p:grpSp>
          <p:nvGrpSpPr>
            <p:cNvPr id="58" name="组合 3">
              <a:extLst>
                <a:ext uri="{FF2B5EF4-FFF2-40B4-BE49-F238E27FC236}">
                  <a16:creationId xmlns:a16="http://schemas.microsoft.com/office/drawing/2014/main" id="{FD160F15-4349-4746-B7DA-2AD2635C8CEB}"/>
                </a:ext>
              </a:extLst>
            </p:cNvPr>
            <p:cNvGrpSpPr>
              <a:grpSpLocks/>
            </p:cNvGrpSpPr>
            <p:nvPr/>
          </p:nvGrpSpPr>
          <p:grpSpPr bwMode="auto">
            <a:xfrm>
              <a:off x="238407" y="535270"/>
              <a:ext cx="9746873" cy="3582797"/>
              <a:chOff x="238407" y="535270"/>
              <a:chExt cx="9746873" cy="3582797"/>
            </a:xfrm>
          </p:grpSpPr>
          <p:sp>
            <p:nvSpPr>
              <p:cNvPr id="61" name="矩形 60">
                <a:extLst>
                  <a:ext uri="{FF2B5EF4-FFF2-40B4-BE49-F238E27FC236}">
                    <a16:creationId xmlns:a16="http://schemas.microsoft.com/office/drawing/2014/main" id="{E070600B-11F2-45B7-A0F4-E74A2B6C025A}"/>
                  </a:ext>
                </a:extLst>
              </p:cNvPr>
              <p:cNvSpPr/>
              <p:nvPr/>
            </p:nvSpPr>
            <p:spPr>
              <a:xfrm>
                <a:off x="238407" y="997041"/>
                <a:ext cx="9452915" cy="2799329"/>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矩形 62">
                <a:extLst>
                  <a:ext uri="{FF2B5EF4-FFF2-40B4-BE49-F238E27FC236}">
                    <a16:creationId xmlns:a16="http://schemas.microsoft.com/office/drawing/2014/main" id="{1B807952-AFE5-46F5-A9C7-CB07E0B00CE2}"/>
                  </a:ext>
                </a:extLst>
              </p:cNvPr>
              <p:cNvSpPr/>
              <p:nvPr/>
            </p:nvSpPr>
            <p:spPr>
              <a:xfrm>
                <a:off x="586021" y="535270"/>
                <a:ext cx="171427" cy="46177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64" name="组合 78">
                <a:extLst>
                  <a:ext uri="{FF2B5EF4-FFF2-40B4-BE49-F238E27FC236}">
                    <a16:creationId xmlns:a16="http://schemas.microsoft.com/office/drawing/2014/main" id="{385BB816-D727-4201-9233-EB11629A33BC}"/>
                  </a:ext>
                </a:extLst>
              </p:cNvPr>
              <p:cNvGrpSpPr>
                <a:grpSpLocks/>
              </p:cNvGrpSpPr>
              <p:nvPr/>
            </p:nvGrpSpPr>
            <p:grpSpPr bwMode="auto">
              <a:xfrm>
                <a:off x="9282314" y="3387023"/>
                <a:ext cx="702966" cy="731044"/>
                <a:chOff x="8455814" y="3260670"/>
                <a:chExt cx="527923" cy="549009"/>
              </a:xfrm>
            </p:grpSpPr>
            <p:sp>
              <p:nvSpPr>
                <p:cNvPr id="65" name="矩形 64">
                  <a:extLst>
                    <a:ext uri="{FF2B5EF4-FFF2-40B4-BE49-F238E27FC236}">
                      <a16:creationId xmlns:a16="http://schemas.microsoft.com/office/drawing/2014/main" id="{761E7C6C-02A9-4C02-BC70-3CCD0039B81D}"/>
                    </a:ext>
                  </a:extLst>
                </p:cNvPr>
                <p:cNvSpPr/>
                <p:nvPr/>
              </p:nvSpPr>
              <p:spPr>
                <a:xfrm>
                  <a:off x="8614204" y="3440250"/>
                  <a:ext cx="369533" cy="36942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6" name="矩形 65">
                  <a:extLst>
                    <a:ext uri="{FF2B5EF4-FFF2-40B4-BE49-F238E27FC236}">
                      <a16:creationId xmlns:a16="http://schemas.microsoft.com/office/drawing/2014/main" id="{43B8D634-BFB5-4292-AE06-F2E155782096}"/>
                    </a:ext>
                  </a:extLst>
                </p:cNvPr>
                <p:cNvSpPr/>
                <p:nvPr/>
              </p:nvSpPr>
              <p:spPr>
                <a:xfrm>
                  <a:off x="8455814" y="3260670"/>
                  <a:ext cx="255097" cy="2550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
          <p:nvSpPr>
            <p:cNvPr id="60" name="文本框 79">
              <a:extLst>
                <a:ext uri="{FF2B5EF4-FFF2-40B4-BE49-F238E27FC236}">
                  <a16:creationId xmlns:a16="http://schemas.microsoft.com/office/drawing/2014/main" id="{8D5B2312-4EA3-416B-A01D-0AC3EC1B8AC1}"/>
                </a:ext>
              </a:extLst>
            </p:cNvPr>
            <p:cNvSpPr txBox="1">
              <a:spLocks noChangeArrowheads="1"/>
            </p:cNvSpPr>
            <p:nvPr/>
          </p:nvSpPr>
          <p:spPr bwMode="auto">
            <a:xfrm>
              <a:off x="9452159" y="3596315"/>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endParaRPr lang="zh-CN" altLang="en-US" sz="2000" dirty="0">
                <a:solidFill>
                  <a:schemeClr val="bg1"/>
                </a:solidFill>
                <a:latin typeface="Impact" pitchFamily="34" charset="0"/>
              </a:endParaRPr>
            </a:p>
          </p:txBody>
        </p:sp>
      </p:grpSp>
    </p:spTree>
    <p:extLst>
      <p:ext uri="{BB962C8B-B14F-4D97-AF65-F5344CB8AC3E}">
        <p14:creationId xmlns:p14="http://schemas.microsoft.com/office/powerpoint/2010/main" val="14744725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89"/>
                                        </p:tgtEl>
                                        <p:attrNameLst>
                                          <p:attrName>style.visibility</p:attrName>
                                        </p:attrNameLst>
                                      </p:cBhvr>
                                      <p:to>
                                        <p:strVal val="visible"/>
                                      </p:to>
                                    </p:set>
                                    <p:animEffect transition="in" filter="wipe(left)">
                                      <p:cBhvr>
                                        <p:cTn id="15" dur="500"/>
                                        <p:tgtEl>
                                          <p:spTgt spid="89"/>
                                        </p:tgtEl>
                                      </p:cBhvr>
                                    </p:animEffect>
                                  </p:childTnLst>
                                </p:cTn>
                              </p:par>
                            </p:childTnLst>
                          </p:cTn>
                        </p:par>
                        <p:par>
                          <p:cTn id="16" fill="hold">
                            <p:stCondLst>
                              <p:cond delay="500"/>
                            </p:stCondLst>
                            <p:childTnLst>
                              <p:par>
                                <p:cTn id="17" presetID="21" presetClass="entr" presetSubtype="1" fill="hold" nodeType="after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wheel(1)">
                                      <p:cBhvr>
                                        <p:cTn id="19" dur="2000"/>
                                        <p:tgtEl>
                                          <p:spTgt spid="57"/>
                                        </p:tgtEl>
                                      </p:cBhvr>
                                    </p:animEffect>
                                  </p:childTnLst>
                                </p:cTn>
                              </p:par>
                            </p:childTnLst>
                          </p:cTn>
                        </p:par>
                        <p:par>
                          <p:cTn id="20" fill="hold">
                            <p:stCondLst>
                              <p:cond delay="2500"/>
                            </p:stCondLst>
                            <p:childTnLst>
                              <p:par>
                                <p:cTn id="21" presetID="22" presetClass="entr" presetSubtype="4" fill="hold" grpId="0" nodeType="after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wipe(down)">
                                      <p:cBhvr>
                                        <p:cTn id="23"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animBg="1"/>
      <p:bldP spid="5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1" y="2663826"/>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1"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11500" dirty="0">
                <a:solidFill>
                  <a:schemeClr val="bg1"/>
                </a:solidFill>
                <a:latin typeface="Impact" pitchFamily="34" charset="0"/>
              </a:rPr>
              <a:t>8</a:t>
            </a:r>
            <a:endParaRPr lang="zh-CN" altLang="en-US" sz="11500" dirty="0">
              <a:solidFill>
                <a:schemeClr val="bg1"/>
              </a:solidFill>
              <a:latin typeface="Impact"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6" name="矩形 5"/>
          <p:cNvSpPr/>
          <p:nvPr/>
        </p:nvSpPr>
        <p:spPr>
          <a:xfrm>
            <a:off x="2498726" y="2663826"/>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4"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部分</a:t>
            </a:r>
          </a:p>
        </p:txBody>
      </p:sp>
      <p:sp>
        <p:nvSpPr>
          <p:cNvPr id="8" name="文本框 7"/>
          <p:cNvSpPr txBox="1">
            <a:spLocks noChangeArrowheads="1"/>
          </p:cNvSpPr>
          <p:nvPr/>
        </p:nvSpPr>
        <p:spPr bwMode="auto">
          <a:xfrm>
            <a:off x="6791325" y="3632201"/>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800" b="1" dirty="0">
                <a:solidFill>
                  <a:schemeClr val="bg1"/>
                </a:solidFill>
                <a:latin typeface="微软雅黑" pitchFamily="34" charset="-122"/>
                <a:ea typeface="微软雅黑" pitchFamily="34" charset="-122"/>
              </a:rPr>
              <a:t>进度安排</a:t>
            </a:r>
          </a:p>
        </p:txBody>
      </p:sp>
    </p:spTree>
    <p:extLst>
      <p:ext uri="{BB962C8B-B14F-4D97-AF65-F5344CB8AC3E}">
        <p14:creationId xmlns:p14="http://schemas.microsoft.com/office/powerpoint/2010/main" val="6816246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p:nvPr/>
        </p:nvSpPr>
        <p:spPr bwMode="auto">
          <a:xfrm>
            <a:off x="550863" y="82550"/>
            <a:ext cx="723900" cy="585788"/>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08</a:t>
            </a:r>
            <a:endParaRPr lang="zh-CN" altLang="en-US" sz="3200" dirty="0">
              <a:solidFill>
                <a:schemeClr val="bg2">
                  <a:lumMod val="25000"/>
                </a:schemeClr>
              </a:solidFill>
              <a:latin typeface="Impact" panose="020B0806030902050204" pitchFamily="34" charset="0"/>
              <a:ea typeface="+mn-ea"/>
            </a:endParaRPr>
          </a:p>
        </p:txBody>
      </p:sp>
      <p:sp>
        <p:nvSpPr>
          <p:cNvPr id="16" name="矩形 15"/>
          <p:cNvSpPr/>
          <p:nvPr/>
        </p:nvSpPr>
        <p:spPr>
          <a:xfrm>
            <a:off x="0" y="6581754"/>
            <a:ext cx="12192000" cy="27624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9" name="组合 8"/>
          <p:cNvGrpSpPr>
            <a:grpSpLocks/>
          </p:cNvGrpSpPr>
          <p:nvPr/>
        </p:nvGrpSpPr>
        <p:grpSpPr bwMode="auto">
          <a:xfrm>
            <a:off x="6907213" y="2155825"/>
            <a:ext cx="1041400" cy="1041400"/>
            <a:chOff x="6907679" y="2155364"/>
            <a:chExt cx="1041578" cy="1041578"/>
          </a:xfrm>
        </p:grpSpPr>
        <p:sp>
          <p:nvSpPr>
            <p:cNvPr id="10" name="任意多边形 9"/>
            <p:cNvSpPr/>
            <p:nvPr/>
          </p:nvSpPr>
          <p:spPr>
            <a:xfrm>
              <a:off x="6907679" y="2155364"/>
              <a:ext cx="1041578" cy="1041578"/>
            </a:xfrm>
            <a:custGeom>
              <a:avLst/>
              <a:gdLst>
                <a:gd name="connsiteX0" fmla="*/ 0 w 1041578"/>
                <a:gd name="connsiteY0" fmla="*/ 520789 h 1041578"/>
                <a:gd name="connsiteX1" fmla="*/ 520789 w 1041578"/>
                <a:gd name="connsiteY1" fmla="*/ 0 h 1041578"/>
                <a:gd name="connsiteX2" fmla="*/ 1041578 w 1041578"/>
                <a:gd name="connsiteY2" fmla="*/ 520789 h 1041578"/>
                <a:gd name="connsiteX3" fmla="*/ 520789 w 1041578"/>
                <a:gd name="connsiteY3" fmla="*/ 1041578 h 1041578"/>
                <a:gd name="connsiteX4" fmla="*/ 0 w 1041578"/>
                <a:gd name="connsiteY4" fmla="*/ 520789 h 1041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578" h="1041578">
                  <a:moveTo>
                    <a:pt x="0" y="520789"/>
                  </a:moveTo>
                  <a:cubicBezTo>
                    <a:pt x="0" y="233165"/>
                    <a:pt x="233165" y="0"/>
                    <a:pt x="520789" y="0"/>
                  </a:cubicBezTo>
                  <a:cubicBezTo>
                    <a:pt x="808413" y="0"/>
                    <a:pt x="1041578" y="233165"/>
                    <a:pt x="1041578" y="520789"/>
                  </a:cubicBezTo>
                  <a:cubicBezTo>
                    <a:pt x="1041578" y="808413"/>
                    <a:pt x="808413" y="1041578"/>
                    <a:pt x="520789" y="1041578"/>
                  </a:cubicBezTo>
                  <a:cubicBezTo>
                    <a:pt x="233165" y="1041578"/>
                    <a:pt x="0" y="808413"/>
                    <a:pt x="0" y="520789"/>
                  </a:cubicBezTo>
                  <a:close/>
                </a:path>
              </a:pathLst>
            </a:custGeom>
            <a:noFill/>
            <a:ln w="38100">
              <a:solidFill>
                <a:srgbClr val="04487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08416" tIns="208416" rIns="208416" bIns="208416" spcCol="1270" anchor="ctr"/>
            <a:lstStyle/>
            <a:p>
              <a:pPr algn="ctr" defTabSz="1955800" eaLnBrk="1" fontAlgn="auto" hangingPunct="1">
                <a:lnSpc>
                  <a:spcPct val="90000"/>
                </a:lnSpc>
                <a:spcAft>
                  <a:spcPct val="35000"/>
                </a:spcAft>
                <a:defRPr/>
              </a:pPr>
              <a:endParaRPr lang="zh-CN" altLang="en-US" sz="4400"/>
            </a:p>
          </p:txBody>
        </p:sp>
        <p:sp>
          <p:nvSpPr>
            <p:cNvPr id="6226" name="Freeform 59"/>
            <p:cNvSpPr>
              <a:spLocks noEditPoints="1"/>
            </p:cNvSpPr>
            <p:nvPr/>
          </p:nvSpPr>
          <p:spPr bwMode="auto">
            <a:xfrm>
              <a:off x="7172480" y="2487626"/>
              <a:ext cx="511976" cy="387388"/>
            </a:xfrm>
            <a:custGeom>
              <a:avLst/>
              <a:gdLst>
                <a:gd name="T0" fmla="*/ 2147483647 w 111"/>
                <a:gd name="T1" fmla="*/ 2147483647 h 84"/>
                <a:gd name="T2" fmla="*/ 2147483647 w 111"/>
                <a:gd name="T3" fmla="*/ 2147483647 h 84"/>
                <a:gd name="T4" fmla="*/ 2147483647 w 111"/>
                <a:gd name="T5" fmla="*/ 2147483647 h 84"/>
                <a:gd name="T6" fmla="*/ 2147483647 w 111"/>
                <a:gd name="T7" fmla="*/ 2147483647 h 84"/>
                <a:gd name="T8" fmla="*/ 2147483647 w 111"/>
                <a:gd name="T9" fmla="*/ 2147483647 h 84"/>
                <a:gd name="T10" fmla="*/ 2147483647 w 111"/>
                <a:gd name="T11" fmla="*/ 2147483647 h 84"/>
                <a:gd name="T12" fmla="*/ 2147483647 w 111"/>
                <a:gd name="T13" fmla="*/ 2147483647 h 84"/>
                <a:gd name="T14" fmla="*/ 2147483647 w 111"/>
                <a:gd name="T15" fmla="*/ 2147483647 h 84"/>
                <a:gd name="T16" fmla="*/ 2147483647 w 111"/>
                <a:gd name="T17" fmla="*/ 2147483647 h 84"/>
                <a:gd name="T18" fmla="*/ 2147483647 w 111"/>
                <a:gd name="T19" fmla="*/ 2147483647 h 84"/>
                <a:gd name="T20" fmla="*/ 2147483647 w 111"/>
                <a:gd name="T21" fmla="*/ 2147483647 h 84"/>
                <a:gd name="T22" fmla="*/ 2147483647 w 111"/>
                <a:gd name="T23" fmla="*/ 2147483647 h 84"/>
                <a:gd name="T24" fmla="*/ 2147483647 w 111"/>
                <a:gd name="T25" fmla="*/ 2147483647 h 84"/>
                <a:gd name="T26" fmla="*/ 2147483647 w 111"/>
                <a:gd name="T27" fmla="*/ 2147483647 h 84"/>
                <a:gd name="T28" fmla="*/ 2147483647 w 111"/>
                <a:gd name="T29" fmla="*/ 2147483647 h 84"/>
                <a:gd name="T30" fmla="*/ 2147483647 w 111"/>
                <a:gd name="T31" fmla="*/ 2147483647 h 84"/>
                <a:gd name="T32" fmla="*/ 2147483647 w 111"/>
                <a:gd name="T33" fmla="*/ 2147483647 h 84"/>
                <a:gd name="T34" fmla="*/ 2147483647 w 111"/>
                <a:gd name="T35" fmla="*/ 2147483647 h 84"/>
                <a:gd name="T36" fmla="*/ 2147483647 w 111"/>
                <a:gd name="T37" fmla="*/ 2147483647 h 84"/>
                <a:gd name="T38" fmla="*/ 2147483647 w 111"/>
                <a:gd name="T39" fmla="*/ 2147483647 h 84"/>
                <a:gd name="T40" fmla="*/ 2147483647 w 111"/>
                <a:gd name="T41" fmla="*/ 2147483647 h 84"/>
                <a:gd name="T42" fmla="*/ 2147483647 w 111"/>
                <a:gd name="T43" fmla="*/ 2147483647 h 84"/>
                <a:gd name="T44" fmla="*/ 2147483647 w 111"/>
                <a:gd name="T45" fmla="*/ 2147483647 h 84"/>
                <a:gd name="T46" fmla="*/ 2147483647 w 111"/>
                <a:gd name="T47" fmla="*/ 2147483647 h 84"/>
                <a:gd name="T48" fmla="*/ 2147483647 w 111"/>
                <a:gd name="T49" fmla="*/ 2147483647 h 84"/>
                <a:gd name="T50" fmla="*/ 2147483647 w 111"/>
                <a:gd name="T51" fmla="*/ 2147483647 h 84"/>
                <a:gd name="T52" fmla="*/ 2147483647 w 111"/>
                <a:gd name="T53" fmla="*/ 2147483647 h 84"/>
                <a:gd name="T54" fmla="*/ 2147483647 w 111"/>
                <a:gd name="T55" fmla="*/ 2147483647 h 84"/>
                <a:gd name="T56" fmla="*/ 2147483647 w 111"/>
                <a:gd name="T57" fmla="*/ 2147483647 h 84"/>
                <a:gd name="T58" fmla="*/ 2147483647 w 111"/>
                <a:gd name="T59" fmla="*/ 2147483647 h 84"/>
                <a:gd name="T60" fmla="*/ 2147483647 w 111"/>
                <a:gd name="T61" fmla="*/ 2147483647 h 84"/>
                <a:gd name="T62" fmla="*/ 2147483647 w 111"/>
                <a:gd name="T63" fmla="*/ 2147483647 h 84"/>
                <a:gd name="T64" fmla="*/ 2147483647 w 111"/>
                <a:gd name="T65" fmla="*/ 2147483647 h 84"/>
                <a:gd name="T66" fmla="*/ 2147483647 w 111"/>
                <a:gd name="T67" fmla="*/ 2147483647 h 84"/>
                <a:gd name="T68" fmla="*/ 2147483647 w 111"/>
                <a:gd name="T69" fmla="*/ 2147483647 h 84"/>
                <a:gd name="T70" fmla="*/ 2147483647 w 111"/>
                <a:gd name="T71" fmla="*/ 2147483647 h 84"/>
                <a:gd name="T72" fmla="*/ 2147483647 w 111"/>
                <a:gd name="T73" fmla="*/ 2147483647 h 84"/>
                <a:gd name="T74" fmla="*/ 2147483647 w 111"/>
                <a:gd name="T75" fmla="*/ 2147483647 h 84"/>
                <a:gd name="T76" fmla="*/ 2147483647 w 111"/>
                <a:gd name="T77" fmla="*/ 2147483647 h 84"/>
                <a:gd name="T78" fmla="*/ 2147483647 w 111"/>
                <a:gd name="T79" fmla="*/ 2147483647 h 84"/>
                <a:gd name="T80" fmla="*/ 2147483647 w 111"/>
                <a:gd name="T81" fmla="*/ 2147483647 h 84"/>
                <a:gd name="T82" fmla="*/ 2147483647 w 111"/>
                <a:gd name="T83" fmla="*/ 2147483647 h 84"/>
                <a:gd name="T84" fmla="*/ 2147483647 w 111"/>
                <a:gd name="T85" fmla="*/ 2147483647 h 84"/>
                <a:gd name="T86" fmla="*/ 2147483647 w 111"/>
                <a:gd name="T87" fmla="*/ 2147483647 h 84"/>
                <a:gd name="T88" fmla="*/ 2147483647 w 111"/>
                <a:gd name="T89" fmla="*/ 2147483647 h 84"/>
                <a:gd name="T90" fmla="*/ 2147483647 w 111"/>
                <a:gd name="T91" fmla="*/ 2147483647 h 84"/>
                <a:gd name="T92" fmla="*/ 2147483647 w 111"/>
                <a:gd name="T93" fmla="*/ 2147483647 h 84"/>
                <a:gd name="T94" fmla="*/ 2147483647 w 111"/>
                <a:gd name="T95" fmla="*/ 2147483647 h 84"/>
                <a:gd name="T96" fmla="*/ 2147483647 w 111"/>
                <a:gd name="T97" fmla="*/ 2147483647 h 84"/>
                <a:gd name="T98" fmla="*/ 0 w 111"/>
                <a:gd name="T99" fmla="*/ 2147483647 h 84"/>
                <a:gd name="T100" fmla="*/ 2147483647 w 111"/>
                <a:gd name="T101" fmla="*/ 2147483647 h 84"/>
                <a:gd name="T102" fmla="*/ 2147483647 w 111"/>
                <a:gd name="T103" fmla="*/ 2147483647 h 84"/>
                <a:gd name="T104" fmla="*/ 2147483647 w 111"/>
                <a:gd name="T105" fmla="*/ 2147483647 h 84"/>
                <a:gd name="T106" fmla="*/ 2147483647 w 111"/>
                <a:gd name="T107" fmla="*/ 2147483647 h 84"/>
                <a:gd name="T108" fmla="*/ 2147483647 w 111"/>
                <a:gd name="T109" fmla="*/ 2147483647 h 84"/>
                <a:gd name="T110" fmla="*/ 2147483647 w 111"/>
                <a:gd name="T111" fmla="*/ 2147483647 h 8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11" h="84">
                  <a:moveTo>
                    <a:pt x="17" y="2"/>
                  </a:moveTo>
                  <a:cubicBezTo>
                    <a:pt x="22" y="0"/>
                    <a:pt x="26" y="1"/>
                    <a:pt x="29" y="4"/>
                  </a:cubicBezTo>
                  <a:cubicBezTo>
                    <a:pt x="27" y="21"/>
                    <a:pt x="24" y="37"/>
                    <a:pt x="20" y="51"/>
                  </a:cubicBezTo>
                  <a:cubicBezTo>
                    <a:pt x="15" y="50"/>
                    <a:pt x="10" y="49"/>
                    <a:pt x="5" y="48"/>
                  </a:cubicBezTo>
                  <a:cubicBezTo>
                    <a:pt x="6" y="31"/>
                    <a:pt x="11" y="15"/>
                    <a:pt x="17" y="2"/>
                  </a:cubicBezTo>
                  <a:close/>
                  <a:moveTo>
                    <a:pt x="20" y="68"/>
                  </a:moveTo>
                  <a:cubicBezTo>
                    <a:pt x="17" y="76"/>
                    <a:pt x="17" y="76"/>
                    <a:pt x="17" y="76"/>
                  </a:cubicBezTo>
                  <a:cubicBezTo>
                    <a:pt x="74" y="76"/>
                    <a:pt x="80" y="76"/>
                    <a:pt x="107" y="76"/>
                  </a:cubicBezTo>
                  <a:cubicBezTo>
                    <a:pt x="111" y="76"/>
                    <a:pt x="111" y="76"/>
                    <a:pt x="111" y="76"/>
                  </a:cubicBezTo>
                  <a:cubicBezTo>
                    <a:pt x="111" y="72"/>
                    <a:pt x="111" y="72"/>
                    <a:pt x="111" y="72"/>
                  </a:cubicBezTo>
                  <a:cubicBezTo>
                    <a:pt x="111" y="27"/>
                    <a:pt x="111" y="27"/>
                    <a:pt x="111" y="27"/>
                  </a:cubicBezTo>
                  <a:cubicBezTo>
                    <a:pt x="111" y="26"/>
                    <a:pt x="111" y="26"/>
                    <a:pt x="111" y="26"/>
                  </a:cubicBezTo>
                  <a:cubicBezTo>
                    <a:pt x="110" y="24"/>
                    <a:pt x="110" y="24"/>
                    <a:pt x="110" y="24"/>
                  </a:cubicBezTo>
                  <a:cubicBezTo>
                    <a:pt x="96" y="11"/>
                    <a:pt x="96" y="11"/>
                    <a:pt x="96" y="11"/>
                  </a:cubicBezTo>
                  <a:cubicBezTo>
                    <a:pt x="95" y="10"/>
                    <a:pt x="95" y="10"/>
                    <a:pt x="95" y="10"/>
                  </a:cubicBezTo>
                  <a:cubicBezTo>
                    <a:pt x="93" y="10"/>
                    <a:pt x="93" y="10"/>
                    <a:pt x="93" y="10"/>
                  </a:cubicBezTo>
                  <a:cubicBezTo>
                    <a:pt x="33" y="10"/>
                    <a:pt x="33" y="10"/>
                    <a:pt x="33" y="10"/>
                  </a:cubicBezTo>
                  <a:cubicBezTo>
                    <a:pt x="33" y="12"/>
                    <a:pt x="33" y="15"/>
                    <a:pt x="33" y="17"/>
                  </a:cubicBezTo>
                  <a:cubicBezTo>
                    <a:pt x="89" y="17"/>
                    <a:pt x="89" y="17"/>
                    <a:pt x="89" y="17"/>
                  </a:cubicBezTo>
                  <a:cubicBezTo>
                    <a:pt x="88" y="29"/>
                    <a:pt x="88" y="29"/>
                    <a:pt x="88" y="29"/>
                  </a:cubicBezTo>
                  <a:cubicBezTo>
                    <a:pt x="88" y="31"/>
                    <a:pt x="88" y="31"/>
                    <a:pt x="88" y="31"/>
                  </a:cubicBezTo>
                  <a:cubicBezTo>
                    <a:pt x="90" y="31"/>
                    <a:pt x="90" y="31"/>
                    <a:pt x="90" y="31"/>
                  </a:cubicBezTo>
                  <a:cubicBezTo>
                    <a:pt x="104" y="31"/>
                    <a:pt x="104" y="31"/>
                    <a:pt x="104" y="31"/>
                  </a:cubicBezTo>
                  <a:cubicBezTo>
                    <a:pt x="104" y="68"/>
                    <a:pt x="104" y="68"/>
                    <a:pt x="104" y="68"/>
                  </a:cubicBezTo>
                  <a:cubicBezTo>
                    <a:pt x="84" y="68"/>
                    <a:pt x="61" y="68"/>
                    <a:pt x="20" y="68"/>
                  </a:cubicBezTo>
                  <a:close/>
                  <a:moveTo>
                    <a:pt x="102" y="27"/>
                  </a:moveTo>
                  <a:cubicBezTo>
                    <a:pt x="92" y="27"/>
                    <a:pt x="92" y="27"/>
                    <a:pt x="92" y="27"/>
                  </a:cubicBezTo>
                  <a:cubicBezTo>
                    <a:pt x="93" y="19"/>
                    <a:pt x="93" y="19"/>
                    <a:pt x="93" y="19"/>
                  </a:cubicBezTo>
                  <a:cubicBezTo>
                    <a:pt x="102" y="27"/>
                    <a:pt x="102" y="27"/>
                    <a:pt x="102" y="27"/>
                  </a:cubicBezTo>
                  <a:close/>
                  <a:moveTo>
                    <a:pt x="34" y="45"/>
                  </a:moveTo>
                  <a:cubicBezTo>
                    <a:pt x="79" y="45"/>
                    <a:pt x="79" y="45"/>
                    <a:pt x="79" y="45"/>
                  </a:cubicBezTo>
                  <a:cubicBezTo>
                    <a:pt x="79" y="48"/>
                    <a:pt x="79" y="48"/>
                    <a:pt x="79" y="48"/>
                  </a:cubicBezTo>
                  <a:cubicBezTo>
                    <a:pt x="34" y="48"/>
                    <a:pt x="34" y="48"/>
                    <a:pt x="34" y="48"/>
                  </a:cubicBezTo>
                  <a:cubicBezTo>
                    <a:pt x="34" y="45"/>
                    <a:pt x="34" y="45"/>
                    <a:pt x="34" y="45"/>
                  </a:cubicBezTo>
                  <a:close/>
                  <a:moveTo>
                    <a:pt x="34" y="34"/>
                  </a:moveTo>
                  <a:cubicBezTo>
                    <a:pt x="75" y="34"/>
                    <a:pt x="75" y="34"/>
                    <a:pt x="75" y="34"/>
                  </a:cubicBezTo>
                  <a:cubicBezTo>
                    <a:pt x="75" y="37"/>
                    <a:pt x="75" y="37"/>
                    <a:pt x="75" y="37"/>
                  </a:cubicBezTo>
                  <a:cubicBezTo>
                    <a:pt x="34" y="37"/>
                    <a:pt x="34" y="37"/>
                    <a:pt x="34" y="37"/>
                  </a:cubicBezTo>
                  <a:cubicBezTo>
                    <a:pt x="34" y="34"/>
                    <a:pt x="34" y="34"/>
                    <a:pt x="34" y="34"/>
                  </a:cubicBezTo>
                  <a:close/>
                  <a:moveTo>
                    <a:pt x="34" y="23"/>
                  </a:moveTo>
                  <a:cubicBezTo>
                    <a:pt x="75" y="23"/>
                    <a:pt x="75" y="23"/>
                    <a:pt x="75" y="23"/>
                  </a:cubicBezTo>
                  <a:cubicBezTo>
                    <a:pt x="75" y="26"/>
                    <a:pt x="75" y="26"/>
                    <a:pt x="75" y="26"/>
                  </a:cubicBezTo>
                  <a:cubicBezTo>
                    <a:pt x="34" y="26"/>
                    <a:pt x="34" y="26"/>
                    <a:pt x="34" y="26"/>
                  </a:cubicBezTo>
                  <a:cubicBezTo>
                    <a:pt x="34" y="23"/>
                    <a:pt x="34" y="23"/>
                    <a:pt x="34" y="23"/>
                  </a:cubicBezTo>
                  <a:close/>
                  <a:moveTo>
                    <a:pt x="4" y="70"/>
                  </a:moveTo>
                  <a:cubicBezTo>
                    <a:pt x="10" y="72"/>
                    <a:pt x="10" y="72"/>
                    <a:pt x="10" y="72"/>
                  </a:cubicBezTo>
                  <a:cubicBezTo>
                    <a:pt x="10" y="79"/>
                    <a:pt x="10" y="79"/>
                    <a:pt x="10" y="79"/>
                  </a:cubicBezTo>
                  <a:cubicBezTo>
                    <a:pt x="5" y="84"/>
                    <a:pt x="5" y="84"/>
                    <a:pt x="5" y="84"/>
                  </a:cubicBezTo>
                  <a:cubicBezTo>
                    <a:pt x="4" y="84"/>
                    <a:pt x="3" y="83"/>
                    <a:pt x="2" y="83"/>
                  </a:cubicBezTo>
                  <a:cubicBezTo>
                    <a:pt x="0" y="76"/>
                    <a:pt x="0" y="76"/>
                    <a:pt x="0" y="76"/>
                  </a:cubicBezTo>
                  <a:cubicBezTo>
                    <a:pt x="4" y="70"/>
                    <a:pt x="4" y="70"/>
                    <a:pt x="4" y="70"/>
                  </a:cubicBezTo>
                  <a:close/>
                  <a:moveTo>
                    <a:pt x="4" y="51"/>
                  </a:moveTo>
                  <a:cubicBezTo>
                    <a:pt x="4" y="57"/>
                    <a:pt x="3" y="63"/>
                    <a:pt x="2" y="68"/>
                  </a:cubicBezTo>
                  <a:cubicBezTo>
                    <a:pt x="6" y="69"/>
                    <a:pt x="9" y="70"/>
                    <a:pt x="13" y="71"/>
                  </a:cubicBezTo>
                  <a:cubicBezTo>
                    <a:pt x="14" y="65"/>
                    <a:pt x="16" y="60"/>
                    <a:pt x="18" y="54"/>
                  </a:cubicBezTo>
                  <a:cubicBezTo>
                    <a:pt x="14" y="53"/>
                    <a:pt x="9" y="52"/>
                    <a:pt x="4" y="51"/>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 name="组合 4"/>
          <p:cNvGrpSpPr>
            <a:grpSpLocks/>
          </p:cNvGrpSpPr>
          <p:nvPr/>
        </p:nvGrpSpPr>
        <p:grpSpPr bwMode="auto">
          <a:xfrm>
            <a:off x="4198938" y="2155825"/>
            <a:ext cx="1041400" cy="1041400"/>
            <a:chOff x="4199225" y="2155364"/>
            <a:chExt cx="1041578" cy="1041578"/>
          </a:xfrm>
        </p:grpSpPr>
        <p:sp>
          <p:nvSpPr>
            <p:cNvPr id="22" name="任意多边形 21"/>
            <p:cNvSpPr/>
            <p:nvPr/>
          </p:nvSpPr>
          <p:spPr>
            <a:xfrm>
              <a:off x="4199225" y="2155364"/>
              <a:ext cx="1041578" cy="1041578"/>
            </a:xfrm>
            <a:custGeom>
              <a:avLst/>
              <a:gdLst>
                <a:gd name="connsiteX0" fmla="*/ 0 w 1041578"/>
                <a:gd name="connsiteY0" fmla="*/ 520789 h 1041578"/>
                <a:gd name="connsiteX1" fmla="*/ 520789 w 1041578"/>
                <a:gd name="connsiteY1" fmla="*/ 0 h 1041578"/>
                <a:gd name="connsiteX2" fmla="*/ 1041578 w 1041578"/>
                <a:gd name="connsiteY2" fmla="*/ 520789 h 1041578"/>
                <a:gd name="connsiteX3" fmla="*/ 520789 w 1041578"/>
                <a:gd name="connsiteY3" fmla="*/ 1041578 h 1041578"/>
                <a:gd name="connsiteX4" fmla="*/ 0 w 1041578"/>
                <a:gd name="connsiteY4" fmla="*/ 520789 h 1041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578" h="1041578">
                  <a:moveTo>
                    <a:pt x="0" y="520789"/>
                  </a:moveTo>
                  <a:cubicBezTo>
                    <a:pt x="0" y="233165"/>
                    <a:pt x="233165" y="0"/>
                    <a:pt x="520789" y="0"/>
                  </a:cubicBezTo>
                  <a:cubicBezTo>
                    <a:pt x="808413" y="0"/>
                    <a:pt x="1041578" y="233165"/>
                    <a:pt x="1041578" y="520789"/>
                  </a:cubicBezTo>
                  <a:cubicBezTo>
                    <a:pt x="1041578" y="808413"/>
                    <a:pt x="808413" y="1041578"/>
                    <a:pt x="520789" y="1041578"/>
                  </a:cubicBezTo>
                  <a:cubicBezTo>
                    <a:pt x="233165" y="1041578"/>
                    <a:pt x="0" y="808413"/>
                    <a:pt x="0" y="520789"/>
                  </a:cubicBezTo>
                  <a:close/>
                </a:path>
              </a:pathLst>
            </a:custGeom>
            <a:noFill/>
            <a:ln w="38100">
              <a:solidFill>
                <a:srgbClr val="04487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1746" tIns="181746" rIns="181746" bIns="181746" spcCol="1270" anchor="ctr"/>
            <a:lstStyle/>
            <a:p>
              <a:pPr algn="ctr" defTabSz="1022350" eaLnBrk="1" fontAlgn="auto" hangingPunct="1">
                <a:lnSpc>
                  <a:spcPct val="90000"/>
                </a:lnSpc>
                <a:spcAft>
                  <a:spcPct val="35000"/>
                </a:spcAft>
                <a:defRPr/>
              </a:pPr>
              <a:endParaRPr lang="zh-CN" altLang="en-US" sz="2300"/>
            </a:p>
          </p:txBody>
        </p:sp>
        <p:sp>
          <p:nvSpPr>
            <p:cNvPr id="6224" name="Freeform 74"/>
            <p:cNvSpPr>
              <a:spLocks noEditPoints="1"/>
            </p:cNvSpPr>
            <p:nvPr/>
          </p:nvSpPr>
          <p:spPr bwMode="auto">
            <a:xfrm>
              <a:off x="4492253" y="2527232"/>
              <a:ext cx="455523" cy="297842"/>
            </a:xfrm>
            <a:custGeom>
              <a:avLst/>
              <a:gdLst>
                <a:gd name="T0" fmla="*/ 2147483647 w 99"/>
                <a:gd name="T1" fmla="*/ 2147483647 h 65"/>
                <a:gd name="T2" fmla="*/ 2147483647 w 99"/>
                <a:gd name="T3" fmla="*/ 2147483647 h 65"/>
                <a:gd name="T4" fmla="*/ 2147483647 w 99"/>
                <a:gd name="T5" fmla="*/ 2147483647 h 65"/>
                <a:gd name="T6" fmla="*/ 2147483647 w 99"/>
                <a:gd name="T7" fmla="*/ 2147483647 h 65"/>
                <a:gd name="T8" fmla="*/ 2147483647 w 99"/>
                <a:gd name="T9" fmla="*/ 2147483647 h 65"/>
                <a:gd name="T10" fmla="*/ 2147483647 w 99"/>
                <a:gd name="T11" fmla="*/ 2147483647 h 65"/>
                <a:gd name="T12" fmla="*/ 2147483647 w 99"/>
                <a:gd name="T13" fmla="*/ 2147483647 h 65"/>
                <a:gd name="T14" fmla="*/ 2147483647 w 99"/>
                <a:gd name="T15" fmla="*/ 2147483647 h 65"/>
                <a:gd name="T16" fmla="*/ 2147483647 w 99"/>
                <a:gd name="T17" fmla="*/ 2147483647 h 65"/>
                <a:gd name="T18" fmla="*/ 2147483647 w 99"/>
                <a:gd name="T19" fmla="*/ 2147483647 h 65"/>
                <a:gd name="T20" fmla="*/ 2147483647 w 99"/>
                <a:gd name="T21" fmla="*/ 2147483647 h 65"/>
                <a:gd name="T22" fmla="*/ 2147483647 w 99"/>
                <a:gd name="T23" fmla="*/ 2147483647 h 65"/>
                <a:gd name="T24" fmla="*/ 2147483647 w 99"/>
                <a:gd name="T25" fmla="*/ 2147483647 h 65"/>
                <a:gd name="T26" fmla="*/ 2147483647 w 99"/>
                <a:gd name="T27" fmla="*/ 2147483647 h 65"/>
                <a:gd name="T28" fmla="*/ 2147483647 w 99"/>
                <a:gd name="T29" fmla="*/ 2147483647 h 65"/>
                <a:gd name="T30" fmla="*/ 2147483647 w 99"/>
                <a:gd name="T31" fmla="*/ 2147483647 h 65"/>
                <a:gd name="T32" fmla="*/ 2147483647 w 99"/>
                <a:gd name="T33" fmla="*/ 2147483647 h 65"/>
                <a:gd name="T34" fmla="*/ 2147483647 w 99"/>
                <a:gd name="T35" fmla="*/ 0 h 65"/>
                <a:gd name="T36" fmla="*/ 2147483647 w 99"/>
                <a:gd name="T37" fmla="*/ 2147483647 h 65"/>
                <a:gd name="T38" fmla="*/ 2147483647 w 99"/>
                <a:gd name="T39" fmla="*/ 2147483647 h 65"/>
                <a:gd name="T40" fmla="*/ 2147483647 w 99"/>
                <a:gd name="T41" fmla="*/ 2147483647 h 65"/>
                <a:gd name="T42" fmla="*/ 0 w 99"/>
                <a:gd name="T43" fmla="*/ 2147483647 h 65"/>
                <a:gd name="T44" fmla="*/ 2147483647 w 99"/>
                <a:gd name="T45" fmla="*/ 2147483647 h 65"/>
                <a:gd name="T46" fmla="*/ 2147483647 w 99"/>
                <a:gd name="T47" fmla="*/ 2147483647 h 65"/>
                <a:gd name="T48" fmla="*/ 2147483647 w 99"/>
                <a:gd name="T49" fmla="*/ 2147483647 h 65"/>
                <a:gd name="T50" fmla="*/ 2147483647 w 99"/>
                <a:gd name="T51" fmla="*/ 2147483647 h 65"/>
                <a:gd name="T52" fmla="*/ 2147483647 w 99"/>
                <a:gd name="T53" fmla="*/ 2147483647 h 65"/>
                <a:gd name="T54" fmla="*/ 2147483647 w 99"/>
                <a:gd name="T55" fmla="*/ 2147483647 h 65"/>
                <a:gd name="T56" fmla="*/ 2147483647 w 99"/>
                <a:gd name="T57" fmla="*/ 2147483647 h 65"/>
                <a:gd name="T58" fmla="*/ 2147483647 w 99"/>
                <a:gd name="T59" fmla="*/ 2147483647 h 65"/>
                <a:gd name="T60" fmla="*/ 2147483647 w 99"/>
                <a:gd name="T61" fmla="*/ 2147483647 h 65"/>
                <a:gd name="T62" fmla="*/ 2147483647 w 99"/>
                <a:gd name="T63" fmla="*/ 2147483647 h 65"/>
                <a:gd name="T64" fmla="*/ 2147483647 w 99"/>
                <a:gd name="T65" fmla="*/ 2147483647 h 6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 name="组合 10"/>
          <p:cNvGrpSpPr>
            <a:grpSpLocks/>
          </p:cNvGrpSpPr>
          <p:nvPr/>
        </p:nvGrpSpPr>
        <p:grpSpPr bwMode="auto">
          <a:xfrm>
            <a:off x="6907213" y="3719513"/>
            <a:ext cx="1041400" cy="1041400"/>
            <a:chOff x="6907679" y="3719090"/>
            <a:chExt cx="1041578" cy="1041578"/>
          </a:xfrm>
        </p:grpSpPr>
        <p:sp>
          <p:nvSpPr>
            <p:cNvPr id="12" name="任意多边形 11"/>
            <p:cNvSpPr/>
            <p:nvPr/>
          </p:nvSpPr>
          <p:spPr>
            <a:xfrm>
              <a:off x="6907679" y="3719090"/>
              <a:ext cx="1041578" cy="1041578"/>
            </a:xfrm>
            <a:custGeom>
              <a:avLst/>
              <a:gdLst>
                <a:gd name="connsiteX0" fmla="*/ 0 w 1041578"/>
                <a:gd name="connsiteY0" fmla="*/ 520789 h 1041578"/>
                <a:gd name="connsiteX1" fmla="*/ 520789 w 1041578"/>
                <a:gd name="connsiteY1" fmla="*/ 0 h 1041578"/>
                <a:gd name="connsiteX2" fmla="*/ 1041578 w 1041578"/>
                <a:gd name="connsiteY2" fmla="*/ 520789 h 1041578"/>
                <a:gd name="connsiteX3" fmla="*/ 520789 w 1041578"/>
                <a:gd name="connsiteY3" fmla="*/ 1041578 h 1041578"/>
                <a:gd name="connsiteX4" fmla="*/ 0 w 1041578"/>
                <a:gd name="connsiteY4" fmla="*/ 520789 h 1041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578" h="1041578">
                  <a:moveTo>
                    <a:pt x="0" y="520789"/>
                  </a:moveTo>
                  <a:cubicBezTo>
                    <a:pt x="0" y="233165"/>
                    <a:pt x="233165" y="0"/>
                    <a:pt x="520789" y="0"/>
                  </a:cubicBezTo>
                  <a:cubicBezTo>
                    <a:pt x="808413" y="0"/>
                    <a:pt x="1041578" y="233165"/>
                    <a:pt x="1041578" y="520789"/>
                  </a:cubicBezTo>
                  <a:cubicBezTo>
                    <a:pt x="1041578" y="808413"/>
                    <a:pt x="808413" y="1041578"/>
                    <a:pt x="520789" y="1041578"/>
                  </a:cubicBezTo>
                  <a:cubicBezTo>
                    <a:pt x="233165" y="1041578"/>
                    <a:pt x="0" y="808413"/>
                    <a:pt x="0" y="520789"/>
                  </a:cubicBezTo>
                  <a:close/>
                </a:path>
              </a:pathLst>
            </a:custGeom>
            <a:noFill/>
            <a:ln w="38100">
              <a:solidFill>
                <a:schemeClr val="bg2">
                  <a:lumMod val="2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1746" tIns="181746" rIns="181746" bIns="181746" spcCol="1270" anchor="ctr"/>
            <a:lstStyle/>
            <a:p>
              <a:pPr algn="ctr" defTabSz="1022350" eaLnBrk="1" fontAlgn="auto" hangingPunct="1">
                <a:lnSpc>
                  <a:spcPct val="90000"/>
                </a:lnSpc>
                <a:spcAft>
                  <a:spcPct val="35000"/>
                </a:spcAft>
                <a:defRPr/>
              </a:pPr>
              <a:endParaRPr lang="zh-CN" altLang="en-US" sz="2300"/>
            </a:p>
          </p:txBody>
        </p:sp>
        <p:sp>
          <p:nvSpPr>
            <p:cNvPr id="34" name="Freeform 30"/>
            <p:cNvSpPr>
              <a:spLocks noEditPoints="1"/>
            </p:cNvSpPr>
            <p:nvPr/>
          </p:nvSpPr>
          <p:spPr bwMode="auto">
            <a:xfrm>
              <a:off x="7258576" y="4016003"/>
              <a:ext cx="339783" cy="447752"/>
            </a:xfrm>
            <a:custGeom>
              <a:avLst/>
              <a:gdLst>
                <a:gd name="T0" fmla="*/ 60 w 74"/>
                <a:gd name="T1" fmla="*/ 0 h 97"/>
                <a:gd name="T2" fmla="*/ 72 w 74"/>
                <a:gd name="T3" fmla="*/ 11 h 97"/>
                <a:gd name="T4" fmla="*/ 70 w 74"/>
                <a:gd name="T5" fmla="*/ 52 h 97"/>
                <a:gd name="T6" fmla="*/ 63 w 74"/>
                <a:gd name="T7" fmla="*/ 11 h 97"/>
                <a:gd name="T8" fmla="*/ 60 w 74"/>
                <a:gd name="T9" fmla="*/ 8 h 97"/>
                <a:gd name="T10" fmla="*/ 26 w 74"/>
                <a:gd name="T11" fmla="*/ 11 h 97"/>
                <a:gd name="T12" fmla="*/ 26 w 74"/>
                <a:gd name="T13" fmla="*/ 18 h 97"/>
                <a:gd name="T14" fmla="*/ 19 w 74"/>
                <a:gd name="T15" fmla="*/ 24 h 97"/>
                <a:gd name="T16" fmla="*/ 12 w 74"/>
                <a:gd name="T17" fmla="*/ 24 h 97"/>
                <a:gd name="T18" fmla="*/ 8 w 74"/>
                <a:gd name="T19" fmla="*/ 79 h 97"/>
                <a:gd name="T20" fmla="*/ 9 w 74"/>
                <a:gd name="T21" fmla="*/ 81 h 97"/>
                <a:gd name="T22" fmla="*/ 28 w 74"/>
                <a:gd name="T23" fmla="*/ 82 h 97"/>
                <a:gd name="T24" fmla="*/ 37 w 74"/>
                <a:gd name="T25" fmla="*/ 90 h 97"/>
                <a:gd name="T26" fmla="*/ 3 w 74"/>
                <a:gd name="T27" fmla="*/ 87 h 97"/>
                <a:gd name="T28" fmla="*/ 3 w 74"/>
                <a:gd name="T29" fmla="*/ 87 h 97"/>
                <a:gd name="T30" fmla="*/ 0 w 74"/>
                <a:gd name="T31" fmla="*/ 20 h 97"/>
                <a:gd name="T32" fmla="*/ 1 w 74"/>
                <a:gd name="T33" fmla="*/ 17 h 97"/>
                <a:gd name="T34" fmla="*/ 19 w 74"/>
                <a:gd name="T35" fmla="*/ 0 h 97"/>
                <a:gd name="T36" fmla="*/ 17 w 74"/>
                <a:gd name="T37" fmla="*/ 52 h 97"/>
                <a:gd name="T38" fmla="*/ 27 w 74"/>
                <a:gd name="T39" fmla="*/ 56 h 97"/>
                <a:gd name="T40" fmla="*/ 17 w 74"/>
                <a:gd name="T41" fmla="*/ 52 h 97"/>
                <a:gd name="T42" fmla="*/ 17 w 74"/>
                <a:gd name="T43" fmla="*/ 44 h 97"/>
                <a:gd name="T44" fmla="*/ 56 w 74"/>
                <a:gd name="T45" fmla="*/ 40 h 97"/>
                <a:gd name="T46" fmla="*/ 17 w 74"/>
                <a:gd name="T47" fmla="*/ 28 h 97"/>
                <a:gd name="T48" fmla="*/ 56 w 74"/>
                <a:gd name="T49" fmla="*/ 33 h 97"/>
                <a:gd name="T50" fmla="*/ 17 w 74"/>
                <a:gd name="T51" fmla="*/ 28 h 97"/>
                <a:gd name="T52" fmla="*/ 34 w 74"/>
                <a:gd name="T53" fmla="*/ 22 h 97"/>
                <a:gd name="T54" fmla="*/ 56 w 74"/>
                <a:gd name="T55" fmla="*/ 17 h 97"/>
                <a:gd name="T56" fmla="*/ 41 w 74"/>
                <a:gd name="T57" fmla="*/ 69 h 97"/>
                <a:gd name="T58" fmla="*/ 41 w 74"/>
                <a:gd name="T59" fmla="*/ 69 h 97"/>
                <a:gd name="T60" fmla="*/ 31 w 74"/>
                <a:gd name="T61" fmla="*/ 66 h 97"/>
                <a:gd name="T62" fmla="*/ 47 w 74"/>
                <a:gd name="T63" fmla="*/ 86 h 97"/>
                <a:gd name="T64" fmla="*/ 59 w 74"/>
                <a:gd name="T65" fmla="*/ 87 h 97"/>
                <a:gd name="T66" fmla="*/ 71 w 74"/>
                <a:gd name="T67" fmla="*/ 96 h 97"/>
                <a:gd name="T68" fmla="*/ 72 w 74"/>
                <a:gd name="T69" fmla="*/ 90 h 97"/>
                <a:gd name="T70" fmla="*/ 63 w 74"/>
                <a:gd name="T71" fmla="*/ 80 h 97"/>
                <a:gd name="T72" fmla="*/ 64 w 74"/>
                <a:gd name="T73" fmla="*/ 57 h 97"/>
                <a:gd name="T74" fmla="*/ 38 w 74"/>
                <a:gd name="T75" fmla="*/ 54 h 97"/>
                <a:gd name="T76" fmla="*/ 42 w 74"/>
                <a:gd name="T77" fmla="*/ 58 h 97"/>
                <a:gd name="T78" fmla="*/ 40 w 74"/>
                <a:gd name="T79" fmla="*/ 76 h 97"/>
                <a:gd name="T80" fmla="*/ 57 w 74"/>
                <a:gd name="T81" fmla="*/ 78 h 97"/>
                <a:gd name="T82" fmla="*/ 59 w 74"/>
                <a:gd name="T83" fmla="*/ 61 h 97"/>
                <a:gd name="T84" fmla="*/ 21 w 74"/>
                <a:gd name="T85" fmla="*/ 9 h 97"/>
                <a:gd name="T86" fmla="*/ 13 w 74"/>
                <a:gd name="T87" fmla="*/ 19 h 97"/>
                <a:gd name="T88" fmla="*/ 17 w 74"/>
                <a:gd name="T89" fmla="*/ 20 h 97"/>
                <a:gd name="T90" fmla="*/ 18 w 74"/>
                <a:gd name="T91" fmla="*/ 20 h 97"/>
                <a:gd name="T92" fmla="*/ 22 w 74"/>
                <a:gd name="T93" fmla="*/ 17 h 97"/>
                <a:gd name="T94" fmla="*/ 22 w 74"/>
                <a:gd name="T95" fmla="*/ 15 h 97"/>
                <a:gd name="T96" fmla="*/ 21 w 74"/>
                <a:gd name="T97"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chemeClr val="bg2">
                <a:lumMod val="25000"/>
              </a:schemeClr>
            </a:solidFill>
            <a:ln>
              <a:noFill/>
            </a:ln>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17" name="组合 16"/>
          <p:cNvGrpSpPr>
            <a:grpSpLocks/>
          </p:cNvGrpSpPr>
          <p:nvPr/>
        </p:nvGrpSpPr>
        <p:grpSpPr bwMode="auto">
          <a:xfrm>
            <a:off x="4198938" y="3719513"/>
            <a:ext cx="1041400" cy="1041400"/>
            <a:chOff x="4199225" y="3719090"/>
            <a:chExt cx="1041578" cy="1041578"/>
          </a:xfrm>
        </p:grpSpPr>
        <p:sp>
          <p:nvSpPr>
            <p:cNvPr id="18" name="任意多边形 17"/>
            <p:cNvSpPr/>
            <p:nvPr/>
          </p:nvSpPr>
          <p:spPr>
            <a:xfrm>
              <a:off x="4199225" y="3719090"/>
              <a:ext cx="1041578" cy="1041578"/>
            </a:xfrm>
            <a:custGeom>
              <a:avLst/>
              <a:gdLst>
                <a:gd name="connsiteX0" fmla="*/ 0 w 1041578"/>
                <a:gd name="connsiteY0" fmla="*/ 520789 h 1041578"/>
                <a:gd name="connsiteX1" fmla="*/ 520789 w 1041578"/>
                <a:gd name="connsiteY1" fmla="*/ 0 h 1041578"/>
                <a:gd name="connsiteX2" fmla="*/ 1041578 w 1041578"/>
                <a:gd name="connsiteY2" fmla="*/ 520789 h 1041578"/>
                <a:gd name="connsiteX3" fmla="*/ 520789 w 1041578"/>
                <a:gd name="connsiteY3" fmla="*/ 1041578 h 1041578"/>
                <a:gd name="connsiteX4" fmla="*/ 0 w 1041578"/>
                <a:gd name="connsiteY4" fmla="*/ 520789 h 1041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578" h="1041578">
                  <a:moveTo>
                    <a:pt x="0" y="520789"/>
                  </a:moveTo>
                  <a:cubicBezTo>
                    <a:pt x="0" y="233165"/>
                    <a:pt x="233165" y="0"/>
                    <a:pt x="520789" y="0"/>
                  </a:cubicBezTo>
                  <a:cubicBezTo>
                    <a:pt x="808413" y="0"/>
                    <a:pt x="1041578" y="233165"/>
                    <a:pt x="1041578" y="520789"/>
                  </a:cubicBezTo>
                  <a:cubicBezTo>
                    <a:pt x="1041578" y="808413"/>
                    <a:pt x="808413" y="1041578"/>
                    <a:pt x="520789" y="1041578"/>
                  </a:cubicBezTo>
                  <a:cubicBezTo>
                    <a:pt x="233165" y="1041578"/>
                    <a:pt x="0" y="808413"/>
                    <a:pt x="0" y="520789"/>
                  </a:cubicBezTo>
                  <a:close/>
                </a:path>
              </a:pathLst>
            </a:custGeom>
            <a:noFill/>
            <a:ln w="38100">
              <a:solidFill>
                <a:schemeClr val="bg2">
                  <a:lumMod val="2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1746" tIns="181746" rIns="181746" bIns="181746" spcCol="1270" anchor="ctr"/>
            <a:lstStyle/>
            <a:p>
              <a:pPr algn="ctr" defTabSz="1022350" eaLnBrk="1" fontAlgn="auto" hangingPunct="1">
                <a:lnSpc>
                  <a:spcPct val="90000"/>
                </a:lnSpc>
                <a:spcAft>
                  <a:spcPct val="35000"/>
                </a:spcAft>
                <a:defRPr/>
              </a:pPr>
              <a:endParaRPr lang="zh-CN" altLang="en-US" sz="2300"/>
            </a:p>
          </p:txBody>
        </p:sp>
        <p:sp>
          <p:nvSpPr>
            <p:cNvPr id="35" name="Freeform 71"/>
            <p:cNvSpPr>
              <a:spLocks noEditPoints="1"/>
            </p:cNvSpPr>
            <p:nvPr/>
          </p:nvSpPr>
          <p:spPr bwMode="auto">
            <a:xfrm>
              <a:off x="4504077" y="3989011"/>
              <a:ext cx="431874" cy="457278"/>
            </a:xfrm>
            <a:custGeom>
              <a:avLst/>
              <a:gdLst>
                <a:gd name="T0" fmla="*/ 170 w 222"/>
                <a:gd name="T1" fmla="*/ 29 h 235"/>
                <a:gd name="T2" fmla="*/ 182 w 222"/>
                <a:gd name="T3" fmla="*/ 7 h 235"/>
                <a:gd name="T4" fmla="*/ 151 w 222"/>
                <a:gd name="T5" fmla="*/ 19 h 235"/>
                <a:gd name="T6" fmla="*/ 7 w 222"/>
                <a:gd name="T7" fmla="*/ 159 h 235"/>
                <a:gd name="T8" fmla="*/ 31 w 222"/>
                <a:gd name="T9" fmla="*/ 223 h 235"/>
                <a:gd name="T10" fmla="*/ 31 w 222"/>
                <a:gd name="T11" fmla="*/ 171 h 235"/>
                <a:gd name="T12" fmla="*/ 109 w 222"/>
                <a:gd name="T13" fmla="*/ 114 h 235"/>
                <a:gd name="T14" fmla="*/ 116 w 222"/>
                <a:gd name="T15" fmla="*/ 93 h 235"/>
                <a:gd name="T16" fmla="*/ 87 w 222"/>
                <a:gd name="T17" fmla="*/ 104 h 235"/>
                <a:gd name="T18" fmla="*/ 76 w 222"/>
                <a:gd name="T19" fmla="*/ 100 h 235"/>
                <a:gd name="T20" fmla="*/ 116 w 222"/>
                <a:gd name="T21" fmla="*/ 83 h 235"/>
                <a:gd name="T22" fmla="*/ 132 w 222"/>
                <a:gd name="T23" fmla="*/ 90 h 235"/>
                <a:gd name="T24" fmla="*/ 132 w 222"/>
                <a:gd name="T25" fmla="*/ 19 h 235"/>
                <a:gd name="T26" fmla="*/ 180 w 222"/>
                <a:gd name="T27" fmla="*/ 0 h 235"/>
                <a:gd name="T28" fmla="*/ 182 w 222"/>
                <a:gd name="T29" fmla="*/ 0 h 235"/>
                <a:gd name="T30" fmla="*/ 222 w 222"/>
                <a:gd name="T31" fmla="*/ 19 h 235"/>
                <a:gd name="T32" fmla="*/ 173 w 222"/>
                <a:gd name="T33" fmla="*/ 187 h 235"/>
                <a:gd name="T34" fmla="*/ 158 w 222"/>
                <a:gd name="T35" fmla="*/ 180 h 235"/>
                <a:gd name="T36" fmla="*/ 106 w 222"/>
                <a:gd name="T37" fmla="*/ 211 h 235"/>
                <a:gd name="T38" fmla="*/ 90 w 222"/>
                <a:gd name="T39" fmla="*/ 201 h 235"/>
                <a:gd name="T40" fmla="*/ 38 w 222"/>
                <a:gd name="T41" fmla="*/ 235 h 235"/>
                <a:gd name="T42" fmla="*/ 2 w 222"/>
                <a:gd name="T43" fmla="*/ 218 h 235"/>
                <a:gd name="T44" fmla="*/ 0 w 222"/>
                <a:gd name="T45" fmla="*/ 213 h 235"/>
                <a:gd name="T46" fmla="*/ 0 w 222"/>
                <a:gd name="T47" fmla="*/ 147 h 235"/>
                <a:gd name="T48" fmla="*/ 47 w 222"/>
                <a:gd name="T49" fmla="*/ 128 h 235"/>
                <a:gd name="T50" fmla="*/ 50 w 222"/>
                <a:gd name="T51" fmla="*/ 128 h 235"/>
                <a:gd name="T52" fmla="*/ 90 w 222"/>
                <a:gd name="T53" fmla="*/ 147 h 235"/>
                <a:gd name="T54" fmla="*/ 99 w 222"/>
                <a:gd name="T55" fmla="*/ 199 h 235"/>
                <a:gd name="T56" fmla="*/ 76 w 222"/>
                <a:gd name="T57" fmla="*/ 114 h 235"/>
                <a:gd name="T58" fmla="*/ 68 w 222"/>
                <a:gd name="T59" fmla="*/ 138 h 235"/>
                <a:gd name="T60" fmla="*/ 68 w 222"/>
                <a:gd name="T61" fmla="*/ 102 h 235"/>
                <a:gd name="T62" fmla="*/ 139 w 222"/>
                <a:gd name="T63" fmla="*/ 95 h 235"/>
                <a:gd name="T64" fmla="*/ 158 w 222"/>
                <a:gd name="T65" fmla="*/ 102 h 235"/>
                <a:gd name="T66" fmla="*/ 165 w 222"/>
                <a:gd name="T67" fmla="*/ 175 h 235"/>
                <a:gd name="T68" fmla="*/ 139 w 222"/>
                <a:gd name="T69" fmla="*/ 31 h 235"/>
                <a:gd name="T70" fmla="*/ 139 w 222"/>
                <a:gd name="T71" fmla="*/ 95 h 235"/>
                <a:gd name="T72" fmla="*/ 38 w 222"/>
                <a:gd name="T73" fmla="*/ 159 h 235"/>
                <a:gd name="T74" fmla="*/ 47 w 222"/>
                <a:gd name="T75" fmla="*/ 138 h 235"/>
                <a:gd name="T76" fmla="*/ 19 w 222"/>
                <a:gd name="T77" fmla="*/ 149 h 235"/>
                <a:gd name="T78" fmla="*/ 173 w 222"/>
                <a:gd name="T79" fmla="*/ 36 h 235"/>
                <a:gd name="T80" fmla="*/ 173 w 222"/>
                <a:gd name="T81" fmla="*/ 38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2" h="235">
                  <a:moveTo>
                    <a:pt x="151" y="19"/>
                  </a:moveTo>
                  <a:lnTo>
                    <a:pt x="170" y="29"/>
                  </a:lnTo>
                  <a:lnTo>
                    <a:pt x="203" y="19"/>
                  </a:lnTo>
                  <a:lnTo>
                    <a:pt x="182" y="7"/>
                  </a:lnTo>
                  <a:lnTo>
                    <a:pt x="151" y="19"/>
                  </a:lnTo>
                  <a:lnTo>
                    <a:pt x="151" y="19"/>
                  </a:lnTo>
                  <a:close/>
                  <a:moveTo>
                    <a:pt x="31" y="171"/>
                  </a:moveTo>
                  <a:lnTo>
                    <a:pt x="7" y="159"/>
                  </a:lnTo>
                  <a:lnTo>
                    <a:pt x="7" y="211"/>
                  </a:lnTo>
                  <a:lnTo>
                    <a:pt x="31" y="223"/>
                  </a:lnTo>
                  <a:lnTo>
                    <a:pt x="31" y="171"/>
                  </a:lnTo>
                  <a:lnTo>
                    <a:pt x="31" y="171"/>
                  </a:lnTo>
                  <a:close/>
                  <a:moveTo>
                    <a:pt x="87" y="104"/>
                  </a:moveTo>
                  <a:lnTo>
                    <a:pt x="109" y="114"/>
                  </a:lnTo>
                  <a:lnTo>
                    <a:pt x="137" y="102"/>
                  </a:lnTo>
                  <a:lnTo>
                    <a:pt x="116" y="93"/>
                  </a:lnTo>
                  <a:lnTo>
                    <a:pt x="87" y="104"/>
                  </a:lnTo>
                  <a:lnTo>
                    <a:pt x="87" y="104"/>
                  </a:lnTo>
                  <a:close/>
                  <a:moveTo>
                    <a:pt x="68" y="102"/>
                  </a:moveTo>
                  <a:lnTo>
                    <a:pt x="76" y="100"/>
                  </a:lnTo>
                  <a:lnTo>
                    <a:pt x="116" y="83"/>
                  </a:lnTo>
                  <a:lnTo>
                    <a:pt x="116" y="83"/>
                  </a:lnTo>
                  <a:lnTo>
                    <a:pt x="118" y="83"/>
                  </a:lnTo>
                  <a:lnTo>
                    <a:pt x="132" y="90"/>
                  </a:lnTo>
                  <a:lnTo>
                    <a:pt x="132" y="24"/>
                  </a:lnTo>
                  <a:lnTo>
                    <a:pt x="132" y="19"/>
                  </a:lnTo>
                  <a:lnTo>
                    <a:pt x="139" y="14"/>
                  </a:lnTo>
                  <a:lnTo>
                    <a:pt x="180" y="0"/>
                  </a:lnTo>
                  <a:lnTo>
                    <a:pt x="182" y="0"/>
                  </a:lnTo>
                  <a:lnTo>
                    <a:pt x="182" y="0"/>
                  </a:lnTo>
                  <a:lnTo>
                    <a:pt x="215" y="14"/>
                  </a:lnTo>
                  <a:lnTo>
                    <a:pt x="222" y="19"/>
                  </a:lnTo>
                  <a:lnTo>
                    <a:pt x="222" y="168"/>
                  </a:lnTo>
                  <a:lnTo>
                    <a:pt x="173" y="187"/>
                  </a:lnTo>
                  <a:lnTo>
                    <a:pt x="168" y="185"/>
                  </a:lnTo>
                  <a:lnTo>
                    <a:pt x="158" y="180"/>
                  </a:lnTo>
                  <a:lnTo>
                    <a:pt x="158" y="192"/>
                  </a:lnTo>
                  <a:lnTo>
                    <a:pt x="106" y="211"/>
                  </a:lnTo>
                  <a:lnTo>
                    <a:pt x="102" y="209"/>
                  </a:lnTo>
                  <a:lnTo>
                    <a:pt x="90" y="201"/>
                  </a:lnTo>
                  <a:lnTo>
                    <a:pt x="90" y="216"/>
                  </a:lnTo>
                  <a:lnTo>
                    <a:pt x="38" y="235"/>
                  </a:lnTo>
                  <a:lnTo>
                    <a:pt x="33" y="232"/>
                  </a:lnTo>
                  <a:lnTo>
                    <a:pt x="2" y="218"/>
                  </a:lnTo>
                  <a:lnTo>
                    <a:pt x="0" y="216"/>
                  </a:lnTo>
                  <a:lnTo>
                    <a:pt x="0" y="213"/>
                  </a:lnTo>
                  <a:lnTo>
                    <a:pt x="0" y="154"/>
                  </a:lnTo>
                  <a:lnTo>
                    <a:pt x="0" y="147"/>
                  </a:lnTo>
                  <a:lnTo>
                    <a:pt x="7" y="145"/>
                  </a:lnTo>
                  <a:lnTo>
                    <a:pt x="47" y="128"/>
                  </a:lnTo>
                  <a:lnTo>
                    <a:pt x="47" y="128"/>
                  </a:lnTo>
                  <a:lnTo>
                    <a:pt x="50" y="128"/>
                  </a:lnTo>
                  <a:lnTo>
                    <a:pt x="80" y="145"/>
                  </a:lnTo>
                  <a:lnTo>
                    <a:pt x="90" y="147"/>
                  </a:lnTo>
                  <a:lnTo>
                    <a:pt x="90" y="194"/>
                  </a:lnTo>
                  <a:lnTo>
                    <a:pt x="99" y="199"/>
                  </a:lnTo>
                  <a:lnTo>
                    <a:pt x="99" y="126"/>
                  </a:lnTo>
                  <a:lnTo>
                    <a:pt x="76" y="114"/>
                  </a:lnTo>
                  <a:lnTo>
                    <a:pt x="76" y="142"/>
                  </a:lnTo>
                  <a:lnTo>
                    <a:pt x="68" y="138"/>
                  </a:lnTo>
                  <a:lnTo>
                    <a:pt x="68" y="109"/>
                  </a:lnTo>
                  <a:lnTo>
                    <a:pt x="68" y="102"/>
                  </a:lnTo>
                  <a:lnTo>
                    <a:pt x="68" y="102"/>
                  </a:lnTo>
                  <a:close/>
                  <a:moveTo>
                    <a:pt x="139" y="95"/>
                  </a:moveTo>
                  <a:lnTo>
                    <a:pt x="149" y="100"/>
                  </a:lnTo>
                  <a:lnTo>
                    <a:pt x="158" y="102"/>
                  </a:lnTo>
                  <a:lnTo>
                    <a:pt x="158" y="171"/>
                  </a:lnTo>
                  <a:lnTo>
                    <a:pt x="165" y="175"/>
                  </a:lnTo>
                  <a:lnTo>
                    <a:pt x="165" y="43"/>
                  </a:lnTo>
                  <a:lnTo>
                    <a:pt x="139" y="31"/>
                  </a:lnTo>
                  <a:lnTo>
                    <a:pt x="139" y="95"/>
                  </a:lnTo>
                  <a:lnTo>
                    <a:pt x="139" y="95"/>
                  </a:lnTo>
                  <a:close/>
                  <a:moveTo>
                    <a:pt x="19" y="149"/>
                  </a:moveTo>
                  <a:lnTo>
                    <a:pt x="38" y="159"/>
                  </a:lnTo>
                  <a:lnTo>
                    <a:pt x="71" y="147"/>
                  </a:lnTo>
                  <a:lnTo>
                    <a:pt x="47" y="138"/>
                  </a:lnTo>
                  <a:lnTo>
                    <a:pt x="19" y="149"/>
                  </a:lnTo>
                  <a:lnTo>
                    <a:pt x="19" y="149"/>
                  </a:lnTo>
                  <a:close/>
                  <a:moveTo>
                    <a:pt x="173" y="38"/>
                  </a:moveTo>
                  <a:lnTo>
                    <a:pt x="173" y="36"/>
                  </a:lnTo>
                  <a:lnTo>
                    <a:pt x="173" y="38"/>
                  </a:lnTo>
                  <a:lnTo>
                    <a:pt x="173" y="38"/>
                  </a:lnTo>
                  <a:lnTo>
                    <a:pt x="173" y="38"/>
                  </a:lnTo>
                  <a:close/>
                </a:path>
              </a:pathLst>
            </a:custGeom>
            <a:solidFill>
              <a:schemeClr val="bg2">
                <a:lumMod val="25000"/>
              </a:schemeClr>
            </a:solidFill>
            <a:ln>
              <a:noFill/>
            </a:ln>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13" name="组合 12"/>
          <p:cNvGrpSpPr>
            <a:grpSpLocks/>
          </p:cNvGrpSpPr>
          <p:nvPr/>
        </p:nvGrpSpPr>
        <p:grpSpPr bwMode="auto">
          <a:xfrm>
            <a:off x="5553075" y="4500563"/>
            <a:ext cx="1041400" cy="1041400"/>
            <a:chOff x="5553452" y="4500954"/>
            <a:chExt cx="1041578" cy="1041578"/>
          </a:xfrm>
        </p:grpSpPr>
        <p:sp>
          <p:nvSpPr>
            <p:cNvPr id="14" name="任意多边形 13"/>
            <p:cNvSpPr/>
            <p:nvPr/>
          </p:nvSpPr>
          <p:spPr>
            <a:xfrm>
              <a:off x="5553452" y="4500954"/>
              <a:ext cx="1041578" cy="1041578"/>
            </a:xfrm>
            <a:custGeom>
              <a:avLst/>
              <a:gdLst>
                <a:gd name="connsiteX0" fmla="*/ 0 w 1041578"/>
                <a:gd name="connsiteY0" fmla="*/ 520789 h 1041578"/>
                <a:gd name="connsiteX1" fmla="*/ 520789 w 1041578"/>
                <a:gd name="connsiteY1" fmla="*/ 0 h 1041578"/>
                <a:gd name="connsiteX2" fmla="*/ 1041578 w 1041578"/>
                <a:gd name="connsiteY2" fmla="*/ 520789 h 1041578"/>
                <a:gd name="connsiteX3" fmla="*/ 520789 w 1041578"/>
                <a:gd name="connsiteY3" fmla="*/ 1041578 h 1041578"/>
                <a:gd name="connsiteX4" fmla="*/ 0 w 1041578"/>
                <a:gd name="connsiteY4" fmla="*/ 520789 h 1041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578" h="1041578">
                  <a:moveTo>
                    <a:pt x="0" y="520789"/>
                  </a:moveTo>
                  <a:cubicBezTo>
                    <a:pt x="0" y="233165"/>
                    <a:pt x="233165" y="0"/>
                    <a:pt x="520789" y="0"/>
                  </a:cubicBezTo>
                  <a:cubicBezTo>
                    <a:pt x="808413" y="0"/>
                    <a:pt x="1041578" y="233165"/>
                    <a:pt x="1041578" y="520789"/>
                  </a:cubicBezTo>
                  <a:cubicBezTo>
                    <a:pt x="1041578" y="808413"/>
                    <a:pt x="808413" y="1041578"/>
                    <a:pt x="520789" y="1041578"/>
                  </a:cubicBezTo>
                  <a:cubicBezTo>
                    <a:pt x="233165" y="1041578"/>
                    <a:pt x="0" y="808413"/>
                    <a:pt x="0" y="520789"/>
                  </a:cubicBezTo>
                  <a:close/>
                </a:path>
              </a:pathLst>
            </a:custGeom>
            <a:noFill/>
            <a:ln w="38100">
              <a:solidFill>
                <a:srgbClr val="04487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1746" tIns="181746" rIns="181746" bIns="181746" spcCol="1270" anchor="ctr"/>
            <a:lstStyle/>
            <a:p>
              <a:pPr algn="ctr" defTabSz="1022350" eaLnBrk="1" fontAlgn="auto" hangingPunct="1">
                <a:lnSpc>
                  <a:spcPct val="90000"/>
                </a:lnSpc>
                <a:spcAft>
                  <a:spcPct val="35000"/>
                </a:spcAft>
                <a:defRPr/>
              </a:pPr>
              <a:endParaRPr lang="zh-CN" altLang="en-US" sz="2300"/>
            </a:p>
          </p:txBody>
        </p:sp>
        <p:sp>
          <p:nvSpPr>
            <p:cNvPr id="6218" name="Freeform 306"/>
            <p:cNvSpPr>
              <a:spLocks noEditPoints="1"/>
            </p:cNvSpPr>
            <p:nvPr/>
          </p:nvSpPr>
          <p:spPr bwMode="auto">
            <a:xfrm>
              <a:off x="5845528" y="4819420"/>
              <a:ext cx="457426" cy="455348"/>
            </a:xfrm>
            <a:custGeom>
              <a:avLst/>
              <a:gdLst>
                <a:gd name="T0" fmla="*/ 2147483647 w 99"/>
                <a:gd name="T1" fmla="*/ 2147483647 h 99"/>
                <a:gd name="T2" fmla="*/ 2147483647 w 99"/>
                <a:gd name="T3" fmla="*/ 2147483647 h 99"/>
                <a:gd name="T4" fmla="*/ 2147483647 w 99"/>
                <a:gd name="T5" fmla="*/ 2147483647 h 99"/>
                <a:gd name="T6" fmla="*/ 2147483647 w 99"/>
                <a:gd name="T7" fmla="*/ 2147483647 h 99"/>
                <a:gd name="T8" fmla="*/ 2147483647 w 99"/>
                <a:gd name="T9" fmla="*/ 2147483647 h 99"/>
                <a:gd name="T10" fmla="*/ 2147483647 w 99"/>
                <a:gd name="T11" fmla="*/ 2147483647 h 99"/>
                <a:gd name="T12" fmla="*/ 2147483647 w 99"/>
                <a:gd name="T13" fmla="*/ 2147483647 h 99"/>
                <a:gd name="T14" fmla="*/ 2147483647 w 99"/>
                <a:gd name="T15" fmla="*/ 2147483647 h 99"/>
                <a:gd name="T16" fmla="*/ 2147483647 w 99"/>
                <a:gd name="T17" fmla="*/ 2147483647 h 99"/>
                <a:gd name="T18" fmla="*/ 2147483647 w 99"/>
                <a:gd name="T19" fmla="*/ 2147483647 h 99"/>
                <a:gd name="T20" fmla="*/ 2147483647 w 99"/>
                <a:gd name="T21" fmla="*/ 2147483647 h 99"/>
                <a:gd name="T22" fmla="*/ 2147483647 w 99"/>
                <a:gd name="T23" fmla="*/ 2147483647 h 99"/>
                <a:gd name="T24" fmla="*/ 2147483647 w 99"/>
                <a:gd name="T25" fmla="*/ 2147483647 h 99"/>
                <a:gd name="T26" fmla="*/ 2147483647 w 99"/>
                <a:gd name="T27" fmla="*/ 2147483647 h 99"/>
                <a:gd name="T28" fmla="*/ 2147483647 w 99"/>
                <a:gd name="T29" fmla="*/ 2147483647 h 99"/>
                <a:gd name="T30" fmla="*/ 2147483647 w 99"/>
                <a:gd name="T31" fmla="*/ 2147483647 h 99"/>
                <a:gd name="T32" fmla="*/ 2147483647 w 99"/>
                <a:gd name="T33" fmla="*/ 2147483647 h 99"/>
                <a:gd name="T34" fmla="*/ 0 w 99"/>
                <a:gd name="T35" fmla="*/ 2147483647 h 99"/>
                <a:gd name="T36" fmla="*/ 2147483647 w 99"/>
                <a:gd name="T37" fmla="*/ 2147483647 h 99"/>
                <a:gd name="T38" fmla="*/ 2147483647 w 99"/>
                <a:gd name="T39" fmla="*/ 2147483647 h 99"/>
                <a:gd name="T40" fmla="*/ 2147483647 w 99"/>
                <a:gd name="T41" fmla="*/ 2147483647 h 99"/>
                <a:gd name="T42" fmla="*/ 2147483647 w 99"/>
                <a:gd name="T43" fmla="*/ 2147483647 h 99"/>
                <a:gd name="T44" fmla="*/ 2147483647 w 99"/>
                <a:gd name="T45" fmla="*/ 2147483647 h 99"/>
                <a:gd name="T46" fmla="*/ 2147483647 w 99"/>
                <a:gd name="T47" fmla="*/ 0 h 99"/>
                <a:gd name="T48" fmla="*/ 2147483647 w 99"/>
                <a:gd name="T49" fmla="*/ 2147483647 h 99"/>
                <a:gd name="T50" fmla="*/ 2147483647 w 99"/>
                <a:gd name="T51" fmla="*/ 2147483647 h 99"/>
                <a:gd name="T52" fmla="*/ 2147483647 w 99"/>
                <a:gd name="T53" fmla="*/ 2147483647 h 99"/>
                <a:gd name="T54" fmla="*/ 2147483647 w 99"/>
                <a:gd name="T55" fmla="*/ 2147483647 h 99"/>
                <a:gd name="T56" fmla="*/ 2147483647 w 99"/>
                <a:gd name="T57" fmla="*/ 2147483647 h 99"/>
                <a:gd name="T58" fmla="*/ 2147483647 w 99"/>
                <a:gd name="T59" fmla="*/ 2147483647 h 99"/>
                <a:gd name="T60" fmla="*/ 2147483647 w 99"/>
                <a:gd name="T61" fmla="*/ 2147483647 h 99"/>
                <a:gd name="T62" fmla="*/ 2147483647 w 99"/>
                <a:gd name="T63" fmla="*/ 2147483647 h 99"/>
                <a:gd name="T64" fmla="*/ 2147483647 w 99"/>
                <a:gd name="T65" fmla="*/ 2147483647 h 99"/>
                <a:gd name="T66" fmla="*/ 2147483647 w 99"/>
                <a:gd name="T67" fmla="*/ 2147483647 h 99"/>
                <a:gd name="T68" fmla="*/ 2147483647 w 99"/>
                <a:gd name="T69" fmla="*/ 2147483647 h 99"/>
                <a:gd name="T70" fmla="*/ 2147483647 w 99"/>
                <a:gd name="T71" fmla="*/ 2147483647 h 99"/>
                <a:gd name="T72" fmla="*/ 2147483647 w 99"/>
                <a:gd name="T73" fmla="*/ 2147483647 h 99"/>
                <a:gd name="T74" fmla="*/ 2147483647 w 99"/>
                <a:gd name="T75" fmla="*/ 2147483647 h 99"/>
                <a:gd name="T76" fmla="*/ 2147483647 w 99"/>
                <a:gd name="T77" fmla="*/ 2147483647 h 99"/>
                <a:gd name="T78" fmla="*/ 2147483647 w 99"/>
                <a:gd name="T79" fmla="*/ 2147483647 h 99"/>
                <a:gd name="T80" fmla="*/ 2147483647 w 99"/>
                <a:gd name="T81" fmla="*/ 2147483647 h 99"/>
                <a:gd name="T82" fmla="*/ 2147483647 w 99"/>
                <a:gd name="T83" fmla="*/ 2147483647 h 99"/>
                <a:gd name="T84" fmla="*/ 2147483647 w 99"/>
                <a:gd name="T85" fmla="*/ 2147483647 h 9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99" h="99">
                  <a:moveTo>
                    <a:pt x="59" y="8"/>
                  </a:moveTo>
                  <a:cubicBezTo>
                    <a:pt x="59" y="9"/>
                    <a:pt x="60" y="9"/>
                    <a:pt x="60" y="9"/>
                  </a:cubicBezTo>
                  <a:cubicBezTo>
                    <a:pt x="66" y="2"/>
                    <a:pt x="66" y="2"/>
                    <a:pt x="66" y="2"/>
                  </a:cubicBezTo>
                  <a:cubicBezTo>
                    <a:pt x="81" y="10"/>
                    <a:pt x="81" y="10"/>
                    <a:pt x="81" y="10"/>
                  </a:cubicBezTo>
                  <a:cubicBezTo>
                    <a:pt x="78" y="19"/>
                    <a:pt x="78" y="19"/>
                    <a:pt x="78" y="19"/>
                  </a:cubicBezTo>
                  <a:cubicBezTo>
                    <a:pt x="78" y="19"/>
                    <a:pt x="79" y="19"/>
                    <a:pt x="79" y="20"/>
                  </a:cubicBezTo>
                  <a:cubicBezTo>
                    <a:pt x="88" y="17"/>
                    <a:pt x="88" y="17"/>
                    <a:pt x="88" y="17"/>
                  </a:cubicBezTo>
                  <a:cubicBezTo>
                    <a:pt x="96" y="31"/>
                    <a:pt x="96" y="31"/>
                    <a:pt x="96" y="31"/>
                  </a:cubicBezTo>
                  <a:cubicBezTo>
                    <a:pt x="90" y="37"/>
                    <a:pt x="90" y="37"/>
                    <a:pt x="90" y="37"/>
                  </a:cubicBezTo>
                  <a:cubicBezTo>
                    <a:pt x="90" y="38"/>
                    <a:pt x="90" y="38"/>
                    <a:pt x="90" y="38"/>
                  </a:cubicBezTo>
                  <a:cubicBezTo>
                    <a:pt x="99" y="40"/>
                    <a:pt x="99" y="40"/>
                    <a:pt x="99" y="40"/>
                  </a:cubicBezTo>
                  <a:cubicBezTo>
                    <a:pt x="99" y="57"/>
                    <a:pt x="99" y="57"/>
                    <a:pt x="99" y="57"/>
                  </a:cubicBezTo>
                  <a:cubicBezTo>
                    <a:pt x="91" y="59"/>
                    <a:pt x="91" y="59"/>
                    <a:pt x="91" y="59"/>
                  </a:cubicBezTo>
                  <a:cubicBezTo>
                    <a:pt x="91" y="59"/>
                    <a:pt x="90" y="60"/>
                    <a:pt x="90" y="60"/>
                  </a:cubicBezTo>
                  <a:cubicBezTo>
                    <a:pt x="97" y="67"/>
                    <a:pt x="97" y="67"/>
                    <a:pt x="97" y="67"/>
                  </a:cubicBezTo>
                  <a:cubicBezTo>
                    <a:pt x="89" y="81"/>
                    <a:pt x="89" y="81"/>
                    <a:pt x="89" y="81"/>
                  </a:cubicBezTo>
                  <a:cubicBezTo>
                    <a:pt x="80" y="78"/>
                    <a:pt x="80" y="78"/>
                    <a:pt x="80" y="78"/>
                  </a:cubicBezTo>
                  <a:cubicBezTo>
                    <a:pt x="80" y="79"/>
                    <a:pt x="80" y="79"/>
                    <a:pt x="80" y="79"/>
                  </a:cubicBezTo>
                  <a:cubicBezTo>
                    <a:pt x="82" y="88"/>
                    <a:pt x="82" y="88"/>
                    <a:pt x="82" y="88"/>
                  </a:cubicBezTo>
                  <a:cubicBezTo>
                    <a:pt x="68" y="97"/>
                    <a:pt x="68" y="97"/>
                    <a:pt x="68" y="97"/>
                  </a:cubicBezTo>
                  <a:cubicBezTo>
                    <a:pt x="62" y="90"/>
                    <a:pt x="62" y="90"/>
                    <a:pt x="62" y="90"/>
                  </a:cubicBezTo>
                  <a:cubicBezTo>
                    <a:pt x="62" y="90"/>
                    <a:pt x="61" y="90"/>
                    <a:pt x="61" y="90"/>
                  </a:cubicBezTo>
                  <a:cubicBezTo>
                    <a:pt x="59" y="99"/>
                    <a:pt x="59" y="99"/>
                    <a:pt x="59" y="99"/>
                  </a:cubicBezTo>
                  <a:cubicBezTo>
                    <a:pt x="42" y="99"/>
                    <a:pt x="42" y="99"/>
                    <a:pt x="42" y="99"/>
                  </a:cubicBezTo>
                  <a:cubicBezTo>
                    <a:pt x="40" y="91"/>
                    <a:pt x="40" y="91"/>
                    <a:pt x="40" y="91"/>
                  </a:cubicBezTo>
                  <a:cubicBezTo>
                    <a:pt x="40" y="91"/>
                    <a:pt x="39" y="91"/>
                    <a:pt x="39" y="91"/>
                  </a:cubicBezTo>
                  <a:cubicBezTo>
                    <a:pt x="33" y="97"/>
                    <a:pt x="33" y="97"/>
                    <a:pt x="33" y="97"/>
                  </a:cubicBezTo>
                  <a:cubicBezTo>
                    <a:pt x="18" y="89"/>
                    <a:pt x="18" y="89"/>
                    <a:pt x="18" y="89"/>
                  </a:cubicBezTo>
                  <a:cubicBezTo>
                    <a:pt x="21" y="81"/>
                    <a:pt x="21" y="81"/>
                    <a:pt x="21" y="81"/>
                  </a:cubicBezTo>
                  <a:cubicBezTo>
                    <a:pt x="20" y="80"/>
                    <a:pt x="20" y="80"/>
                    <a:pt x="20" y="80"/>
                  </a:cubicBezTo>
                  <a:cubicBezTo>
                    <a:pt x="11" y="83"/>
                    <a:pt x="11" y="83"/>
                    <a:pt x="11" y="83"/>
                  </a:cubicBezTo>
                  <a:cubicBezTo>
                    <a:pt x="3" y="68"/>
                    <a:pt x="3" y="68"/>
                    <a:pt x="3" y="68"/>
                  </a:cubicBezTo>
                  <a:cubicBezTo>
                    <a:pt x="9" y="62"/>
                    <a:pt x="9" y="62"/>
                    <a:pt x="9" y="62"/>
                  </a:cubicBezTo>
                  <a:cubicBezTo>
                    <a:pt x="9" y="62"/>
                    <a:pt x="9" y="61"/>
                    <a:pt x="9" y="61"/>
                  </a:cubicBezTo>
                  <a:cubicBezTo>
                    <a:pt x="0" y="59"/>
                    <a:pt x="0" y="59"/>
                    <a:pt x="0" y="59"/>
                  </a:cubicBezTo>
                  <a:cubicBezTo>
                    <a:pt x="0" y="42"/>
                    <a:pt x="0" y="42"/>
                    <a:pt x="0" y="42"/>
                  </a:cubicBezTo>
                  <a:cubicBezTo>
                    <a:pt x="8" y="40"/>
                    <a:pt x="8" y="40"/>
                    <a:pt x="8" y="40"/>
                  </a:cubicBezTo>
                  <a:cubicBezTo>
                    <a:pt x="8" y="40"/>
                    <a:pt x="8" y="39"/>
                    <a:pt x="9" y="39"/>
                  </a:cubicBezTo>
                  <a:cubicBezTo>
                    <a:pt x="2" y="33"/>
                    <a:pt x="2" y="33"/>
                    <a:pt x="2" y="33"/>
                  </a:cubicBezTo>
                  <a:cubicBezTo>
                    <a:pt x="10" y="18"/>
                    <a:pt x="10" y="18"/>
                    <a:pt x="10" y="18"/>
                  </a:cubicBezTo>
                  <a:cubicBezTo>
                    <a:pt x="18" y="21"/>
                    <a:pt x="18" y="21"/>
                    <a:pt x="18" y="21"/>
                  </a:cubicBezTo>
                  <a:cubicBezTo>
                    <a:pt x="19" y="21"/>
                    <a:pt x="19" y="20"/>
                    <a:pt x="19" y="20"/>
                  </a:cubicBezTo>
                  <a:cubicBezTo>
                    <a:pt x="17" y="11"/>
                    <a:pt x="17" y="11"/>
                    <a:pt x="17" y="11"/>
                  </a:cubicBezTo>
                  <a:cubicBezTo>
                    <a:pt x="31" y="3"/>
                    <a:pt x="31" y="3"/>
                    <a:pt x="31" y="3"/>
                  </a:cubicBezTo>
                  <a:cubicBezTo>
                    <a:pt x="37" y="9"/>
                    <a:pt x="37" y="9"/>
                    <a:pt x="37" y="9"/>
                  </a:cubicBezTo>
                  <a:cubicBezTo>
                    <a:pt x="37" y="9"/>
                    <a:pt x="38" y="9"/>
                    <a:pt x="38" y="9"/>
                  </a:cubicBezTo>
                  <a:cubicBezTo>
                    <a:pt x="40" y="0"/>
                    <a:pt x="40" y="0"/>
                    <a:pt x="40" y="0"/>
                  </a:cubicBezTo>
                  <a:cubicBezTo>
                    <a:pt x="57" y="0"/>
                    <a:pt x="57" y="0"/>
                    <a:pt x="57" y="0"/>
                  </a:cubicBezTo>
                  <a:cubicBezTo>
                    <a:pt x="59" y="8"/>
                    <a:pt x="59" y="8"/>
                    <a:pt x="59" y="8"/>
                  </a:cubicBezTo>
                  <a:close/>
                  <a:moveTo>
                    <a:pt x="36" y="58"/>
                  </a:moveTo>
                  <a:cubicBezTo>
                    <a:pt x="37" y="52"/>
                    <a:pt x="37" y="52"/>
                    <a:pt x="37" y="52"/>
                  </a:cubicBezTo>
                  <a:cubicBezTo>
                    <a:pt x="45" y="47"/>
                    <a:pt x="45" y="47"/>
                    <a:pt x="45" y="47"/>
                  </a:cubicBezTo>
                  <a:cubicBezTo>
                    <a:pt x="56" y="47"/>
                    <a:pt x="56" y="47"/>
                    <a:pt x="56" y="47"/>
                  </a:cubicBezTo>
                  <a:cubicBezTo>
                    <a:pt x="58" y="55"/>
                    <a:pt x="58" y="55"/>
                    <a:pt x="58" y="55"/>
                  </a:cubicBezTo>
                  <a:cubicBezTo>
                    <a:pt x="64" y="55"/>
                    <a:pt x="64" y="55"/>
                    <a:pt x="64" y="55"/>
                  </a:cubicBezTo>
                  <a:cubicBezTo>
                    <a:pt x="64" y="56"/>
                    <a:pt x="64" y="56"/>
                    <a:pt x="64" y="56"/>
                  </a:cubicBezTo>
                  <a:cubicBezTo>
                    <a:pt x="56" y="58"/>
                    <a:pt x="56" y="58"/>
                    <a:pt x="56" y="58"/>
                  </a:cubicBezTo>
                  <a:cubicBezTo>
                    <a:pt x="54" y="54"/>
                    <a:pt x="54" y="54"/>
                    <a:pt x="54" y="54"/>
                  </a:cubicBezTo>
                  <a:cubicBezTo>
                    <a:pt x="52" y="62"/>
                    <a:pt x="52" y="62"/>
                    <a:pt x="52" y="62"/>
                  </a:cubicBezTo>
                  <a:cubicBezTo>
                    <a:pt x="58" y="69"/>
                    <a:pt x="58" y="69"/>
                    <a:pt x="58" y="69"/>
                  </a:cubicBezTo>
                  <a:cubicBezTo>
                    <a:pt x="58" y="79"/>
                    <a:pt x="58" y="79"/>
                    <a:pt x="58" y="79"/>
                  </a:cubicBezTo>
                  <a:cubicBezTo>
                    <a:pt x="63" y="77"/>
                    <a:pt x="67" y="74"/>
                    <a:pt x="71" y="71"/>
                  </a:cubicBezTo>
                  <a:cubicBezTo>
                    <a:pt x="76" y="66"/>
                    <a:pt x="80" y="58"/>
                    <a:pt x="80" y="50"/>
                  </a:cubicBezTo>
                  <a:cubicBezTo>
                    <a:pt x="80" y="41"/>
                    <a:pt x="76" y="34"/>
                    <a:pt x="71" y="28"/>
                  </a:cubicBezTo>
                  <a:cubicBezTo>
                    <a:pt x="65" y="23"/>
                    <a:pt x="58" y="19"/>
                    <a:pt x="49" y="19"/>
                  </a:cubicBezTo>
                  <a:cubicBezTo>
                    <a:pt x="41" y="19"/>
                    <a:pt x="34" y="23"/>
                    <a:pt x="28" y="28"/>
                  </a:cubicBezTo>
                  <a:cubicBezTo>
                    <a:pt x="23" y="34"/>
                    <a:pt x="19" y="41"/>
                    <a:pt x="19" y="50"/>
                  </a:cubicBezTo>
                  <a:cubicBezTo>
                    <a:pt x="19" y="58"/>
                    <a:pt x="23" y="66"/>
                    <a:pt x="28" y="71"/>
                  </a:cubicBezTo>
                  <a:cubicBezTo>
                    <a:pt x="34" y="76"/>
                    <a:pt x="41" y="80"/>
                    <a:pt x="49" y="80"/>
                  </a:cubicBezTo>
                  <a:cubicBezTo>
                    <a:pt x="52" y="80"/>
                    <a:pt x="54" y="80"/>
                    <a:pt x="55" y="79"/>
                  </a:cubicBezTo>
                  <a:cubicBezTo>
                    <a:pt x="53" y="70"/>
                    <a:pt x="53" y="70"/>
                    <a:pt x="53" y="70"/>
                  </a:cubicBezTo>
                  <a:cubicBezTo>
                    <a:pt x="48" y="66"/>
                    <a:pt x="48" y="66"/>
                    <a:pt x="48" y="66"/>
                  </a:cubicBezTo>
                  <a:cubicBezTo>
                    <a:pt x="47" y="69"/>
                    <a:pt x="45" y="73"/>
                    <a:pt x="45" y="73"/>
                  </a:cubicBezTo>
                  <a:cubicBezTo>
                    <a:pt x="35" y="75"/>
                    <a:pt x="35" y="75"/>
                    <a:pt x="35" y="75"/>
                  </a:cubicBezTo>
                  <a:cubicBezTo>
                    <a:pt x="35" y="73"/>
                    <a:pt x="35" y="73"/>
                    <a:pt x="35" y="73"/>
                  </a:cubicBezTo>
                  <a:cubicBezTo>
                    <a:pt x="42" y="71"/>
                    <a:pt x="42" y="71"/>
                    <a:pt x="42" y="71"/>
                  </a:cubicBezTo>
                  <a:cubicBezTo>
                    <a:pt x="44" y="61"/>
                    <a:pt x="44" y="61"/>
                    <a:pt x="44" y="61"/>
                  </a:cubicBezTo>
                  <a:cubicBezTo>
                    <a:pt x="45" y="52"/>
                    <a:pt x="45" y="52"/>
                    <a:pt x="45" y="52"/>
                  </a:cubicBezTo>
                  <a:cubicBezTo>
                    <a:pt x="41" y="54"/>
                    <a:pt x="41" y="54"/>
                    <a:pt x="41" y="54"/>
                  </a:cubicBezTo>
                  <a:cubicBezTo>
                    <a:pt x="38" y="59"/>
                    <a:pt x="38" y="59"/>
                    <a:pt x="38" y="59"/>
                  </a:cubicBezTo>
                  <a:cubicBezTo>
                    <a:pt x="36" y="58"/>
                    <a:pt x="36" y="58"/>
                    <a:pt x="36" y="58"/>
                  </a:cubicBezTo>
                  <a:close/>
                  <a:moveTo>
                    <a:pt x="51" y="37"/>
                  </a:moveTo>
                  <a:cubicBezTo>
                    <a:pt x="48" y="37"/>
                    <a:pt x="46" y="39"/>
                    <a:pt x="46" y="41"/>
                  </a:cubicBezTo>
                  <a:cubicBezTo>
                    <a:pt x="46" y="44"/>
                    <a:pt x="48" y="46"/>
                    <a:pt x="51" y="46"/>
                  </a:cubicBezTo>
                  <a:cubicBezTo>
                    <a:pt x="53" y="46"/>
                    <a:pt x="55" y="44"/>
                    <a:pt x="55" y="41"/>
                  </a:cubicBezTo>
                  <a:cubicBezTo>
                    <a:pt x="55" y="39"/>
                    <a:pt x="53" y="37"/>
                    <a:pt x="51" y="37"/>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3" name="组合 22"/>
          <p:cNvGrpSpPr>
            <a:grpSpLocks/>
          </p:cNvGrpSpPr>
          <p:nvPr/>
        </p:nvGrpSpPr>
        <p:grpSpPr bwMode="auto">
          <a:xfrm>
            <a:off x="4610101" y="2152650"/>
            <a:ext cx="2914650" cy="2640013"/>
            <a:chOff x="4609333" y="2151997"/>
            <a:chExt cx="2915626" cy="2641183"/>
          </a:xfrm>
        </p:grpSpPr>
        <p:cxnSp>
          <p:nvCxnSpPr>
            <p:cNvPr id="26" name="直接箭头连接符 25"/>
            <p:cNvCxnSpPr/>
            <p:nvPr/>
          </p:nvCxnSpPr>
          <p:spPr>
            <a:xfrm rot="4020000" flipV="1">
              <a:off x="6591975" y="2200448"/>
              <a:ext cx="289053" cy="192151"/>
            </a:xfrm>
            <a:prstGeom prst="straightConnector1">
              <a:avLst/>
            </a:prstGeom>
            <a:ln w="38100">
              <a:solidFill>
                <a:schemeClr val="bg2">
                  <a:lumMod val="25000"/>
                </a:schemeClr>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rot="4020000" flipH="1">
              <a:off x="5275496" y="4552578"/>
              <a:ext cx="289053" cy="192152"/>
            </a:xfrm>
            <a:prstGeom prst="straightConnector1">
              <a:avLst/>
            </a:prstGeom>
            <a:ln w="38100">
              <a:solidFill>
                <a:srgbClr val="044875"/>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6619781" y="4531126"/>
              <a:ext cx="287434" cy="192173"/>
            </a:xfrm>
            <a:prstGeom prst="straightConnector1">
              <a:avLst/>
            </a:prstGeom>
            <a:ln w="38100">
              <a:solidFill>
                <a:schemeClr val="bg2">
                  <a:lumMod val="25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rot="7560000" flipH="1">
              <a:off x="4561676" y="3347925"/>
              <a:ext cx="289053" cy="193740"/>
            </a:xfrm>
            <a:prstGeom prst="straightConnector1">
              <a:avLst/>
            </a:prstGeom>
            <a:ln w="38100">
              <a:solidFill>
                <a:schemeClr val="bg2">
                  <a:lumMod val="25000"/>
                </a:schemeClr>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rot="14160000" flipH="1" flipV="1">
              <a:off x="7284357" y="3355071"/>
              <a:ext cx="287465" cy="193740"/>
            </a:xfrm>
            <a:prstGeom prst="straightConnector1">
              <a:avLst/>
            </a:prstGeom>
            <a:ln w="38100">
              <a:solidFill>
                <a:srgbClr val="044875"/>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V="1">
              <a:off x="5266778" y="2199643"/>
              <a:ext cx="289022" cy="193761"/>
            </a:xfrm>
            <a:prstGeom prst="straightConnector1">
              <a:avLst/>
            </a:prstGeom>
            <a:ln w="38100">
              <a:solidFill>
                <a:srgbClr val="044875"/>
              </a:solidFill>
              <a:headEnd type="stealth"/>
              <a:tailEnd type="none"/>
            </a:ln>
          </p:spPr>
          <p:style>
            <a:lnRef idx="1">
              <a:schemeClr val="accent1"/>
            </a:lnRef>
            <a:fillRef idx="0">
              <a:schemeClr val="accent1"/>
            </a:fillRef>
            <a:effectRef idx="0">
              <a:schemeClr val="accent1"/>
            </a:effectRef>
            <a:fontRef idx="minor">
              <a:schemeClr val="tx1"/>
            </a:fontRef>
          </p:style>
        </p:cxnSp>
      </p:grpSp>
      <p:grpSp>
        <p:nvGrpSpPr>
          <p:cNvPr id="19" name="组合 18"/>
          <p:cNvGrpSpPr>
            <a:grpSpLocks/>
          </p:cNvGrpSpPr>
          <p:nvPr/>
        </p:nvGrpSpPr>
        <p:grpSpPr bwMode="auto">
          <a:xfrm>
            <a:off x="5553075" y="1373188"/>
            <a:ext cx="1041400" cy="1041400"/>
            <a:chOff x="5553452" y="1373500"/>
            <a:chExt cx="1041578" cy="1041578"/>
          </a:xfrm>
        </p:grpSpPr>
        <p:sp>
          <p:nvSpPr>
            <p:cNvPr id="8" name="任意多边形 7"/>
            <p:cNvSpPr/>
            <p:nvPr/>
          </p:nvSpPr>
          <p:spPr>
            <a:xfrm>
              <a:off x="5553452" y="1373500"/>
              <a:ext cx="1041578" cy="1041578"/>
            </a:xfrm>
            <a:custGeom>
              <a:avLst/>
              <a:gdLst>
                <a:gd name="connsiteX0" fmla="*/ 0 w 1041578"/>
                <a:gd name="connsiteY0" fmla="*/ 520789 h 1041578"/>
                <a:gd name="connsiteX1" fmla="*/ 520789 w 1041578"/>
                <a:gd name="connsiteY1" fmla="*/ 0 h 1041578"/>
                <a:gd name="connsiteX2" fmla="*/ 1041578 w 1041578"/>
                <a:gd name="connsiteY2" fmla="*/ 520789 h 1041578"/>
                <a:gd name="connsiteX3" fmla="*/ 520789 w 1041578"/>
                <a:gd name="connsiteY3" fmla="*/ 1041578 h 1041578"/>
                <a:gd name="connsiteX4" fmla="*/ 0 w 1041578"/>
                <a:gd name="connsiteY4" fmla="*/ 520789 h 1041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578" h="1041578">
                  <a:moveTo>
                    <a:pt x="0" y="520789"/>
                  </a:moveTo>
                  <a:cubicBezTo>
                    <a:pt x="0" y="233165"/>
                    <a:pt x="233165" y="0"/>
                    <a:pt x="520789" y="0"/>
                  </a:cubicBezTo>
                  <a:cubicBezTo>
                    <a:pt x="808413" y="0"/>
                    <a:pt x="1041578" y="233165"/>
                    <a:pt x="1041578" y="520789"/>
                  </a:cubicBezTo>
                  <a:cubicBezTo>
                    <a:pt x="1041578" y="808413"/>
                    <a:pt x="808413" y="1041578"/>
                    <a:pt x="520789" y="1041578"/>
                  </a:cubicBezTo>
                  <a:cubicBezTo>
                    <a:pt x="233165" y="1041578"/>
                    <a:pt x="0" y="808413"/>
                    <a:pt x="0" y="520789"/>
                  </a:cubicBezTo>
                  <a:close/>
                </a:path>
              </a:pathLst>
            </a:custGeom>
            <a:noFill/>
            <a:ln w="38100">
              <a:solidFill>
                <a:schemeClr val="bg2">
                  <a:lumMod val="2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1746" tIns="181746" rIns="181746" bIns="181746" spcCol="1270" anchor="ctr"/>
            <a:lstStyle/>
            <a:p>
              <a:pPr algn="ctr" defTabSz="1022350" eaLnBrk="1" fontAlgn="auto" hangingPunct="1">
                <a:lnSpc>
                  <a:spcPct val="90000"/>
                </a:lnSpc>
                <a:spcAft>
                  <a:spcPct val="35000"/>
                </a:spcAft>
                <a:defRPr/>
              </a:pPr>
              <a:endParaRPr lang="zh-CN" altLang="en-US" sz="2300"/>
            </a:p>
          </p:txBody>
        </p:sp>
        <p:sp>
          <p:nvSpPr>
            <p:cNvPr id="48" name="Freeform 48"/>
            <p:cNvSpPr>
              <a:spLocks noEditPoints="1"/>
            </p:cNvSpPr>
            <p:nvPr/>
          </p:nvSpPr>
          <p:spPr bwMode="auto">
            <a:xfrm>
              <a:off x="5913877" y="1649772"/>
              <a:ext cx="320730" cy="509674"/>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2">
                <a:lumMod val="25000"/>
              </a:schemeClr>
            </a:solidFill>
            <a:ln>
              <a:noFill/>
            </a:ln>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94" name="组合 93"/>
          <p:cNvGrpSpPr>
            <a:grpSpLocks/>
          </p:cNvGrpSpPr>
          <p:nvPr/>
        </p:nvGrpSpPr>
        <p:grpSpPr bwMode="auto">
          <a:xfrm>
            <a:off x="7800975" y="2956635"/>
            <a:ext cx="4305300" cy="1224086"/>
            <a:chOff x="7713778" y="1200595"/>
            <a:chExt cx="4304959" cy="1223927"/>
          </a:xfrm>
        </p:grpSpPr>
        <p:grpSp>
          <p:nvGrpSpPr>
            <p:cNvPr id="6200" name="组合 56"/>
            <p:cNvGrpSpPr>
              <a:grpSpLocks/>
            </p:cNvGrpSpPr>
            <p:nvPr/>
          </p:nvGrpSpPr>
          <p:grpSpPr bwMode="auto">
            <a:xfrm>
              <a:off x="8893198" y="1200595"/>
              <a:ext cx="3125539" cy="1223927"/>
              <a:chOff x="6833481" y="934388"/>
              <a:chExt cx="3125539" cy="1223927"/>
            </a:xfrm>
          </p:grpSpPr>
          <p:sp>
            <p:nvSpPr>
              <p:cNvPr id="59" name="文本框 58"/>
              <p:cNvSpPr txBox="1"/>
              <p:nvPr/>
            </p:nvSpPr>
            <p:spPr>
              <a:xfrm>
                <a:off x="6833481" y="934388"/>
                <a:ext cx="2425508" cy="461902"/>
              </a:xfrm>
              <a:prstGeom prst="rect">
                <a:avLst/>
              </a:prstGeom>
              <a:noFill/>
            </p:spPr>
            <p:txBody>
              <a:bodyPr>
                <a:spAutoFit/>
              </a:bodyPr>
              <a:lstStyle/>
              <a:p>
                <a:pPr eaLnBrk="1" fontAlgn="auto" hangingPunct="1">
                  <a:spcBef>
                    <a:spcPts val="0"/>
                  </a:spcBef>
                  <a:spcAft>
                    <a:spcPts val="0"/>
                  </a:spcAft>
                  <a:defRPr/>
                </a:pPr>
                <a:r>
                  <a:rPr lang="en-US" altLang="zh-CN" sz="2400" b="1" dirty="0">
                    <a:solidFill>
                      <a:schemeClr val="bg2">
                        <a:lumMod val="25000"/>
                      </a:schemeClr>
                    </a:solidFill>
                    <a:latin typeface="+mj-lt"/>
                    <a:ea typeface="+mn-ea"/>
                    <a:cs typeface="Arial" panose="020B0604020202020204" pitchFamily="34" charset="0"/>
                  </a:rPr>
                  <a:t>2019.9-2019.10</a:t>
                </a:r>
                <a:endParaRPr lang="zh-CN" altLang="en-US" sz="2400" b="1" dirty="0">
                  <a:solidFill>
                    <a:schemeClr val="bg2">
                      <a:lumMod val="25000"/>
                    </a:schemeClr>
                  </a:solidFill>
                  <a:latin typeface="+mj-lt"/>
                  <a:ea typeface="+mn-ea"/>
                  <a:cs typeface="Arial" panose="020B0604020202020204" pitchFamily="34" charset="0"/>
                </a:endParaRPr>
              </a:p>
            </p:txBody>
          </p:sp>
          <p:sp>
            <p:nvSpPr>
              <p:cNvPr id="60" name="文本框 59"/>
              <p:cNvSpPr txBox="1"/>
              <p:nvPr/>
            </p:nvSpPr>
            <p:spPr bwMode="auto">
              <a:xfrm>
                <a:off x="6833481" y="1370894"/>
                <a:ext cx="3125539" cy="787421"/>
              </a:xfrm>
              <a:prstGeom prst="rect">
                <a:avLst/>
              </a:prstGeom>
              <a:noFill/>
            </p:spPr>
            <p:txBody>
              <a:bodyPr>
                <a:spAutoFit/>
              </a:bodyPr>
              <a:lstStyle/>
              <a:p>
                <a:pPr eaLnBrk="1" fontAlgn="auto" hangingPunct="1">
                  <a:lnSpc>
                    <a:spcPct val="150000"/>
                  </a:lnSpc>
                  <a:spcBef>
                    <a:spcPts val="0"/>
                  </a:spcBef>
                  <a:spcAft>
                    <a:spcPts val="0"/>
                  </a:spcAft>
                  <a:defRPr/>
                </a:pPr>
                <a:r>
                  <a:rPr lang="zh-CN" altLang="en-US" sz="16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算法的调整与改进，试运行整个算法，对出现的错误及时修改</a:t>
                </a:r>
                <a:endParaRPr lang="en-US" altLang="zh-CN" sz="16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61" name="直接连接符 60"/>
              <p:cNvCxnSpPr/>
              <p:nvPr/>
            </p:nvCxnSpPr>
            <p:spPr>
              <a:xfrm>
                <a:off x="6922374" y="1370894"/>
                <a:ext cx="1777859" cy="0"/>
              </a:xfrm>
              <a:prstGeom prst="line">
                <a:avLst/>
              </a:prstGeom>
              <a:ln>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58" name="文本框 57"/>
            <p:cNvSpPr txBox="1"/>
            <p:nvPr/>
          </p:nvSpPr>
          <p:spPr>
            <a:xfrm>
              <a:off x="7713778" y="1427578"/>
              <a:ext cx="1500069" cy="646030"/>
            </a:xfrm>
            <a:prstGeom prst="rect">
              <a:avLst/>
            </a:prstGeom>
            <a:noFill/>
          </p:spPr>
          <p:txBody>
            <a:bodyPr>
              <a:spAutoFit/>
            </a:bodyPr>
            <a:lstStyle/>
            <a:p>
              <a:pPr algn="ctr" eaLnBrk="1" fontAlgn="auto" hangingPunct="1">
                <a:spcBef>
                  <a:spcPts val="0"/>
                </a:spcBef>
                <a:spcAft>
                  <a:spcPts val="0"/>
                </a:spcAft>
                <a:defRPr/>
              </a:pPr>
              <a:r>
                <a:rPr lang="en-US" altLang="zh-CN" sz="3600" dirty="0">
                  <a:solidFill>
                    <a:schemeClr val="bg2">
                      <a:lumMod val="25000"/>
                    </a:schemeClr>
                  </a:solidFill>
                  <a:latin typeface="Impact" panose="020B0806030902050204" pitchFamily="34" charset="0"/>
                  <a:ea typeface="+mn-ea"/>
                </a:rPr>
                <a:t>04</a:t>
              </a:r>
              <a:endParaRPr lang="zh-CN" altLang="en-US" sz="3600" dirty="0">
                <a:solidFill>
                  <a:schemeClr val="bg2">
                    <a:lumMod val="25000"/>
                  </a:schemeClr>
                </a:solidFill>
                <a:latin typeface="Impact" panose="020B0806030902050204" pitchFamily="34" charset="0"/>
                <a:ea typeface="+mn-ea"/>
              </a:endParaRPr>
            </a:p>
          </p:txBody>
        </p:sp>
        <p:sp>
          <p:nvSpPr>
            <p:cNvPr id="92" name="椭圆 91"/>
            <p:cNvSpPr/>
            <p:nvPr/>
          </p:nvSpPr>
          <p:spPr>
            <a:xfrm>
              <a:off x="8050301" y="1316467"/>
              <a:ext cx="825435" cy="825393"/>
            </a:xfrm>
            <a:prstGeom prst="ellipse">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95" name="组合 94"/>
          <p:cNvGrpSpPr>
            <a:grpSpLocks/>
          </p:cNvGrpSpPr>
          <p:nvPr/>
        </p:nvGrpSpPr>
        <p:grpSpPr bwMode="auto">
          <a:xfrm>
            <a:off x="7800975" y="4485396"/>
            <a:ext cx="4305300" cy="1219725"/>
            <a:chOff x="7713778" y="1200595"/>
            <a:chExt cx="4304959" cy="1219566"/>
          </a:xfrm>
        </p:grpSpPr>
        <p:grpSp>
          <p:nvGrpSpPr>
            <p:cNvPr id="6194" name="组合 95"/>
            <p:cNvGrpSpPr>
              <a:grpSpLocks/>
            </p:cNvGrpSpPr>
            <p:nvPr/>
          </p:nvGrpSpPr>
          <p:grpSpPr bwMode="auto">
            <a:xfrm>
              <a:off x="8893198" y="1200595"/>
              <a:ext cx="3125539" cy="1219566"/>
              <a:chOff x="6833481" y="934388"/>
              <a:chExt cx="3125539" cy="1219566"/>
            </a:xfrm>
          </p:grpSpPr>
          <p:sp>
            <p:nvSpPr>
              <p:cNvPr id="99" name="文本框 98"/>
              <p:cNvSpPr txBox="1"/>
              <p:nvPr/>
            </p:nvSpPr>
            <p:spPr>
              <a:xfrm>
                <a:off x="6833481" y="934388"/>
                <a:ext cx="2425508" cy="461903"/>
              </a:xfrm>
              <a:prstGeom prst="rect">
                <a:avLst/>
              </a:prstGeom>
              <a:noFill/>
            </p:spPr>
            <p:txBody>
              <a:bodyPr>
                <a:spAutoFit/>
              </a:bodyPr>
              <a:lstStyle/>
              <a:p>
                <a:pPr eaLnBrk="1" fontAlgn="auto" hangingPunct="1">
                  <a:spcBef>
                    <a:spcPts val="0"/>
                  </a:spcBef>
                  <a:spcAft>
                    <a:spcPts val="0"/>
                  </a:spcAft>
                  <a:defRPr/>
                </a:pPr>
                <a:r>
                  <a:rPr lang="en-US" altLang="zh-CN" sz="2400" b="1" dirty="0">
                    <a:solidFill>
                      <a:srgbClr val="044875"/>
                    </a:solidFill>
                    <a:latin typeface="+mj-lt"/>
                    <a:ea typeface="+mn-ea"/>
                    <a:cs typeface="Arial" panose="020B0604020202020204" pitchFamily="34" charset="0"/>
                  </a:rPr>
                  <a:t>2019.10-2019.11</a:t>
                </a:r>
                <a:endParaRPr lang="zh-CN" altLang="en-US" sz="2400" b="1" dirty="0">
                  <a:solidFill>
                    <a:srgbClr val="044875"/>
                  </a:solidFill>
                  <a:latin typeface="+mj-lt"/>
                  <a:ea typeface="+mn-ea"/>
                  <a:cs typeface="Arial" panose="020B0604020202020204" pitchFamily="34" charset="0"/>
                </a:endParaRPr>
              </a:p>
            </p:txBody>
          </p:sp>
          <p:sp>
            <p:nvSpPr>
              <p:cNvPr id="100" name="文本框 99"/>
              <p:cNvSpPr txBox="1"/>
              <p:nvPr/>
            </p:nvSpPr>
            <p:spPr bwMode="auto">
              <a:xfrm>
                <a:off x="6833481" y="1370893"/>
                <a:ext cx="3125539" cy="783061"/>
              </a:xfrm>
              <a:prstGeom prst="rect">
                <a:avLst/>
              </a:prstGeom>
              <a:noFill/>
            </p:spPr>
            <p:txBody>
              <a:bodyPr>
                <a:spAutoFit/>
              </a:bodyPr>
              <a:lstStyle/>
              <a:p>
                <a:pPr eaLnBrk="1" fontAlgn="auto" hangingPunct="1">
                  <a:lnSpc>
                    <a:spcPct val="150000"/>
                  </a:lnSpc>
                  <a:spcBef>
                    <a:spcPts val="0"/>
                  </a:spcBef>
                  <a:spcAft>
                    <a:spcPts val="0"/>
                  </a:spcAft>
                  <a:defRPr/>
                </a:pPr>
                <a:r>
                  <a:rPr lang="zh-CN" altLang="en-US" sz="16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撰写课题论文，形成最终产品，制作</a:t>
                </a:r>
                <a:r>
                  <a:rPr lang="en-US" altLang="zh-CN" sz="16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PPT</a:t>
                </a:r>
                <a:r>
                  <a:rPr lang="zh-CN" altLang="en-US" sz="16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并答辩</a:t>
                </a:r>
                <a:endParaRPr lang="en-US" altLang="zh-CN" sz="16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101" name="直接连接符 100"/>
              <p:cNvCxnSpPr/>
              <p:nvPr/>
            </p:nvCxnSpPr>
            <p:spPr>
              <a:xfrm>
                <a:off x="6922374" y="1370894"/>
                <a:ext cx="1777859" cy="0"/>
              </a:xfrm>
              <a:prstGeom prst="line">
                <a:avLst/>
              </a:prstGeom>
              <a:ln>
                <a:solidFill>
                  <a:srgbClr val="044875"/>
                </a:solidFill>
                <a:prstDash val="dash"/>
              </a:ln>
            </p:spPr>
            <p:style>
              <a:lnRef idx="1">
                <a:schemeClr val="accent1"/>
              </a:lnRef>
              <a:fillRef idx="0">
                <a:schemeClr val="accent1"/>
              </a:fillRef>
              <a:effectRef idx="0">
                <a:schemeClr val="accent1"/>
              </a:effectRef>
              <a:fontRef idx="minor">
                <a:schemeClr val="tx1"/>
              </a:fontRef>
            </p:style>
          </p:cxnSp>
        </p:grpSp>
        <p:sp>
          <p:nvSpPr>
            <p:cNvPr id="6195" name="文本框 96"/>
            <p:cNvSpPr txBox="1">
              <a:spLocks noChangeArrowheads="1"/>
            </p:cNvSpPr>
            <p:nvPr/>
          </p:nvSpPr>
          <p:spPr bwMode="auto">
            <a:xfrm>
              <a:off x="7713778" y="1427098"/>
              <a:ext cx="149942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05</a:t>
              </a:r>
              <a:endParaRPr lang="zh-CN" altLang="en-US" sz="3600">
                <a:solidFill>
                  <a:srgbClr val="044875"/>
                </a:solidFill>
                <a:latin typeface="Impact" pitchFamily="34" charset="0"/>
              </a:endParaRPr>
            </a:p>
          </p:txBody>
        </p:sp>
        <p:sp>
          <p:nvSpPr>
            <p:cNvPr id="98" name="椭圆 97"/>
            <p:cNvSpPr/>
            <p:nvPr/>
          </p:nvSpPr>
          <p:spPr>
            <a:xfrm>
              <a:off x="8050301" y="1316468"/>
              <a:ext cx="825435" cy="825393"/>
            </a:xfrm>
            <a:prstGeom prst="ellipse">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12" name="组合 111"/>
          <p:cNvGrpSpPr>
            <a:grpSpLocks/>
          </p:cNvGrpSpPr>
          <p:nvPr/>
        </p:nvGrpSpPr>
        <p:grpSpPr bwMode="auto">
          <a:xfrm>
            <a:off x="85725" y="1430338"/>
            <a:ext cx="4260850" cy="1219322"/>
            <a:chOff x="307975" y="1417223"/>
            <a:chExt cx="4261440" cy="1219278"/>
          </a:xfrm>
        </p:grpSpPr>
        <p:grpSp>
          <p:nvGrpSpPr>
            <p:cNvPr id="6181" name="组合 86"/>
            <p:cNvGrpSpPr>
              <a:grpSpLocks/>
            </p:cNvGrpSpPr>
            <p:nvPr/>
          </p:nvGrpSpPr>
          <p:grpSpPr bwMode="auto">
            <a:xfrm>
              <a:off x="307975" y="1417223"/>
              <a:ext cx="3126221" cy="1219278"/>
              <a:chOff x="399947" y="2108125"/>
              <a:chExt cx="3126221" cy="1219278"/>
            </a:xfrm>
          </p:grpSpPr>
          <p:sp>
            <p:nvSpPr>
              <p:cNvPr id="89" name="文本框 88"/>
              <p:cNvSpPr txBox="1"/>
              <p:nvPr/>
            </p:nvSpPr>
            <p:spPr>
              <a:xfrm>
                <a:off x="1089017" y="2108125"/>
                <a:ext cx="2426036" cy="461648"/>
              </a:xfrm>
              <a:prstGeom prst="rect">
                <a:avLst/>
              </a:prstGeom>
              <a:noFill/>
            </p:spPr>
            <p:txBody>
              <a:bodyPr>
                <a:spAutoFit/>
              </a:bodyPr>
              <a:lstStyle/>
              <a:p>
                <a:pPr algn="r" eaLnBrk="1" fontAlgn="auto" hangingPunct="1">
                  <a:spcBef>
                    <a:spcPts val="0"/>
                  </a:spcBef>
                  <a:spcAft>
                    <a:spcPts val="0"/>
                  </a:spcAft>
                  <a:defRPr/>
                </a:pPr>
                <a:r>
                  <a:rPr lang="en-US" altLang="zh-CN" sz="2400" b="1" dirty="0">
                    <a:solidFill>
                      <a:srgbClr val="044875"/>
                    </a:solidFill>
                    <a:latin typeface="+mj-lt"/>
                    <a:ea typeface="+mn-ea"/>
                    <a:cs typeface="Arial" panose="020B0604020202020204" pitchFamily="34" charset="0"/>
                  </a:rPr>
                  <a:t>2018.11-2019.3</a:t>
                </a:r>
                <a:endParaRPr lang="zh-CN" altLang="en-US" sz="2400" b="1" dirty="0">
                  <a:solidFill>
                    <a:srgbClr val="044875"/>
                  </a:solidFill>
                  <a:latin typeface="+mj-lt"/>
                  <a:ea typeface="+mn-ea"/>
                  <a:cs typeface="Arial" panose="020B0604020202020204" pitchFamily="34" charset="0"/>
                </a:endParaRPr>
              </a:p>
            </p:txBody>
          </p:sp>
          <p:sp>
            <p:nvSpPr>
              <p:cNvPr id="90" name="文本框 89"/>
              <p:cNvSpPr txBox="1"/>
              <p:nvPr/>
            </p:nvSpPr>
            <p:spPr bwMode="auto">
              <a:xfrm>
                <a:off x="399947" y="2539909"/>
                <a:ext cx="3126221" cy="787494"/>
              </a:xfrm>
              <a:prstGeom prst="rect">
                <a:avLst/>
              </a:prstGeom>
              <a:noFill/>
            </p:spPr>
            <p:txBody>
              <a:bodyPr>
                <a:spAutoFit/>
              </a:bodyPr>
              <a:lstStyle/>
              <a:p>
                <a:pPr algn="r" eaLnBrk="1" fontAlgn="auto" hangingPunct="1">
                  <a:lnSpc>
                    <a:spcPct val="150000"/>
                  </a:lnSpc>
                  <a:spcBef>
                    <a:spcPts val="0"/>
                  </a:spcBef>
                  <a:spcAft>
                    <a:spcPts val="0"/>
                  </a:spcAft>
                  <a:defRPr/>
                </a:pPr>
                <a:r>
                  <a:rPr lang="zh-CN" altLang="en-US" sz="16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学习图像处理与模式识别的基本理论以及</a:t>
                </a:r>
                <a:r>
                  <a:rPr lang="en-US" altLang="zh-CN" sz="16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MATLAB</a:t>
                </a:r>
                <a:r>
                  <a:rPr lang="zh-CN" altLang="en-US" sz="16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的相关算法</a:t>
                </a:r>
                <a:endParaRPr lang="en-US" altLang="zh-CN" sz="16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91" name="直接连接符 90"/>
              <p:cNvCxnSpPr/>
              <p:nvPr/>
            </p:nvCxnSpPr>
            <p:spPr>
              <a:xfrm>
                <a:off x="1605027" y="2546259"/>
                <a:ext cx="1778246" cy="0"/>
              </a:xfrm>
              <a:prstGeom prst="line">
                <a:avLst/>
              </a:prstGeom>
              <a:ln>
                <a:solidFill>
                  <a:srgbClr val="044875"/>
                </a:solidFill>
                <a:prstDash val="dash"/>
              </a:ln>
            </p:spPr>
            <p:style>
              <a:lnRef idx="1">
                <a:schemeClr val="accent1"/>
              </a:lnRef>
              <a:fillRef idx="0">
                <a:schemeClr val="accent1"/>
              </a:fillRef>
              <a:effectRef idx="0">
                <a:schemeClr val="accent1"/>
              </a:effectRef>
              <a:fontRef idx="minor">
                <a:schemeClr val="tx1"/>
              </a:fontRef>
            </p:style>
          </p:cxnSp>
        </p:grpSp>
        <p:grpSp>
          <p:nvGrpSpPr>
            <p:cNvPr id="6182" name="组合 110"/>
            <p:cNvGrpSpPr>
              <a:grpSpLocks/>
            </p:cNvGrpSpPr>
            <p:nvPr/>
          </p:nvGrpSpPr>
          <p:grpSpPr bwMode="auto">
            <a:xfrm>
              <a:off x="3069992" y="1556048"/>
              <a:ext cx="1499423" cy="825201"/>
              <a:chOff x="3011936" y="1294791"/>
              <a:chExt cx="1499423" cy="825201"/>
            </a:xfrm>
          </p:grpSpPr>
          <p:sp>
            <p:nvSpPr>
              <p:cNvPr id="6183" name="文本框 87"/>
              <p:cNvSpPr txBox="1">
                <a:spLocks noChangeArrowheads="1"/>
              </p:cNvSpPr>
              <p:nvPr/>
            </p:nvSpPr>
            <p:spPr bwMode="auto">
              <a:xfrm>
                <a:off x="3011936" y="1398070"/>
                <a:ext cx="149942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01</a:t>
                </a:r>
                <a:endParaRPr lang="zh-CN" altLang="en-US" sz="3600">
                  <a:solidFill>
                    <a:srgbClr val="044875"/>
                  </a:solidFill>
                  <a:latin typeface="Impact" pitchFamily="34" charset="0"/>
                </a:endParaRPr>
              </a:p>
            </p:txBody>
          </p:sp>
          <p:sp>
            <p:nvSpPr>
              <p:cNvPr id="110" name="椭圆 109"/>
              <p:cNvSpPr/>
              <p:nvPr/>
            </p:nvSpPr>
            <p:spPr>
              <a:xfrm>
                <a:off x="3349148" y="1294073"/>
                <a:ext cx="825615" cy="825470"/>
              </a:xfrm>
              <a:prstGeom prst="ellipse">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grpSp>
        <p:nvGrpSpPr>
          <p:cNvPr id="113" name="组合 112"/>
          <p:cNvGrpSpPr>
            <a:grpSpLocks/>
          </p:cNvGrpSpPr>
          <p:nvPr/>
        </p:nvGrpSpPr>
        <p:grpSpPr bwMode="auto">
          <a:xfrm>
            <a:off x="85725" y="4481514"/>
            <a:ext cx="4260850" cy="1214962"/>
            <a:chOff x="307975" y="1417223"/>
            <a:chExt cx="4261440" cy="1214918"/>
          </a:xfrm>
        </p:grpSpPr>
        <p:grpSp>
          <p:nvGrpSpPr>
            <p:cNvPr id="6174" name="组合 113"/>
            <p:cNvGrpSpPr>
              <a:grpSpLocks/>
            </p:cNvGrpSpPr>
            <p:nvPr/>
          </p:nvGrpSpPr>
          <p:grpSpPr bwMode="auto">
            <a:xfrm>
              <a:off x="307975" y="1417223"/>
              <a:ext cx="3126221" cy="1214918"/>
              <a:chOff x="399947" y="2108125"/>
              <a:chExt cx="3126221" cy="1214918"/>
            </a:xfrm>
          </p:grpSpPr>
          <p:sp>
            <p:nvSpPr>
              <p:cNvPr id="118" name="文本框 117"/>
              <p:cNvSpPr txBox="1"/>
              <p:nvPr/>
            </p:nvSpPr>
            <p:spPr>
              <a:xfrm>
                <a:off x="1089017" y="2108125"/>
                <a:ext cx="2426036" cy="461945"/>
              </a:xfrm>
              <a:prstGeom prst="rect">
                <a:avLst/>
              </a:prstGeom>
              <a:noFill/>
            </p:spPr>
            <p:txBody>
              <a:bodyPr>
                <a:spAutoFit/>
              </a:bodyPr>
              <a:lstStyle/>
              <a:p>
                <a:pPr algn="r" eaLnBrk="1" fontAlgn="auto" hangingPunct="1">
                  <a:spcBef>
                    <a:spcPts val="0"/>
                  </a:spcBef>
                  <a:spcAft>
                    <a:spcPts val="0"/>
                  </a:spcAft>
                  <a:defRPr/>
                </a:pPr>
                <a:r>
                  <a:rPr lang="en-US" altLang="zh-CN" sz="2400" b="1" dirty="0">
                    <a:solidFill>
                      <a:srgbClr val="044875"/>
                    </a:solidFill>
                    <a:latin typeface="+mj-lt"/>
                    <a:ea typeface="+mn-ea"/>
                    <a:cs typeface="Arial" panose="020B0604020202020204" pitchFamily="34" charset="0"/>
                  </a:rPr>
                  <a:t>2019.6-2019.9</a:t>
                </a:r>
                <a:endParaRPr lang="zh-CN" altLang="en-US" sz="2400" b="1" dirty="0">
                  <a:solidFill>
                    <a:srgbClr val="044875"/>
                  </a:solidFill>
                  <a:latin typeface="+mj-lt"/>
                  <a:ea typeface="+mn-ea"/>
                  <a:cs typeface="Arial" panose="020B0604020202020204" pitchFamily="34" charset="0"/>
                </a:endParaRPr>
              </a:p>
            </p:txBody>
          </p:sp>
          <p:sp>
            <p:nvSpPr>
              <p:cNvPr id="119" name="文本框 118"/>
              <p:cNvSpPr txBox="1"/>
              <p:nvPr/>
            </p:nvSpPr>
            <p:spPr bwMode="auto">
              <a:xfrm>
                <a:off x="399947" y="2539909"/>
                <a:ext cx="3126221" cy="783134"/>
              </a:xfrm>
              <a:prstGeom prst="rect">
                <a:avLst/>
              </a:prstGeom>
              <a:noFill/>
            </p:spPr>
            <p:txBody>
              <a:bodyPr>
                <a:spAutoFit/>
              </a:bodyPr>
              <a:lstStyle/>
              <a:p>
                <a:pPr algn="r" eaLnBrk="1" fontAlgn="auto" hangingPunct="1">
                  <a:lnSpc>
                    <a:spcPct val="150000"/>
                  </a:lnSpc>
                  <a:spcBef>
                    <a:spcPts val="0"/>
                  </a:spcBef>
                  <a:spcAft>
                    <a:spcPts val="0"/>
                  </a:spcAft>
                  <a:defRPr/>
                </a:pPr>
                <a:r>
                  <a:rPr lang="zh-CN" altLang="en-US" sz="16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对现有网络进行改进，并应用真实样本进行训练与检测</a:t>
                </a:r>
                <a:endParaRPr lang="en-US" altLang="zh-CN" sz="16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120" name="直接连接符 119"/>
              <p:cNvCxnSpPr/>
              <p:nvPr/>
            </p:nvCxnSpPr>
            <p:spPr>
              <a:xfrm>
                <a:off x="1605027" y="2546259"/>
                <a:ext cx="1778246" cy="0"/>
              </a:xfrm>
              <a:prstGeom prst="line">
                <a:avLst/>
              </a:prstGeom>
              <a:ln>
                <a:solidFill>
                  <a:srgbClr val="044875"/>
                </a:solidFill>
                <a:prstDash val="dash"/>
              </a:ln>
            </p:spPr>
            <p:style>
              <a:lnRef idx="1">
                <a:schemeClr val="accent1"/>
              </a:lnRef>
              <a:fillRef idx="0">
                <a:schemeClr val="accent1"/>
              </a:fillRef>
              <a:effectRef idx="0">
                <a:schemeClr val="accent1"/>
              </a:effectRef>
              <a:fontRef idx="minor">
                <a:schemeClr val="tx1"/>
              </a:fontRef>
            </p:style>
          </p:cxnSp>
        </p:grpSp>
        <p:grpSp>
          <p:nvGrpSpPr>
            <p:cNvPr id="6175" name="组合 114"/>
            <p:cNvGrpSpPr>
              <a:grpSpLocks/>
            </p:cNvGrpSpPr>
            <p:nvPr/>
          </p:nvGrpSpPr>
          <p:grpSpPr bwMode="auto">
            <a:xfrm>
              <a:off x="3069992" y="1556048"/>
              <a:ext cx="1499423" cy="825201"/>
              <a:chOff x="3011936" y="1294791"/>
              <a:chExt cx="1499423" cy="825201"/>
            </a:xfrm>
          </p:grpSpPr>
          <p:sp>
            <p:nvSpPr>
              <p:cNvPr id="6176" name="文本框 115"/>
              <p:cNvSpPr txBox="1">
                <a:spLocks noChangeArrowheads="1"/>
              </p:cNvSpPr>
              <p:nvPr/>
            </p:nvSpPr>
            <p:spPr bwMode="auto">
              <a:xfrm>
                <a:off x="3011936" y="1398070"/>
                <a:ext cx="149942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03</a:t>
                </a:r>
                <a:endParaRPr lang="zh-CN" altLang="en-US" sz="3600">
                  <a:solidFill>
                    <a:srgbClr val="044875"/>
                  </a:solidFill>
                  <a:latin typeface="Impact" pitchFamily="34" charset="0"/>
                </a:endParaRPr>
              </a:p>
            </p:txBody>
          </p:sp>
          <p:sp>
            <p:nvSpPr>
              <p:cNvPr id="117" name="椭圆 116"/>
              <p:cNvSpPr/>
              <p:nvPr/>
            </p:nvSpPr>
            <p:spPr>
              <a:xfrm>
                <a:off x="3349148" y="1294073"/>
                <a:ext cx="825615" cy="825470"/>
              </a:xfrm>
              <a:prstGeom prst="ellipse">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grpSp>
        <p:nvGrpSpPr>
          <p:cNvPr id="121" name="组合 120"/>
          <p:cNvGrpSpPr>
            <a:grpSpLocks/>
          </p:cNvGrpSpPr>
          <p:nvPr/>
        </p:nvGrpSpPr>
        <p:grpSpPr bwMode="auto">
          <a:xfrm>
            <a:off x="85725" y="2955925"/>
            <a:ext cx="4260850" cy="1219323"/>
            <a:chOff x="307975" y="1417223"/>
            <a:chExt cx="4261440" cy="1219278"/>
          </a:xfrm>
        </p:grpSpPr>
        <p:grpSp>
          <p:nvGrpSpPr>
            <p:cNvPr id="6167" name="组合 121"/>
            <p:cNvGrpSpPr>
              <a:grpSpLocks/>
            </p:cNvGrpSpPr>
            <p:nvPr/>
          </p:nvGrpSpPr>
          <p:grpSpPr bwMode="auto">
            <a:xfrm>
              <a:off x="307975" y="1417223"/>
              <a:ext cx="3126221" cy="1219278"/>
              <a:chOff x="399947" y="2108125"/>
              <a:chExt cx="3126221" cy="1219278"/>
            </a:xfrm>
          </p:grpSpPr>
          <p:sp>
            <p:nvSpPr>
              <p:cNvPr id="126" name="文本框 125"/>
              <p:cNvSpPr txBox="1"/>
              <p:nvPr/>
            </p:nvSpPr>
            <p:spPr>
              <a:xfrm>
                <a:off x="1089017" y="2108125"/>
                <a:ext cx="2426036" cy="461946"/>
              </a:xfrm>
              <a:prstGeom prst="rect">
                <a:avLst/>
              </a:prstGeom>
              <a:noFill/>
            </p:spPr>
            <p:txBody>
              <a:bodyPr>
                <a:spAutoFit/>
              </a:bodyPr>
              <a:lstStyle/>
              <a:p>
                <a:pPr algn="r" eaLnBrk="1" fontAlgn="auto" hangingPunct="1">
                  <a:spcBef>
                    <a:spcPts val="0"/>
                  </a:spcBef>
                  <a:spcAft>
                    <a:spcPts val="0"/>
                  </a:spcAft>
                  <a:defRPr/>
                </a:pPr>
                <a:r>
                  <a:rPr lang="en-US" altLang="zh-CN" sz="2400" b="1" dirty="0">
                    <a:solidFill>
                      <a:srgbClr val="044875"/>
                    </a:solidFill>
                    <a:latin typeface="+mj-lt"/>
                    <a:ea typeface="+mn-ea"/>
                    <a:cs typeface="Arial" panose="020B0604020202020204" pitchFamily="34" charset="0"/>
                  </a:rPr>
                  <a:t>2019.3-2019.6</a:t>
                </a:r>
                <a:endParaRPr lang="zh-CN" altLang="en-US" sz="2400" b="1" dirty="0">
                  <a:solidFill>
                    <a:srgbClr val="044875"/>
                  </a:solidFill>
                  <a:latin typeface="+mj-lt"/>
                  <a:ea typeface="+mn-ea"/>
                  <a:cs typeface="Arial" panose="020B0604020202020204" pitchFamily="34" charset="0"/>
                </a:endParaRPr>
              </a:p>
            </p:txBody>
          </p:sp>
          <p:sp>
            <p:nvSpPr>
              <p:cNvPr id="127" name="文本框 126"/>
              <p:cNvSpPr txBox="1"/>
              <p:nvPr/>
            </p:nvSpPr>
            <p:spPr bwMode="auto">
              <a:xfrm>
                <a:off x="399947" y="2539909"/>
                <a:ext cx="3126221" cy="787494"/>
              </a:xfrm>
              <a:prstGeom prst="rect">
                <a:avLst/>
              </a:prstGeom>
              <a:noFill/>
            </p:spPr>
            <p:txBody>
              <a:bodyPr>
                <a:spAutoFit/>
              </a:bodyPr>
              <a:lstStyle/>
              <a:p>
                <a:pPr algn="r" eaLnBrk="1" fontAlgn="auto" hangingPunct="1">
                  <a:lnSpc>
                    <a:spcPct val="150000"/>
                  </a:lnSpc>
                  <a:spcBef>
                    <a:spcPts val="0"/>
                  </a:spcBef>
                  <a:spcAft>
                    <a:spcPts val="0"/>
                  </a:spcAft>
                  <a:defRPr/>
                </a:pPr>
                <a:r>
                  <a:rPr lang="zh-CN" altLang="en-US" sz="16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学习现有的医学图像癌变病灶检测算法，搭建网络并进行训练</a:t>
                </a:r>
                <a:endParaRPr lang="en-US" altLang="zh-CN" sz="16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128" name="直接连接符 127"/>
              <p:cNvCxnSpPr/>
              <p:nvPr/>
            </p:nvCxnSpPr>
            <p:spPr>
              <a:xfrm>
                <a:off x="1605027" y="2546259"/>
                <a:ext cx="1778246" cy="0"/>
              </a:xfrm>
              <a:prstGeom prst="line">
                <a:avLst/>
              </a:prstGeom>
              <a:ln>
                <a:solidFill>
                  <a:srgbClr val="044875"/>
                </a:solidFill>
                <a:prstDash val="dash"/>
              </a:ln>
            </p:spPr>
            <p:style>
              <a:lnRef idx="1">
                <a:schemeClr val="accent1"/>
              </a:lnRef>
              <a:fillRef idx="0">
                <a:schemeClr val="accent1"/>
              </a:fillRef>
              <a:effectRef idx="0">
                <a:schemeClr val="accent1"/>
              </a:effectRef>
              <a:fontRef idx="minor">
                <a:schemeClr val="tx1"/>
              </a:fontRef>
            </p:style>
          </p:cxnSp>
        </p:grpSp>
        <p:grpSp>
          <p:nvGrpSpPr>
            <p:cNvPr id="6168" name="组合 122"/>
            <p:cNvGrpSpPr>
              <a:grpSpLocks/>
            </p:cNvGrpSpPr>
            <p:nvPr/>
          </p:nvGrpSpPr>
          <p:grpSpPr bwMode="auto">
            <a:xfrm>
              <a:off x="3069992" y="1556048"/>
              <a:ext cx="1499423" cy="825201"/>
              <a:chOff x="3011936" y="1294791"/>
              <a:chExt cx="1499423" cy="825201"/>
            </a:xfrm>
          </p:grpSpPr>
          <p:sp>
            <p:nvSpPr>
              <p:cNvPr id="124" name="文本框 123"/>
              <p:cNvSpPr txBox="1"/>
              <p:nvPr/>
            </p:nvSpPr>
            <p:spPr>
              <a:xfrm>
                <a:off x="3012551" y="1397257"/>
                <a:ext cx="1498808" cy="646089"/>
              </a:xfrm>
              <a:prstGeom prst="rect">
                <a:avLst/>
              </a:prstGeom>
              <a:noFill/>
            </p:spPr>
            <p:txBody>
              <a:bodyPr>
                <a:spAutoFit/>
              </a:bodyPr>
              <a:lstStyle/>
              <a:p>
                <a:pPr algn="ctr" eaLnBrk="1" fontAlgn="auto" hangingPunct="1">
                  <a:spcBef>
                    <a:spcPts val="0"/>
                  </a:spcBef>
                  <a:spcAft>
                    <a:spcPts val="0"/>
                  </a:spcAft>
                  <a:defRPr/>
                </a:pPr>
                <a:r>
                  <a:rPr lang="en-US" altLang="zh-CN" sz="3600" dirty="0">
                    <a:solidFill>
                      <a:schemeClr val="bg2">
                        <a:lumMod val="25000"/>
                      </a:schemeClr>
                    </a:solidFill>
                    <a:latin typeface="Impact" panose="020B0806030902050204" pitchFamily="34" charset="0"/>
                    <a:ea typeface="+mn-ea"/>
                  </a:rPr>
                  <a:t>02</a:t>
                </a:r>
                <a:endParaRPr lang="zh-CN" altLang="en-US" sz="3600" dirty="0">
                  <a:solidFill>
                    <a:schemeClr val="bg2">
                      <a:lumMod val="25000"/>
                    </a:schemeClr>
                  </a:solidFill>
                  <a:latin typeface="Impact" panose="020B0806030902050204" pitchFamily="34" charset="0"/>
                  <a:ea typeface="+mn-ea"/>
                </a:endParaRPr>
              </a:p>
            </p:txBody>
          </p:sp>
          <p:sp>
            <p:nvSpPr>
              <p:cNvPr id="125" name="椭圆 124"/>
              <p:cNvSpPr/>
              <p:nvPr/>
            </p:nvSpPr>
            <p:spPr>
              <a:xfrm>
                <a:off x="3349148" y="1294074"/>
                <a:ext cx="825615" cy="825469"/>
              </a:xfrm>
              <a:prstGeom prst="ellipse">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grpSp>
        <p:nvGrpSpPr>
          <p:cNvPr id="85" name="组合 84">
            <a:extLst>
              <a:ext uri="{FF2B5EF4-FFF2-40B4-BE49-F238E27FC236}">
                <a16:creationId xmlns:a16="http://schemas.microsoft.com/office/drawing/2014/main" id="{BFEC25CC-2E50-45EA-A6C9-22DE61000620}"/>
              </a:ext>
            </a:extLst>
          </p:cNvPr>
          <p:cNvGrpSpPr>
            <a:grpSpLocks/>
          </p:cNvGrpSpPr>
          <p:nvPr/>
        </p:nvGrpSpPr>
        <p:grpSpPr bwMode="auto">
          <a:xfrm>
            <a:off x="8215630" y="933376"/>
            <a:ext cx="2957513" cy="522287"/>
            <a:chOff x="5982652" y="1305878"/>
            <a:chExt cx="3235645" cy="523220"/>
          </a:xfrm>
        </p:grpSpPr>
        <p:sp>
          <p:nvSpPr>
            <p:cNvPr id="86" name="矩形 85">
              <a:extLst>
                <a:ext uri="{FF2B5EF4-FFF2-40B4-BE49-F238E27FC236}">
                  <a16:creationId xmlns:a16="http://schemas.microsoft.com/office/drawing/2014/main" id="{F2D14481-5EE5-4D43-BEAF-AAC416DF75AE}"/>
                </a:ext>
              </a:extLst>
            </p:cNvPr>
            <p:cNvSpPr/>
            <p:nvPr/>
          </p:nvSpPr>
          <p:spPr>
            <a:xfrm>
              <a:off x="5982652" y="1305878"/>
              <a:ext cx="3235645" cy="523220"/>
            </a:xfrm>
            <a:prstGeom prst="rect">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87" name="文本框 86">
              <a:extLst>
                <a:ext uri="{FF2B5EF4-FFF2-40B4-BE49-F238E27FC236}">
                  <a16:creationId xmlns:a16="http://schemas.microsoft.com/office/drawing/2014/main" id="{204727E6-CCF4-47F3-BF0D-FE86CB840F95}"/>
                </a:ext>
              </a:extLst>
            </p:cNvPr>
            <p:cNvSpPr txBox="1"/>
            <p:nvPr/>
          </p:nvSpPr>
          <p:spPr>
            <a:xfrm>
              <a:off x="5982652" y="1336094"/>
              <a:ext cx="3235645" cy="462788"/>
            </a:xfrm>
            <a:prstGeom prst="rect">
              <a:avLst/>
            </a:prstGeom>
            <a:noFill/>
          </p:spPr>
          <p:txBody>
            <a:bodyPr wrap="square">
              <a:spAutoFit/>
            </a:bodyPr>
            <a:lstStyle/>
            <a:p>
              <a:pPr algn="r" eaLnBrk="1" fontAlgn="auto" hangingPunct="1">
                <a:spcBef>
                  <a:spcPts val="0"/>
                </a:spcBef>
                <a:spcAft>
                  <a:spcPts val="0"/>
                </a:spcAft>
                <a:defRPr/>
              </a:pPr>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研究项目周期</a:t>
              </a:r>
            </a:p>
          </p:txBody>
        </p:sp>
      </p:grpSp>
      <p:sp>
        <p:nvSpPr>
          <p:cNvPr id="88" name="文本框 53">
            <a:extLst>
              <a:ext uri="{FF2B5EF4-FFF2-40B4-BE49-F238E27FC236}">
                <a16:creationId xmlns:a16="http://schemas.microsoft.com/office/drawing/2014/main" id="{768823A5-62F3-49C9-8789-E5A8F1286CAC}"/>
              </a:ext>
            </a:extLst>
          </p:cNvPr>
          <p:cNvSpPr txBox="1">
            <a:spLocks noChangeArrowheads="1"/>
          </p:cNvSpPr>
          <p:nvPr/>
        </p:nvSpPr>
        <p:spPr bwMode="auto">
          <a:xfrm>
            <a:off x="7484090" y="1432383"/>
            <a:ext cx="3721100"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r" eaLnBrk="1" hangingPunct="1">
              <a:lnSpc>
                <a:spcPct val="150000"/>
              </a:lnSpc>
            </a:pPr>
            <a:r>
              <a:rPr lang="en-US" altLang="zh-CN" sz="2000" dirty="0">
                <a:solidFill>
                  <a:srgbClr val="044875"/>
                </a:solidFill>
                <a:latin typeface="微软雅黑" panose="020B0503020204020204" pitchFamily="34" charset="-122"/>
                <a:ea typeface="微软雅黑" panose="020B0503020204020204" pitchFamily="34" charset="-122"/>
                <a:cs typeface="Arial" pitchFamily="34" charset="0"/>
              </a:rPr>
              <a:t>2018</a:t>
            </a:r>
            <a:r>
              <a:rPr lang="zh-CN" altLang="en-US" sz="2000" dirty="0">
                <a:solidFill>
                  <a:srgbClr val="044875"/>
                </a:solidFill>
                <a:latin typeface="微软雅黑" panose="020B0503020204020204" pitchFamily="34" charset="-122"/>
                <a:ea typeface="微软雅黑" panose="020B0503020204020204" pitchFamily="34" charset="-122"/>
                <a:cs typeface="Arial" pitchFamily="34" charset="0"/>
              </a:rPr>
              <a:t>年</a:t>
            </a:r>
            <a:r>
              <a:rPr lang="en-US" altLang="zh-CN" sz="2000" dirty="0">
                <a:solidFill>
                  <a:srgbClr val="044875"/>
                </a:solidFill>
                <a:latin typeface="微软雅黑" panose="020B0503020204020204" pitchFamily="34" charset="-122"/>
                <a:ea typeface="微软雅黑" panose="020B0503020204020204" pitchFamily="34" charset="-122"/>
                <a:cs typeface="Arial" pitchFamily="34" charset="0"/>
              </a:rPr>
              <a:t>11</a:t>
            </a:r>
            <a:r>
              <a:rPr lang="zh-CN" altLang="en-US" sz="2000" dirty="0">
                <a:solidFill>
                  <a:srgbClr val="044875"/>
                </a:solidFill>
                <a:latin typeface="微软雅黑" panose="020B0503020204020204" pitchFamily="34" charset="-122"/>
                <a:ea typeface="微软雅黑" panose="020B0503020204020204" pitchFamily="34" charset="-122"/>
                <a:cs typeface="Arial" pitchFamily="34" charset="0"/>
              </a:rPr>
              <a:t>月</a:t>
            </a:r>
            <a:r>
              <a:rPr lang="en-US" altLang="zh-CN" sz="2000" dirty="0">
                <a:solidFill>
                  <a:srgbClr val="044875"/>
                </a:solidFill>
                <a:latin typeface="微软雅黑" panose="020B0503020204020204" pitchFamily="34" charset="-122"/>
                <a:ea typeface="微软雅黑" panose="020B0503020204020204" pitchFamily="34" charset="-122"/>
                <a:cs typeface="Arial" pitchFamily="34" charset="0"/>
              </a:rPr>
              <a:t>-2019</a:t>
            </a:r>
            <a:r>
              <a:rPr lang="zh-CN" altLang="en-US" sz="2000" dirty="0">
                <a:solidFill>
                  <a:srgbClr val="044875"/>
                </a:solidFill>
                <a:latin typeface="微软雅黑" panose="020B0503020204020204" pitchFamily="34" charset="-122"/>
                <a:ea typeface="微软雅黑" panose="020B0503020204020204" pitchFamily="34" charset="-122"/>
                <a:cs typeface="Arial" pitchFamily="34" charset="0"/>
              </a:rPr>
              <a:t>年</a:t>
            </a:r>
            <a:r>
              <a:rPr lang="en-US" altLang="zh-CN" sz="2000" dirty="0">
                <a:solidFill>
                  <a:srgbClr val="044875"/>
                </a:solidFill>
                <a:latin typeface="微软雅黑" panose="020B0503020204020204" pitchFamily="34" charset="-122"/>
                <a:ea typeface="微软雅黑" panose="020B0503020204020204" pitchFamily="34" charset="-122"/>
                <a:cs typeface="Arial" pitchFamily="34" charset="0"/>
              </a:rPr>
              <a:t>11</a:t>
            </a:r>
            <a:r>
              <a:rPr lang="zh-CN" altLang="en-US" sz="2000" dirty="0">
                <a:solidFill>
                  <a:srgbClr val="044875"/>
                </a:solidFill>
                <a:latin typeface="微软雅黑" panose="020B0503020204020204" pitchFamily="34" charset="-122"/>
                <a:ea typeface="微软雅黑" panose="020B0503020204020204" pitchFamily="34" charset="-122"/>
                <a:cs typeface="Arial" pitchFamily="34" charset="0"/>
              </a:rPr>
              <a:t>月</a:t>
            </a:r>
            <a:endParaRPr lang="en-US" altLang="zh-CN" sz="2800" dirty="0">
              <a:solidFill>
                <a:srgbClr val="044875"/>
              </a:solidFill>
              <a:latin typeface="微软雅黑" panose="020B0503020204020204" pitchFamily="34" charset="-122"/>
              <a:ea typeface="微软雅黑" panose="020B0503020204020204" pitchFamily="34" charset="-122"/>
              <a:cs typeface="Arial"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3" presetClass="entr" presetSubtype="16"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par>
                                <p:cTn id="18" presetID="53" presetClass="entr" presetSubtype="16"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p:cTn id="20" dur="500" fill="hold"/>
                                        <p:tgtEl>
                                          <p:spTgt spid="9"/>
                                        </p:tgtEl>
                                        <p:attrNameLst>
                                          <p:attrName>ppt_w</p:attrName>
                                        </p:attrNameLst>
                                      </p:cBhvr>
                                      <p:tavLst>
                                        <p:tav tm="0">
                                          <p:val>
                                            <p:fltVal val="0"/>
                                          </p:val>
                                        </p:tav>
                                        <p:tav tm="100000">
                                          <p:val>
                                            <p:strVal val="#ppt_w"/>
                                          </p:val>
                                        </p:tav>
                                      </p:tavLst>
                                    </p:anim>
                                    <p:anim calcmode="lin" valueType="num">
                                      <p:cBhvr>
                                        <p:cTn id="21" dur="500" fill="hold"/>
                                        <p:tgtEl>
                                          <p:spTgt spid="9"/>
                                        </p:tgtEl>
                                        <p:attrNameLst>
                                          <p:attrName>ppt_h</p:attrName>
                                        </p:attrNameLst>
                                      </p:cBhvr>
                                      <p:tavLst>
                                        <p:tav tm="0">
                                          <p:val>
                                            <p:fltVal val="0"/>
                                          </p:val>
                                        </p:tav>
                                        <p:tav tm="100000">
                                          <p:val>
                                            <p:strVal val="#ppt_h"/>
                                          </p:val>
                                        </p:tav>
                                      </p:tavLst>
                                    </p:anim>
                                    <p:animEffect transition="in" filter="fade">
                                      <p:cBhvr>
                                        <p:cTn id="22" dur="500"/>
                                        <p:tgtEl>
                                          <p:spTgt spid="9"/>
                                        </p:tgtEl>
                                      </p:cBhvr>
                                    </p:animEffect>
                                  </p:childTnLst>
                                </p:cTn>
                              </p:par>
                              <p:par>
                                <p:cTn id="23" presetID="53" presetClass="entr" presetSubtype="16"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p:cTn id="25" dur="500" fill="hold"/>
                                        <p:tgtEl>
                                          <p:spTgt spid="11"/>
                                        </p:tgtEl>
                                        <p:attrNameLst>
                                          <p:attrName>ppt_w</p:attrName>
                                        </p:attrNameLst>
                                      </p:cBhvr>
                                      <p:tavLst>
                                        <p:tav tm="0">
                                          <p:val>
                                            <p:fltVal val="0"/>
                                          </p:val>
                                        </p:tav>
                                        <p:tav tm="100000">
                                          <p:val>
                                            <p:strVal val="#ppt_w"/>
                                          </p:val>
                                        </p:tav>
                                      </p:tavLst>
                                    </p:anim>
                                    <p:anim calcmode="lin" valueType="num">
                                      <p:cBhvr>
                                        <p:cTn id="26" dur="500" fill="hold"/>
                                        <p:tgtEl>
                                          <p:spTgt spid="11"/>
                                        </p:tgtEl>
                                        <p:attrNameLst>
                                          <p:attrName>ppt_h</p:attrName>
                                        </p:attrNameLst>
                                      </p:cBhvr>
                                      <p:tavLst>
                                        <p:tav tm="0">
                                          <p:val>
                                            <p:fltVal val="0"/>
                                          </p:val>
                                        </p:tav>
                                        <p:tav tm="100000">
                                          <p:val>
                                            <p:strVal val="#ppt_h"/>
                                          </p:val>
                                        </p:tav>
                                      </p:tavLst>
                                    </p:anim>
                                    <p:animEffect transition="in" filter="fade">
                                      <p:cBhvr>
                                        <p:cTn id="27" dur="500"/>
                                        <p:tgtEl>
                                          <p:spTgt spid="11"/>
                                        </p:tgtEl>
                                      </p:cBhvr>
                                    </p:animEffect>
                                  </p:childTnLst>
                                </p:cTn>
                              </p:par>
                              <p:par>
                                <p:cTn id="28" presetID="53" presetClass="entr" presetSubtype="16"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p:cTn id="30" dur="500" fill="hold"/>
                                        <p:tgtEl>
                                          <p:spTgt spid="13"/>
                                        </p:tgtEl>
                                        <p:attrNameLst>
                                          <p:attrName>ppt_w</p:attrName>
                                        </p:attrNameLst>
                                      </p:cBhvr>
                                      <p:tavLst>
                                        <p:tav tm="0">
                                          <p:val>
                                            <p:fltVal val="0"/>
                                          </p:val>
                                        </p:tav>
                                        <p:tav tm="100000">
                                          <p:val>
                                            <p:strVal val="#ppt_w"/>
                                          </p:val>
                                        </p:tav>
                                      </p:tavLst>
                                    </p:anim>
                                    <p:anim calcmode="lin" valueType="num">
                                      <p:cBhvr>
                                        <p:cTn id="31" dur="500" fill="hold"/>
                                        <p:tgtEl>
                                          <p:spTgt spid="13"/>
                                        </p:tgtEl>
                                        <p:attrNameLst>
                                          <p:attrName>ppt_h</p:attrName>
                                        </p:attrNameLst>
                                      </p:cBhvr>
                                      <p:tavLst>
                                        <p:tav tm="0">
                                          <p:val>
                                            <p:fltVal val="0"/>
                                          </p:val>
                                        </p:tav>
                                        <p:tav tm="100000">
                                          <p:val>
                                            <p:strVal val="#ppt_h"/>
                                          </p:val>
                                        </p:tav>
                                      </p:tavLst>
                                    </p:anim>
                                    <p:animEffect transition="in" filter="fade">
                                      <p:cBhvr>
                                        <p:cTn id="32" dur="500"/>
                                        <p:tgtEl>
                                          <p:spTgt spid="13"/>
                                        </p:tgtEl>
                                      </p:cBhvr>
                                    </p:animEffect>
                                  </p:childTnLst>
                                </p:cTn>
                              </p:par>
                              <p:par>
                                <p:cTn id="33" presetID="53" presetClass="entr" presetSubtype="16"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p:cTn id="35" dur="500" fill="hold"/>
                                        <p:tgtEl>
                                          <p:spTgt spid="17"/>
                                        </p:tgtEl>
                                        <p:attrNameLst>
                                          <p:attrName>ppt_w</p:attrName>
                                        </p:attrNameLst>
                                      </p:cBhvr>
                                      <p:tavLst>
                                        <p:tav tm="0">
                                          <p:val>
                                            <p:fltVal val="0"/>
                                          </p:val>
                                        </p:tav>
                                        <p:tav tm="100000">
                                          <p:val>
                                            <p:strVal val="#ppt_w"/>
                                          </p:val>
                                        </p:tav>
                                      </p:tavLst>
                                    </p:anim>
                                    <p:anim calcmode="lin" valueType="num">
                                      <p:cBhvr>
                                        <p:cTn id="36" dur="500" fill="hold"/>
                                        <p:tgtEl>
                                          <p:spTgt spid="17"/>
                                        </p:tgtEl>
                                        <p:attrNameLst>
                                          <p:attrName>ppt_h</p:attrName>
                                        </p:attrNameLst>
                                      </p:cBhvr>
                                      <p:tavLst>
                                        <p:tav tm="0">
                                          <p:val>
                                            <p:fltVal val="0"/>
                                          </p:val>
                                        </p:tav>
                                        <p:tav tm="100000">
                                          <p:val>
                                            <p:strVal val="#ppt_h"/>
                                          </p:val>
                                        </p:tav>
                                      </p:tavLst>
                                    </p:anim>
                                    <p:animEffect transition="in" filter="fade">
                                      <p:cBhvr>
                                        <p:cTn id="37" dur="500"/>
                                        <p:tgtEl>
                                          <p:spTgt spid="17"/>
                                        </p:tgtEl>
                                      </p:cBhvr>
                                    </p:animEffect>
                                  </p:childTnLst>
                                </p:cTn>
                              </p:par>
                              <p:par>
                                <p:cTn id="38" presetID="53" presetClass="entr" presetSubtype="16" fill="hold" nodeType="withEffect">
                                  <p:stCondLst>
                                    <p:cond delay="0"/>
                                  </p:stCondLst>
                                  <p:childTnLst>
                                    <p:set>
                                      <p:cBhvr>
                                        <p:cTn id="39" dur="1" fill="hold">
                                          <p:stCondLst>
                                            <p:cond delay="0"/>
                                          </p:stCondLst>
                                        </p:cTn>
                                        <p:tgtEl>
                                          <p:spTgt spid="5"/>
                                        </p:tgtEl>
                                        <p:attrNameLst>
                                          <p:attrName>style.visibility</p:attrName>
                                        </p:attrNameLst>
                                      </p:cBhvr>
                                      <p:to>
                                        <p:strVal val="visible"/>
                                      </p:to>
                                    </p:set>
                                    <p:anim calcmode="lin" valueType="num">
                                      <p:cBhvr>
                                        <p:cTn id="40" dur="500" fill="hold"/>
                                        <p:tgtEl>
                                          <p:spTgt spid="5"/>
                                        </p:tgtEl>
                                        <p:attrNameLst>
                                          <p:attrName>ppt_w</p:attrName>
                                        </p:attrNameLst>
                                      </p:cBhvr>
                                      <p:tavLst>
                                        <p:tav tm="0">
                                          <p:val>
                                            <p:fltVal val="0"/>
                                          </p:val>
                                        </p:tav>
                                        <p:tav tm="100000">
                                          <p:val>
                                            <p:strVal val="#ppt_w"/>
                                          </p:val>
                                        </p:tav>
                                      </p:tavLst>
                                    </p:anim>
                                    <p:anim calcmode="lin" valueType="num">
                                      <p:cBhvr>
                                        <p:cTn id="41" dur="500" fill="hold"/>
                                        <p:tgtEl>
                                          <p:spTgt spid="5"/>
                                        </p:tgtEl>
                                        <p:attrNameLst>
                                          <p:attrName>ppt_h</p:attrName>
                                        </p:attrNameLst>
                                      </p:cBhvr>
                                      <p:tavLst>
                                        <p:tav tm="0">
                                          <p:val>
                                            <p:fltVal val="0"/>
                                          </p:val>
                                        </p:tav>
                                        <p:tav tm="100000">
                                          <p:val>
                                            <p:strVal val="#ppt_h"/>
                                          </p:val>
                                        </p:tav>
                                      </p:tavLst>
                                    </p:anim>
                                    <p:animEffect transition="in" filter="fade">
                                      <p:cBhvr>
                                        <p:cTn id="42" dur="500"/>
                                        <p:tgtEl>
                                          <p:spTgt spid="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9" presetClass="entr" presetSubtype="0" decel="100000" fill="hold" nodeType="clickEffect">
                                  <p:stCondLst>
                                    <p:cond delay="0"/>
                                  </p:stCondLst>
                                  <p:childTnLst>
                                    <p:set>
                                      <p:cBhvr>
                                        <p:cTn id="46" dur="1" fill="hold">
                                          <p:stCondLst>
                                            <p:cond delay="0"/>
                                          </p:stCondLst>
                                        </p:cTn>
                                        <p:tgtEl>
                                          <p:spTgt spid="23"/>
                                        </p:tgtEl>
                                        <p:attrNameLst>
                                          <p:attrName>style.visibility</p:attrName>
                                        </p:attrNameLst>
                                      </p:cBhvr>
                                      <p:to>
                                        <p:strVal val="visible"/>
                                      </p:to>
                                    </p:set>
                                    <p:anim calcmode="lin" valueType="num">
                                      <p:cBhvr>
                                        <p:cTn id="47" dur="500" fill="hold"/>
                                        <p:tgtEl>
                                          <p:spTgt spid="23"/>
                                        </p:tgtEl>
                                        <p:attrNameLst>
                                          <p:attrName>ppt_w</p:attrName>
                                        </p:attrNameLst>
                                      </p:cBhvr>
                                      <p:tavLst>
                                        <p:tav tm="0">
                                          <p:val>
                                            <p:fltVal val="0"/>
                                          </p:val>
                                        </p:tav>
                                        <p:tav tm="100000">
                                          <p:val>
                                            <p:strVal val="#ppt_w"/>
                                          </p:val>
                                        </p:tav>
                                      </p:tavLst>
                                    </p:anim>
                                    <p:anim calcmode="lin" valueType="num">
                                      <p:cBhvr>
                                        <p:cTn id="48" dur="500" fill="hold"/>
                                        <p:tgtEl>
                                          <p:spTgt spid="23"/>
                                        </p:tgtEl>
                                        <p:attrNameLst>
                                          <p:attrName>ppt_h</p:attrName>
                                        </p:attrNameLst>
                                      </p:cBhvr>
                                      <p:tavLst>
                                        <p:tav tm="0">
                                          <p:val>
                                            <p:fltVal val="0"/>
                                          </p:val>
                                        </p:tav>
                                        <p:tav tm="100000">
                                          <p:val>
                                            <p:strVal val="#ppt_h"/>
                                          </p:val>
                                        </p:tav>
                                      </p:tavLst>
                                    </p:anim>
                                    <p:anim calcmode="lin" valueType="num">
                                      <p:cBhvr>
                                        <p:cTn id="49" dur="500" fill="hold"/>
                                        <p:tgtEl>
                                          <p:spTgt spid="23"/>
                                        </p:tgtEl>
                                        <p:attrNameLst>
                                          <p:attrName>style.rotation</p:attrName>
                                        </p:attrNameLst>
                                      </p:cBhvr>
                                      <p:tavLst>
                                        <p:tav tm="0">
                                          <p:val>
                                            <p:fltVal val="360"/>
                                          </p:val>
                                        </p:tav>
                                        <p:tav tm="100000">
                                          <p:val>
                                            <p:fltVal val="0"/>
                                          </p:val>
                                        </p:tav>
                                      </p:tavLst>
                                    </p:anim>
                                    <p:animEffect transition="in" filter="fade">
                                      <p:cBhvr>
                                        <p:cTn id="50" dur="500"/>
                                        <p:tgtEl>
                                          <p:spTgt spid="23"/>
                                        </p:tgtEl>
                                      </p:cBhvr>
                                    </p:animEffect>
                                  </p:childTnLst>
                                </p:cTn>
                              </p:par>
                            </p:childTnLst>
                          </p:cTn>
                        </p:par>
                        <p:par>
                          <p:cTn id="51" fill="hold" nodeType="afterGroup">
                            <p:stCondLst>
                              <p:cond delay="500"/>
                            </p:stCondLst>
                            <p:childTnLst>
                              <p:par>
                                <p:cTn id="52" presetID="12" presetClass="entr" presetSubtype="8" fill="hold" nodeType="afterEffect">
                                  <p:stCondLst>
                                    <p:cond delay="0"/>
                                  </p:stCondLst>
                                  <p:childTnLst>
                                    <p:set>
                                      <p:cBhvr>
                                        <p:cTn id="53" dur="1" fill="hold">
                                          <p:stCondLst>
                                            <p:cond delay="0"/>
                                          </p:stCondLst>
                                        </p:cTn>
                                        <p:tgtEl>
                                          <p:spTgt spid="112"/>
                                        </p:tgtEl>
                                        <p:attrNameLst>
                                          <p:attrName>style.visibility</p:attrName>
                                        </p:attrNameLst>
                                      </p:cBhvr>
                                      <p:to>
                                        <p:strVal val="visible"/>
                                      </p:to>
                                    </p:set>
                                    <p:anim calcmode="lin" valueType="num">
                                      <p:cBhvr additive="base">
                                        <p:cTn id="54" dur="500"/>
                                        <p:tgtEl>
                                          <p:spTgt spid="112"/>
                                        </p:tgtEl>
                                        <p:attrNameLst>
                                          <p:attrName>ppt_x</p:attrName>
                                        </p:attrNameLst>
                                      </p:cBhvr>
                                      <p:tavLst>
                                        <p:tav tm="0">
                                          <p:val>
                                            <p:strVal val="#ppt_x-#ppt_w*1.125000"/>
                                          </p:val>
                                        </p:tav>
                                        <p:tav tm="100000">
                                          <p:val>
                                            <p:strVal val="#ppt_x"/>
                                          </p:val>
                                        </p:tav>
                                      </p:tavLst>
                                    </p:anim>
                                    <p:animEffect transition="in" filter="wipe(right)">
                                      <p:cBhvr>
                                        <p:cTn id="55" dur="500"/>
                                        <p:tgtEl>
                                          <p:spTgt spid="112"/>
                                        </p:tgtEl>
                                      </p:cBhvr>
                                    </p:animEffect>
                                  </p:childTnLst>
                                </p:cTn>
                              </p:par>
                              <p:par>
                                <p:cTn id="56" presetID="12" presetClass="entr" presetSubtype="8" fill="hold" nodeType="withEffect">
                                  <p:stCondLst>
                                    <p:cond delay="250"/>
                                  </p:stCondLst>
                                  <p:childTnLst>
                                    <p:set>
                                      <p:cBhvr>
                                        <p:cTn id="57" dur="1" fill="hold">
                                          <p:stCondLst>
                                            <p:cond delay="0"/>
                                          </p:stCondLst>
                                        </p:cTn>
                                        <p:tgtEl>
                                          <p:spTgt spid="121"/>
                                        </p:tgtEl>
                                        <p:attrNameLst>
                                          <p:attrName>style.visibility</p:attrName>
                                        </p:attrNameLst>
                                      </p:cBhvr>
                                      <p:to>
                                        <p:strVal val="visible"/>
                                      </p:to>
                                    </p:set>
                                    <p:anim calcmode="lin" valueType="num">
                                      <p:cBhvr additive="base">
                                        <p:cTn id="58" dur="500"/>
                                        <p:tgtEl>
                                          <p:spTgt spid="121"/>
                                        </p:tgtEl>
                                        <p:attrNameLst>
                                          <p:attrName>ppt_x</p:attrName>
                                        </p:attrNameLst>
                                      </p:cBhvr>
                                      <p:tavLst>
                                        <p:tav tm="0">
                                          <p:val>
                                            <p:strVal val="#ppt_x-#ppt_w*1.125000"/>
                                          </p:val>
                                        </p:tav>
                                        <p:tav tm="100000">
                                          <p:val>
                                            <p:strVal val="#ppt_x"/>
                                          </p:val>
                                        </p:tav>
                                      </p:tavLst>
                                    </p:anim>
                                    <p:animEffect transition="in" filter="wipe(right)">
                                      <p:cBhvr>
                                        <p:cTn id="59" dur="500"/>
                                        <p:tgtEl>
                                          <p:spTgt spid="121"/>
                                        </p:tgtEl>
                                      </p:cBhvr>
                                    </p:animEffect>
                                  </p:childTnLst>
                                </p:cTn>
                              </p:par>
                              <p:par>
                                <p:cTn id="60" presetID="12" presetClass="entr" presetSubtype="8" fill="hold" nodeType="withEffect">
                                  <p:stCondLst>
                                    <p:cond delay="500"/>
                                  </p:stCondLst>
                                  <p:childTnLst>
                                    <p:set>
                                      <p:cBhvr>
                                        <p:cTn id="61" dur="1" fill="hold">
                                          <p:stCondLst>
                                            <p:cond delay="0"/>
                                          </p:stCondLst>
                                        </p:cTn>
                                        <p:tgtEl>
                                          <p:spTgt spid="113"/>
                                        </p:tgtEl>
                                        <p:attrNameLst>
                                          <p:attrName>style.visibility</p:attrName>
                                        </p:attrNameLst>
                                      </p:cBhvr>
                                      <p:to>
                                        <p:strVal val="visible"/>
                                      </p:to>
                                    </p:set>
                                    <p:anim calcmode="lin" valueType="num">
                                      <p:cBhvr additive="base">
                                        <p:cTn id="62" dur="500"/>
                                        <p:tgtEl>
                                          <p:spTgt spid="113"/>
                                        </p:tgtEl>
                                        <p:attrNameLst>
                                          <p:attrName>ppt_x</p:attrName>
                                        </p:attrNameLst>
                                      </p:cBhvr>
                                      <p:tavLst>
                                        <p:tav tm="0">
                                          <p:val>
                                            <p:strVal val="#ppt_x-#ppt_w*1.125000"/>
                                          </p:val>
                                        </p:tav>
                                        <p:tav tm="100000">
                                          <p:val>
                                            <p:strVal val="#ppt_x"/>
                                          </p:val>
                                        </p:tav>
                                      </p:tavLst>
                                    </p:anim>
                                    <p:animEffect transition="in" filter="wipe(right)">
                                      <p:cBhvr>
                                        <p:cTn id="63" dur="500"/>
                                        <p:tgtEl>
                                          <p:spTgt spid="113"/>
                                        </p:tgtEl>
                                      </p:cBhvr>
                                    </p:animEffect>
                                  </p:childTnLst>
                                </p:cTn>
                              </p:par>
                            </p:childTnLst>
                          </p:cTn>
                        </p:par>
                        <p:par>
                          <p:cTn id="64" fill="hold" nodeType="afterGroup">
                            <p:stCondLst>
                              <p:cond delay="1500"/>
                            </p:stCondLst>
                            <p:childTnLst>
                              <p:par>
                                <p:cTn id="65" presetID="12" presetClass="entr" presetSubtype="2" fill="hold" nodeType="afterEffect">
                                  <p:stCondLst>
                                    <p:cond delay="0"/>
                                  </p:stCondLst>
                                  <p:childTnLst>
                                    <p:set>
                                      <p:cBhvr>
                                        <p:cTn id="66" dur="1" fill="hold">
                                          <p:stCondLst>
                                            <p:cond delay="0"/>
                                          </p:stCondLst>
                                        </p:cTn>
                                        <p:tgtEl>
                                          <p:spTgt spid="94"/>
                                        </p:tgtEl>
                                        <p:attrNameLst>
                                          <p:attrName>style.visibility</p:attrName>
                                        </p:attrNameLst>
                                      </p:cBhvr>
                                      <p:to>
                                        <p:strVal val="visible"/>
                                      </p:to>
                                    </p:set>
                                    <p:anim calcmode="lin" valueType="num">
                                      <p:cBhvr additive="base">
                                        <p:cTn id="67" dur="500"/>
                                        <p:tgtEl>
                                          <p:spTgt spid="94"/>
                                        </p:tgtEl>
                                        <p:attrNameLst>
                                          <p:attrName>ppt_x</p:attrName>
                                        </p:attrNameLst>
                                      </p:cBhvr>
                                      <p:tavLst>
                                        <p:tav tm="0">
                                          <p:val>
                                            <p:strVal val="#ppt_x+#ppt_w*1.125000"/>
                                          </p:val>
                                        </p:tav>
                                        <p:tav tm="100000">
                                          <p:val>
                                            <p:strVal val="#ppt_x"/>
                                          </p:val>
                                        </p:tav>
                                      </p:tavLst>
                                    </p:anim>
                                    <p:animEffect transition="in" filter="wipe(left)">
                                      <p:cBhvr>
                                        <p:cTn id="68" dur="500"/>
                                        <p:tgtEl>
                                          <p:spTgt spid="94"/>
                                        </p:tgtEl>
                                      </p:cBhvr>
                                    </p:animEffect>
                                  </p:childTnLst>
                                </p:cTn>
                              </p:par>
                              <p:par>
                                <p:cTn id="69" presetID="12" presetClass="entr" presetSubtype="2" fill="hold" nodeType="withEffect">
                                  <p:stCondLst>
                                    <p:cond delay="250"/>
                                  </p:stCondLst>
                                  <p:childTnLst>
                                    <p:set>
                                      <p:cBhvr>
                                        <p:cTn id="70" dur="1" fill="hold">
                                          <p:stCondLst>
                                            <p:cond delay="0"/>
                                          </p:stCondLst>
                                        </p:cTn>
                                        <p:tgtEl>
                                          <p:spTgt spid="95"/>
                                        </p:tgtEl>
                                        <p:attrNameLst>
                                          <p:attrName>style.visibility</p:attrName>
                                        </p:attrNameLst>
                                      </p:cBhvr>
                                      <p:to>
                                        <p:strVal val="visible"/>
                                      </p:to>
                                    </p:set>
                                    <p:anim calcmode="lin" valueType="num">
                                      <p:cBhvr additive="base">
                                        <p:cTn id="71" dur="500"/>
                                        <p:tgtEl>
                                          <p:spTgt spid="95"/>
                                        </p:tgtEl>
                                        <p:attrNameLst>
                                          <p:attrName>ppt_x</p:attrName>
                                        </p:attrNameLst>
                                      </p:cBhvr>
                                      <p:tavLst>
                                        <p:tav tm="0">
                                          <p:val>
                                            <p:strVal val="#ppt_x+#ppt_w*1.125000"/>
                                          </p:val>
                                        </p:tav>
                                        <p:tav tm="100000">
                                          <p:val>
                                            <p:strVal val="#ppt_x"/>
                                          </p:val>
                                        </p:tav>
                                      </p:tavLst>
                                    </p:anim>
                                    <p:animEffect transition="in" filter="wipe(left)">
                                      <p:cBhvr>
                                        <p:cTn id="72" dur="500"/>
                                        <p:tgtEl>
                                          <p:spTgt spid="9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85"/>
                                        </p:tgtEl>
                                        <p:attrNameLst>
                                          <p:attrName>style.visibility</p:attrName>
                                        </p:attrNameLst>
                                      </p:cBhvr>
                                      <p:to>
                                        <p:strVal val="visible"/>
                                      </p:to>
                                    </p:set>
                                    <p:animEffect transition="in" filter="wipe(left)">
                                      <p:cBhvr>
                                        <p:cTn id="77"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1992313" y="2697560"/>
            <a:ext cx="8170862" cy="707886"/>
          </a:xfrm>
          <a:prstGeom prst="rect">
            <a:avLst/>
          </a:prstGeom>
          <a:noFill/>
        </p:spPr>
        <p:txBody>
          <a:bodyPr>
            <a:spAutoFit/>
          </a:bodyPr>
          <a:lstStyle/>
          <a:p>
            <a:pPr algn="ctr" eaLnBrk="1" fontAlgn="auto" hangingPunct="1">
              <a:spcBef>
                <a:spcPts val="0"/>
              </a:spcBef>
              <a:spcAft>
                <a:spcPts val="0"/>
              </a:spcAft>
              <a:defRPr/>
            </a:pPr>
            <a:r>
              <a:rPr lang="en-US" altLang="zh-CN" sz="4000" b="1" spc="600" dirty="0">
                <a:solidFill>
                  <a:srgbClr val="044875"/>
                </a:solidFill>
                <a:latin typeface="微软雅黑" panose="020B0503020204020204" pitchFamily="34" charset="-122"/>
                <a:ea typeface="微软雅黑" panose="020B0503020204020204" pitchFamily="34" charset="-122"/>
              </a:rPr>
              <a:t>THANKS FOR WATCHING</a:t>
            </a:r>
            <a:endParaRPr lang="zh-CN" altLang="en-US" sz="4000" b="1" spc="600" dirty="0">
              <a:solidFill>
                <a:srgbClr val="044875"/>
              </a:solidFill>
              <a:latin typeface="微软雅黑" panose="020B0503020204020204" pitchFamily="34" charset="-122"/>
              <a:ea typeface="微软雅黑" panose="020B0503020204020204" pitchFamily="34" charset="-122"/>
            </a:endParaRPr>
          </a:p>
        </p:txBody>
      </p:sp>
      <p:grpSp>
        <p:nvGrpSpPr>
          <p:cNvPr id="26" name="组合 25"/>
          <p:cNvGrpSpPr>
            <a:grpSpLocks/>
          </p:cNvGrpSpPr>
          <p:nvPr/>
        </p:nvGrpSpPr>
        <p:grpSpPr bwMode="auto">
          <a:xfrm flipH="1">
            <a:off x="4711872" y="5508661"/>
            <a:ext cx="2768256" cy="260488"/>
            <a:chOff x="4154888" y="3453573"/>
            <a:chExt cx="3846874" cy="361046"/>
          </a:xfrm>
        </p:grpSpPr>
        <p:cxnSp>
          <p:nvCxnSpPr>
            <p:cNvPr id="27" name="直接连接符 26"/>
            <p:cNvCxnSpPr/>
            <p:nvPr/>
          </p:nvCxnSpPr>
          <p:spPr>
            <a:xfrm>
              <a:off x="4154888" y="3453573"/>
              <a:ext cx="384687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28" name="等腰三角形 27"/>
            <p:cNvSpPr/>
            <p:nvPr/>
          </p:nvSpPr>
          <p:spPr>
            <a:xfrm flipV="1">
              <a:off x="5872725" y="3459907"/>
              <a:ext cx="411201" cy="354712"/>
            </a:xfrm>
            <a:prstGeom prst="triangle">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3" name="矩形 32"/>
          <p:cNvSpPr/>
          <p:nvPr/>
        </p:nvSpPr>
        <p:spPr>
          <a:xfrm>
            <a:off x="1600201" y="1968104"/>
            <a:ext cx="8956675" cy="2161504"/>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4" name="组合 33"/>
          <p:cNvGrpSpPr>
            <a:grpSpLocks/>
          </p:cNvGrpSpPr>
          <p:nvPr/>
        </p:nvGrpSpPr>
        <p:grpSpPr bwMode="auto">
          <a:xfrm>
            <a:off x="10290176" y="4036617"/>
            <a:ext cx="1109663" cy="1130300"/>
            <a:chOff x="2666985" y="682103"/>
            <a:chExt cx="1109138" cy="1131217"/>
          </a:xfrm>
        </p:grpSpPr>
        <p:sp>
          <p:nvSpPr>
            <p:cNvPr id="35" name="矩形 34"/>
            <p:cNvSpPr/>
            <p:nvPr/>
          </p:nvSpPr>
          <p:spPr>
            <a:xfrm>
              <a:off x="2841527" y="858458"/>
              <a:ext cx="769574" cy="76897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矩形 35"/>
            <p:cNvSpPr/>
            <p:nvPr/>
          </p:nvSpPr>
          <p:spPr>
            <a:xfrm>
              <a:off x="2666985" y="682103"/>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矩形 36"/>
            <p:cNvSpPr/>
            <p:nvPr/>
          </p:nvSpPr>
          <p:spPr>
            <a:xfrm>
              <a:off x="3217587" y="1254067"/>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8" name="组合 37"/>
          <p:cNvGrpSpPr>
            <a:grpSpLocks/>
          </p:cNvGrpSpPr>
          <p:nvPr/>
        </p:nvGrpSpPr>
        <p:grpSpPr bwMode="auto">
          <a:xfrm>
            <a:off x="792163" y="1172768"/>
            <a:ext cx="1109662" cy="1131887"/>
            <a:chOff x="2666985" y="682103"/>
            <a:chExt cx="1109138" cy="1131217"/>
          </a:xfrm>
        </p:grpSpPr>
        <p:sp>
          <p:nvSpPr>
            <p:cNvPr id="39" name="矩形 38"/>
            <p:cNvSpPr/>
            <p:nvPr/>
          </p:nvSpPr>
          <p:spPr>
            <a:xfrm>
              <a:off x="2841528" y="858211"/>
              <a:ext cx="769573" cy="76948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矩形 39"/>
            <p:cNvSpPr/>
            <p:nvPr/>
          </p:nvSpPr>
          <p:spPr>
            <a:xfrm>
              <a:off x="2666985" y="682103"/>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矩形 40"/>
            <p:cNvSpPr/>
            <p:nvPr/>
          </p:nvSpPr>
          <p:spPr>
            <a:xfrm>
              <a:off x="3217587" y="1254851"/>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2" name="矩形 41"/>
          <p:cNvSpPr/>
          <p:nvPr/>
        </p:nvSpPr>
        <p:spPr>
          <a:xfrm>
            <a:off x="1" y="-12699"/>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矩形 43"/>
          <p:cNvSpPr/>
          <p:nvPr/>
        </p:nvSpPr>
        <p:spPr>
          <a:xfrm>
            <a:off x="0" y="6466804"/>
            <a:ext cx="12192000" cy="391196"/>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文本框 23">
            <a:extLst>
              <a:ext uri="{FF2B5EF4-FFF2-40B4-BE49-F238E27FC236}">
                <a16:creationId xmlns:a16="http://schemas.microsoft.com/office/drawing/2014/main" id="{21A2B6E7-7F52-4BEE-8792-0CD8864A2FB0}"/>
              </a:ext>
            </a:extLst>
          </p:cNvPr>
          <p:cNvSpPr txBox="1">
            <a:spLocks noChangeArrowheads="1"/>
          </p:cNvSpPr>
          <p:nvPr/>
        </p:nvSpPr>
        <p:spPr bwMode="auto">
          <a:xfrm>
            <a:off x="2533623" y="4351857"/>
            <a:ext cx="7088242" cy="961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150000"/>
              </a:lnSpc>
            </a:pPr>
            <a:r>
              <a:rPr lang="en-US" altLang="zh-CN" sz="2000" dirty="0">
                <a:solidFill>
                  <a:srgbClr val="044875"/>
                </a:solidFill>
                <a:latin typeface="微软雅黑" pitchFamily="34" charset="-122"/>
                <a:ea typeface="微软雅黑" pitchFamily="34" charset="-122"/>
              </a:rPr>
              <a:t>2018.11</a:t>
            </a:r>
          </a:p>
          <a:p>
            <a:pPr algn="ctr" eaLnBrk="1" hangingPunct="1">
              <a:lnSpc>
                <a:spcPct val="150000"/>
              </a:lnSpc>
            </a:pPr>
            <a:r>
              <a:rPr lang="zh-CN" altLang="en-US" sz="2000" dirty="0">
                <a:solidFill>
                  <a:srgbClr val="044875"/>
                </a:solidFill>
                <a:latin typeface="微软雅黑" pitchFamily="34" charset="-122"/>
                <a:ea typeface="微软雅黑" pitchFamily="34" charset="-122"/>
              </a:rPr>
              <a:t>西安电子科技大学</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right)">
                                      <p:cBhvr>
                                        <p:cTn id="7" dur="500"/>
                                        <p:tgtEl>
                                          <p:spTgt spid="4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wipe(left)">
                                      <p:cBhvr>
                                        <p:cTn id="10" dur="500"/>
                                        <p:tgtEl>
                                          <p:spTgt spid="4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wheel(1)">
                                      <p:cBhvr>
                                        <p:cTn id="15" dur="2000"/>
                                        <p:tgtEl>
                                          <p:spTgt spid="3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3" presetClass="entr" presetSubtype="16" fill="hold" nodeType="clickEffect">
                                  <p:stCondLst>
                                    <p:cond delay="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par>
                                <p:cTn id="23" presetID="53" presetClass="entr" presetSubtype="16"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p:cTn id="25" dur="500" fill="hold"/>
                                        <p:tgtEl>
                                          <p:spTgt spid="34"/>
                                        </p:tgtEl>
                                        <p:attrNameLst>
                                          <p:attrName>ppt_w</p:attrName>
                                        </p:attrNameLst>
                                      </p:cBhvr>
                                      <p:tavLst>
                                        <p:tav tm="0">
                                          <p:val>
                                            <p:fltVal val="0"/>
                                          </p:val>
                                        </p:tav>
                                        <p:tav tm="100000">
                                          <p:val>
                                            <p:strVal val="#ppt_w"/>
                                          </p:val>
                                        </p:tav>
                                      </p:tavLst>
                                    </p:anim>
                                    <p:anim calcmode="lin" valueType="num">
                                      <p:cBhvr>
                                        <p:cTn id="26" dur="500" fill="hold"/>
                                        <p:tgtEl>
                                          <p:spTgt spid="34"/>
                                        </p:tgtEl>
                                        <p:attrNameLst>
                                          <p:attrName>ppt_h</p:attrName>
                                        </p:attrNameLst>
                                      </p:cBhvr>
                                      <p:tavLst>
                                        <p:tav tm="0">
                                          <p:val>
                                            <p:fltVal val="0"/>
                                          </p:val>
                                        </p:tav>
                                        <p:tav tm="100000">
                                          <p:val>
                                            <p:strVal val="#ppt_h"/>
                                          </p:val>
                                        </p:tav>
                                      </p:tavLst>
                                    </p:anim>
                                    <p:animEffect transition="in" filter="fade">
                                      <p:cBhvr>
                                        <p:cTn id="27" dur="500"/>
                                        <p:tgtEl>
                                          <p:spTgt spid="3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3" presetClass="entr" presetSubtype="16" fill="hold" grpId="0" nodeType="clickEffect">
                                  <p:stCondLst>
                                    <p:cond delay="0"/>
                                  </p:stCondLst>
                                  <p:iterate type="lt">
                                    <p:tmPct val="10000"/>
                                  </p:iterate>
                                  <p:childTnLst>
                                    <p:set>
                                      <p:cBhvr>
                                        <p:cTn id="31" dur="1" fill="hold">
                                          <p:stCondLst>
                                            <p:cond delay="0"/>
                                          </p:stCondLst>
                                        </p:cTn>
                                        <p:tgtEl>
                                          <p:spTgt spid="25"/>
                                        </p:tgtEl>
                                        <p:attrNameLst>
                                          <p:attrName>style.visibility</p:attrName>
                                        </p:attrNameLst>
                                      </p:cBhvr>
                                      <p:to>
                                        <p:strVal val="visible"/>
                                      </p:to>
                                    </p:set>
                                    <p:anim calcmode="lin" valueType="num">
                                      <p:cBhvr>
                                        <p:cTn id="32" dur="500" fill="hold"/>
                                        <p:tgtEl>
                                          <p:spTgt spid="25"/>
                                        </p:tgtEl>
                                        <p:attrNameLst>
                                          <p:attrName>ppt_w</p:attrName>
                                        </p:attrNameLst>
                                      </p:cBhvr>
                                      <p:tavLst>
                                        <p:tav tm="0">
                                          <p:val>
                                            <p:fltVal val="0"/>
                                          </p:val>
                                        </p:tav>
                                        <p:tav tm="100000">
                                          <p:val>
                                            <p:strVal val="#ppt_w"/>
                                          </p:val>
                                        </p:tav>
                                      </p:tavLst>
                                    </p:anim>
                                    <p:anim calcmode="lin" valueType="num">
                                      <p:cBhvr>
                                        <p:cTn id="33" dur="500" fill="hold"/>
                                        <p:tgtEl>
                                          <p:spTgt spid="25"/>
                                        </p:tgtEl>
                                        <p:attrNameLst>
                                          <p:attrName>ppt_h</p:attrName>
                                        </p:attrNameLst>
                                      </p:cBhvr>
                                      <p:tavLst>
                                        <p:tav tm="0">
                                          <p:val>
                                            <p:fltVal val="0"/>
                                          </p:val>
                                        </p:tav>
                                        <p:tav tm="100000">
                                          <p:val>
                                            <p:strVal val="#ppt_h"/>
                                          </p:val>
                                        </p:tav>
                                      </p:tavLst>
                                    </p:anim>
                                    <p:animEffect transition="in" filter="fade">
                                      <p:cBhvr>
                                        <p:cTn id="34" dur="500"/>
                                        <p:tgtEl>
                                          <p:spTgt spid="2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nodeType="click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wipe(up)">
                                      <p:cBhvr>
                                        <p:cTn id="39" dur="500"/>
                                        <p:tgtEl>
                                          <p:spTgt spid="26"/>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wipe(down)">
                                      <p:cBhvr>
                                        <p:cTn id="4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3" grpId="0" animBg="1"/>
      <p:bldP spid="42" grpId="0" animBg="1"/>
      <p:bldP spid="44" grpId="0" animBg="1"/>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矩形 5"/>
          <p:cNvSpPr/>
          <p:nvPr/>
        </p:nvSpPr>
        <p:spPr>
          <a:xfrm>
            <a:off x="1" y="2663826"/>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文本框 7"/>
          <p:cNvSpPr txBox="1">
            <a:spLocks noChangeArrowheads="1"/>
          </p:cNvSpPr>
          <p:nvPr/>
        </p:nvSpPr>
        <p:spPr bwMode="auto">
          <a:xfrm>
            <a:off x="946151"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11500">
                <a:solidFill>
                  <a:schemeClr val="bg1"/>
                </a:solidFill>
                <a:latin typeface="Impact" pitchFamily="34" charset="0"/>
              </a:rPr>
              <a:t>1</a:t>
            </a:r>
            <a:endParaRPr lang="zh-CN" altLang="en-US" sz="11500">
              <a:solidFill>
                <a:schemeClr val="bg1"/>
              </a:solidFill>
              <a:latin typeface="Impact" pitchFamily="34" charset="0"/>
            </a:endParaRPr>
          </a:p>
        </p:txBody>
      </p:sp>
      <p:sp>
        <p:nvSpPr>
          <p:cNvPr id="9" name="文本框 8"/>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10" name="矩形 9"/>
          <p:cNvSpPr/>
          <p:nvPr/>
        </p:nvSpPr>
        <p:spPr>
          <a:xfrm>
            <a:off x="2498726" y="2663826"/>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文本框 10"/>
          <p:cNvSpPr txBox="1">
            <a:spLocks noChangeArrowheads="1"/>
          </p:cNvSpPr>
          <p:nvPr/>
        </p:nvSpPr>
        <p:spPr bwMode="auto">
          <a:xfrm>
            <a:off x="2525714"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部分</a:t>
            </a:r>
          </a:p>
        </p:txBody>
      </p:sp>
      <p:sp>
        <p:nvSpPr>
          <p:cNvPr id="12" name="文本框 11"/>
          <p:cNvSpPr txBox="1">
            <a:spLocks noChangeArrowheads="1"/>
          </p:cNvSpPr>
          <p:nvPr/>
        </p:nvSpPr>
        <p:spPr bwMode="auto">
          <a:xfrm>
            <a:off x="6212827" y="3632201"/>
            <a:ext cx="57277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800" b="1" dirty="0">
                <a:solidFill>
                  <a:schemeClr val="bg1"/>
                </a:solidFill>
                <a:latin typeface="微软雅黑" pitchFamily="34" charset="-122"/>
                <a:ea typeface="微软雅黑" pitchFamily="34" charset="-122"/>
              </a:rPr>
              <a:t>项目背景及选题依据</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right)">
                                      <p:cBhvr>
                                        <p:cTn id="15" dur="500"/>
                                        <p:tgtEl>
                                          <p:spTgt spid="1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12"/>
                                        </p:tgtEl>
                                        <p:attrNameLst>
                                          <p:attrName>style.visibility</p:attrName>
                                        </p:attrNameLst>
                                      </p:cBhvr>
                                      <p:to>
                                        <p:strVal val="visible"/>
                                      </p:to>
                                    </p:set>
                                    <p:anim calcmode="lin" valueType="num">
                                      <p:cBhvr>
                                        <p:cTn id="35" dur="500" fill="hold"/>
                                        <p:tgtEl>
                                          <p:spTgt spid="12"/>
                                        </p:tgtEl>
                                        <p:attrNameLst>
                                          <p:attrName>ppt_w</p:attrName>
                                        </p:attrNameLst>
                                      </p:cBhvr>
                                      <p:tavLst>
                                        <p:tav tm="0">
                                          <p:val>
                                            <p:fltVal val="0"/>
                                          </p:val>
                                        </p:tav>
                                        <p:tav tm="100000">
                                          <p:val>
                                            <p:strVal val="#ppt_w"/>
                                          </p:val>
                                        </p:tav>
                                      </p:tavLst>
                                    </p:anim>
                                    <p:anim calcmode="lin" valueType="num">
                                      <p:cBhvr>
                                        <p:cTn id="36" dur="500" fill="hold"/>
                                        <p:tgtEl>
                                          <p:spTgt spid="12"/>
                                        </p:tgtEl>
                                        <p:attrNameLst>
                                          <p:attrName>ppt_h</p:attrName>
                                        </p:attrNameLst>
                                      </p:cBhvr>
                                      <p:tavLst>
                                        <p:tav tm="0">
                                          <p:val>
                                            <p:fltVal val="0"/>
                                          </p:val>
                                        </p:tav>
                                        <p:tav tm="100000">
                                          <p:val>
                                            <p:strVal val="#ppt_h"/>
                                          </p:val>
                                        </p:tav>
                                      </p:tavLst>
                                    </p:anim>
                                    <p:animEffect transition="in" filter="fade">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P spid="9" grpId="0"/>
      <p:bldP spid="10" grpId="0" animBg="1"/>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p:nvPr/>
        </p:nvSpPr>
        <p:spPr bwMode="auto">
          <a:xfrm>
            <a:off x="550863" y="82550"/>
            <a:ext cx="723900" cy="585788"/>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sp>
        <p:nvSpPr>
          <p:cNvPr id="8" name="矩形 7"/>
          <p:cNvSpPr/>
          <p:nvPr/>
        </p:nvSpPr>
        <p:spPr>
          <a:xfrm>
            <a:off x="0" y="6581754"/>
            <a:ext cx="12192000" cy="27624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55" name="组合 54"/>
          <p:cNvGrpSpPr>
            <a:grpSpLocks/>
          </p:cNvGrpSpPr>
          <p:nvPr/>
        </p:nvGrpSpPr>
        <p:grpSpPr bwMode="auto">
          <a:xfrm>
            <a:off x="6683372" y="1099333"/>
            <a:ext cx="4129407" cy="522287"/>
            <a:chOff x="5982652" y="1305878"/>
            <a:chExt cx="3235645" cy="523220"/>
          </a:xfrm>
        </p:grpSpPr>
        <p:sp>
          <p:nvSpPr>
            <p:cNvPr id="56" name="矩形 55"/>
            <p:cNvSpPr/>
            <p:nvPr/>
          </p:nvSpPr>
          <p:spPr>
            <a:xfrm>
              <a:off x="5982652" y="1305878"/>
              <a:ext cx="3235645" cy="523220"/>
            </a:xfrm>
            <a:prstGeom prst="rect">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57" name="文本框 56"/>
            <p:cNvSpPr txBox="1"/>
            <p:nvPr/>
          </p:nvSpPr>
          <p:spPr>
            <a:xfrm>
              <a:off x="5982652" y="1305878"/>
              <a:ext cx="3235645" cy="462788"/>
            </a:xfrm>
            <a:prstGeom prst="rect">
              <a:avLst/>
            </a:prstGeom>
            <a:noFill/>
          </p:spPr>
          <p:txBody>
            <a:bodyPr wrap="square">
              <a:spAutoFit/>
            </a:bodyPr>
            <a:lstStyle/>
            <a:p>
              <a:pPr eaLnBrk="1" fontAlgn="auto" hangingPunct="1">
                <a:spcBef>
                  <a:spcPts val="0"/>
                </a:spcBef>
                <a:spcAft>
                  <a:spcPts val="0"/>
                </a:spcAft>
                <a:defRPr/>
              </a:pPr>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项目背景</a:t>
              </a:r>
            </a:p>
          </p:txBody>
        </p:sp>
      </p:grpSp>
      <p:grpSp>
        <p:nvGrpSpPr>
          <p:cNvPr id="69" name="组合 68"/>
          <p:cNvGrpSpPr>
            <a:grpSpLocks/>
          </p:cNvGrpSpPr>
          <p:nvPr/>
        </p:nvGrpSpPr>
        <p:grpSpPr bwMode="auto">
          <a:xfrm>
            <a:off x="1274763" y="4512459"/>
            <a:ext cx="5432425" cy="1638300"/>
            <a:chOff x="551544" y="4747260"/>
            <a:chExt cx="5431107" cy="1638300"/>
          </a:xfrm>
        </p:grpSpPr>
        <p:sp>
          <p:nvSpPr>
            <p:cNvPr id="68" name="矩形 67"/>
            <p:cNvSpPr/>
            <p:nvPr/>
          </p:nvSpPr>
          <p:spPr>
            <a:xfrm>
              <a:off x="551544" y="4747260"/>
              <a:ext cx="5431107" cy="16383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41" name="文本框 60"/>
            <p:cNvSpPr txBox="1">
              <a:spLocks noChangeArrowheads="1"/>
            </p:cNvSpPr>
            <p:nvPr/>
          </p:nvSpPr>
          <p:spPr bwMode="auto">
            <a:xfrm>
              <a:off x="612028" y="4897839"/>
              <a:ext cx="5346812" cy="1230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200000"/>
                </a:lnSpc>
              </a:pPr>
              <a:r>
                <a:rPr lang="zh-CN" altLang="zh-CN" sz="2000" dirty="0">
                  <a:solidFill>
                    <a:schemeClr val="bg1"/>
                  </a:solidFill>
                  <a:latin typeface="微软雅黑" panose="020B0503020204020204" pitchFamily="34" charset="-122"/>
                  <a:ea typeface="微软雅黑" panose="020B0503020204020204" pitchFamily="34" charset="-122"/>
                </a:rPr>
                <a:t>截止至</a:t>
              </a:r>
              <a:r>
                <a:rPr lang="en-US" altLang="zh-CN" sz="2000" dirty="0">
                  <a:solidFill>
                    <a:schemeClr val="bg1"/>
                  </a:solidFill>
                  <a:latin typeface="微软雅黑" panose="020B0503020204020204" pitchFamily="34" charset="-122"/>
                  <a:ea typeface="微软雅黑" panose="020B0503020204020204" pitchFamily="34" charset="-122"/>
                </a:rPr>
                <a:t>2010 </a:t>
              </a:r>
              <a:r>
                <a:rPr lang="zh-CN" altLang="zh-CN" sz="2000" dirty="0">
                  <a:solidFill>
                    <a:schemeClr val="bg1"/>
                  </a:solidFill>
                  <a:latin typeface="微软雅黑" panose="020B0503020204020204" pitchFamily="34" charset="-122"/>
                  <a:ea typeface="微软雅黑" panose="020B0503020204020204" pitchFamily="34" charset="-122"/>
                </a:rPr>
                <a:t>年</a:t>
              </a:r>
              <a:r>
                <a:rPr lang="en-US" altLang="zh-CN" sz="2000" dirty="0">
                  <a:solidFill>
                    <a:schemeClr val="bg1"/>
                  </a:solidFill>
                  <a:latin typeface="微软雅黑" panose="020B0503020204020204" pitchFamily="34" charset="-122"/>
                  <a:ea typeface="微软雅黑" panose="020B0503020204020204" pitchFamily="34" charset="-122"/>
                </a:rPr>
                <a:t> 5 </a:t>
              </a:r>
              <a:r>
                <a:rPr lang="zh-CN" altLang="zh-CN" sz="2000" dirty="0">
                  <a:solidFill>
                    <a:schemeClr val="bg1"/>
                  </a:solidFill>
                  <a:latin typeface="微软雅黑" panose="020B0503020204020204" pitchFamily="34" charset="-122"/>
                  <a:ea typeface="微软雅黑" panose="020B0503020204020204" pitchFamily="34" charset="-122"/>
                </a:rPr>
                <a:t>月，全球已有的医学图像数据量超过了</a:t>
              </a:r>
              <a:r>
                <a:rPr lang="en-US" altLang="zh-CN" sz="2000" dirty="0">
                  <a:solidFill>
                    <a:schemeClr val="bg1"/>
                  </a:solidFill>
                  <a:latin typeface="微软雅黑" panose="020B0503020204020204" pitchFamily="34" charset="-122"/>
                  <a:ea typeface="微软雅黑" panose="020B0503020204020204" pitchFamily="34" charset="-122"/>
                </a:rPr>
                <a:t> 50 </a:t>
              </a:r>
              <a:r>
                <a:rPr lang="zh-CN" altLang="zh-CN" sz="2000" dirty="0">
                  <a:solidFill>
                    <a:schemeClr val="bg1"/>
                  </a:solidFill>
                  <a:latin typeface="微软雅黑" panose="020B0503020204020204" pitchFamily="34" charset="-122"/>
                  <a:ea typeface="微软雅黑" panose="020B0503020204020204" pitchFamily="34" charset="-122"/>
                </a:rPr>
                <a:t>亿。</a:t>
              </a:r>
              <a:endParaRPr lang="en-US" altLang="zh-CN" sz="2400" dirty="0">
                <a:solidFill>
                  <a:schemeClr val="bg1"/>
                </a:solidFill>
                <a:latin typeface="微软雅黑" panose="020B0503020204020204" pitchFamily="34" charset="-122"/>
                <a:ea typeface="微软雅黑" panose="020B0503020204020204" pitchFamily="34" charset="-122"/>
                <a:cs typeface="Arial" pitchFamily="34" charset="0"/>
              </a:endParaRPr>
            </a:p>
          </p:txBody>
        </p:sp>
      </p:grpSp>
      <p:grpSp>
        <p:nvGrpSpPr>
          <p:cNvPr id="5136" name="组合 63"/>
          <p:cNvGrpSpPr>
            <a:grpSpLocks/>
          </p:cNvGrpSpPr>
          <p:nvPr/>
        </p:nvGrpSpPr>
        <p:grpSpPr bwMode="auto">
          <a:xfrm>
            <a:off x="1274763" y="1099333"/>
            <a:ext cx="5432425" cy="3421062"/>
            <a:chOff x="7991473" y="1270307"/>
            <a:chExt cx="3781426" cy="2481187"/>
          </a:xfrm>
        </p:grpSpPr>
        <p:pic>
          <p:nvPicPr>
            <p:cNvPr id="5138" name="图片 6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91474" y="1270307"/>
              <a:ext cx="3781425" cy="248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 name="矩形 66"/>
            <p:cNvSpPr/>
            <p:nvPr/>
          </p:nvSpPr>
          <p:spPr>
            <a:xfrm>
              <a:off x="7991473" y="1270307"/>
              <a:ext cx="3781426" cy="2481187"/>
            </a:xfrm>
            <a:prstGeom prst="rect">
              <a:avLst/>
            </a:prstGeom>
            <a:solidFill>
              <a:srgbClr val="04487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0" name="组合 29">
            <a:extLst>
              <a:ext uri="{FF2B5EF4-FFF2-40B4-BE49-F238E27FC236}">
                <a16:creationId xmlns:a16="http://schemas.microsoft.com/office/drawing/2014/main" id="{2562D0ED-3551-4B4C-AA26-463AF1169624}"/>
              </a:ext>
            </a:extLst>
          </p:cNvPr>
          <p:cNvGrpSpPr>
            <a:grpSpLocks/>
          </p:cNvGrpSpPr>
          <p:nvPr/>
        </p:nvGrpSpPr>
        <p:grpSpPr bwMode="auto">
          <a:xfrm>
            <a:off x="6707187" y="1697818"/>
            <a:ext cx="6977062" cy="1179956"/>
            <a:chOff x="5982652" y="1917540"/>
            <a:chExt cx="6978016" cy="1182062"/>
          </a:xfrm>
        </p:grpSpPr>
        <p:sp>
          <p:nvSpPr>
            <p:cNvPr id="31" name="矩形 30">
              <a:extLst>
                <a:ext uri="{FF2B5EF4-FFF2-40B4-BE49-F238E27FC236}">
                  <a16:creationId xmlns:a16="http://schemas.microsoft.com/office/drawing/2014/main" id="{FE078E92-3A0E-4E86-B78A-E0D64E23F138}"/>
                </a:ext>
              </a:extLst>
            </p:cNvPr>
            <p:cNvSpPr/>
            <p:nvPr/>
          </p:nvSpPr>
          <p:spPr>
            <a:xfrm>
              <a:off x="5982652" y="1917540"/>
              <a:ext cx="4106153" cy="11820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微软雅黑" panose="020B0503020204020204" pitchFamily="34" charset="-122"/>
                <a:ea typeface="微软雅黑" panose="020B0503020204020204" pitchFamily="34" charset="-122"/>
              </a:endParaRPr>
            </a:p>
          </p:txBody>
        </p:sp>
        <p:sp>
          <p:nvSpPr>
            <p:cNvPr id="32" name="文本框 53">
              <a:extLst>
                <a:ext uri="{FF2B5EF4-FFF2-40B4-BE49-F238E27FC236}">
                  <a16:creationId xmlns:a16="http://schemas.microsoft.com/office/drawing/2014/main" id="{1543AE23-9FE4-48FD-9D24-9F1FF3E8F626}"/>
                </a:ext>
              </a:extLst>
            </p:cNvPr>
            <p:cNvSpPr txBox="1">
              <a:spLocks noChangeArrowheads="1"/>
            </p:cNvSpPr>
            <p:nvPr/>
          </p:nvSpPr>
          <p:spPr bwMode="auto">
            <a:xfrm>
              <a:off x="5982652" y="1991921"/>
              <a:ext cx="6978016" cy="998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50000"/>
                </a:lnSpc>
              </a:pPr>
              <a:r>
                <a:rPr lang="zh-CN" altLang="en-US" dirty="0">
                  <a:solidFill>
                    <a:schemeClr val="bg1"/>
                  </a:solidFill>
                  <a:latin typeface="微软雅黑" panose="020B0503020204020204" pitchFamily="34" charset="-122"/>
                  <a:ea typeface="微软雅黑" panose="020B0503020204020204" pitchFamily="34" charset="-122"/>
                  <a:cs typeface="Arial" pitchFamily="34" charset="0"/>
                </a:rPr>
                <a:t>  医学图像处理难度大，</a:t>
              </a:r>
              <a:endParaRPr lang="en-US" altLang="zh-CN" dirty="0">
                <a:solidFill>
                  <a:schemeClr val="bg1"/>
                </a:solidFill>
                <a:latin typeface="微软雅黑" panose="020B0503020204020204" pitchFamily="34" charset="-122"/>
                <a:ea typeface="微软雅黑" panose="020B0503020204020204" pitchFamily="34" charset="-122"/>
                <a:cs typeface="Arial" pitchFamily="34" charset="0"/>
              </a:endParaRPr>
            </a:p>
            <a:p>
              <a:pPr eaLnBrk="1" hangingPunct="1">
                <a:lnSpc>
                  <a:spcPct val="150000"/>
                </a:lnSpc>
              </a:pPr>
              <a:r>
                <a:rPr lang="zh-CN" altLang="en-US" dirty="0">
                  <a:solidFill>
                    <a:schemeClr val="bg1"/>
                  </a:solidFill>
                  <a:latin typeface="微软雅黑" panose="020B0503020204020204" pitchFamily="34" charset="-122"/>
                  <a:ea typeface="微软雅黑" panose="020B0503020204020204" pitchFamily="34" charset="-122"/>
                  <a:cs typeface="Arial" pitchFamily="34" charset="0"/>
                </a:rPr>
                <a:t>  人们越来越重视计算机的能力。</a:t>
              </a:r>
              <a:endParaRPr lang="en-US" altLang="zh-CN" sz="2400" dirty="0">
                <a:solidFill>
                  <a:schemeClr val="bg1"/>
                </a:solidFill>
                <a:latin typeface="微软雅黑" panose="020B0503020204020204" pitchFamily="34" charset="-122"/>
                <a:ea typeface="微软雅黑" panose="020B0503020204020204" pitchFamily="34" charset="-122"/>
                <a:cs typeface="Arial" pitchFamily="34" charset="0"/>
              </a:endParaRPr>
            </a:p>
          </p:txBody>
        </p:sp>
      </p:grpSp>
    </p:spTree>
    <p:extLst>
      <p:ext uri="{BB962C8B-B14F-4D97-AF65-F5344CB8AC3E}">
        <p14:creationId xmlns:p14="http://schemas.microsoft.com/office/powerpoint/2010/main" val="24448223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wipe(up)">
                                      <p:cBhvr>
                                        <p:cTn id="15" dur="500"/>
                                        <p:tgtEl>
                                          <p:spTgt spid="6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55"/>
                                        </p:tgtEl>
                                        <p:attrNameLst>
                                          <p:attrName>style.visibility</p:attrName>
                                        </p:attrNameLst>
                                      </p:cBhvr>
                                      <p:to>
                                        <p:strVal val="visible"/>
                                      </p:to>
                                    </p:set>
                                    <p:animEffect transition="in" filter="wipe(left)">
                                      <p:cBhvr>
                                        <p:cTn id="20" dur="500"/>
                                        <p:tgtEl>
                                          <p:spTgt spid="55"/>
                                        </p:tgtEl>
                                      </p:cBhvr>
                                    </p:animEffect>
                                  </p:childTnLst>
                                </p:cTn>
                              </p:par>
                              <p:par>
                                <p:cTn id="21" presetID="22" presetClass="entr" presetSubtype="8" fill="hold" nodeType="withEffect">
                                  <p:stCondLst>
                                    <p:cond delay="250"/>
                                  </p:stCondLst>
                                  <p:childTnLst>
                                    <p:set>
                                      <p:cBhvr>
                                        <p:cTn id="22" dur="1" fill="hold">
                                          <p:stCondLst>
                                            <p:cond delay="0"/>
                                          </p:stCondLst>
                                        </p:cTn>
                                        <p:tgtEl>
                                          <p:spTgt spid="30"/>
                                        </p:tgtEl>
                                        <p:attrNameLst>
                                          <p:attrName>style.visibility</p:attrName>
                                        </p:attrNameLst>
                                      </p:cBhvr>
                                      <p:to>
                                        <p:strVal val="visible"/>
                                      </p:to>
                                    </p:set>
                                    <p:animEffect transition="in" filter="wipe(left)">
                                      <p:cBhvr>
                                        <p:cTn id="2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p:nvPr/>
        </p:nvSpPr>
        <p:spPr bwMode="auto">
          <a:xfrm>
            <a:off x="550863" y="82550"/>
            <a:ext cx="723900" cy="585788"/>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sp>
        <p:nvSpPr>
          <p:cNvPr id="8" name="矩形 7"/>
          <p:cNvSpPr/>
          <p:nvPr/>
        </p:nvSpPr>
        <p:spPr>
          <a:xfrm>
            <a:off x="0" y="6581754"/>
            <a:ext cx="12192000" cy="27624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55" name="组合 54"/>
          <p:cNvGrpSpPr>
            <a:grpSpLocks/>
          </p:cNvGrpSpPr>
          <p:nvPr/>
        </p:nvGrpSpPr>
        <p:grpSpPr bwMode="auto">
          <a:xfrm>
            <a:off x="1274763" y="1352525"/>
            <a:ext cx="3235325" cy="522287"/>
            <a:chOff x="5982652" y="1305878"/>
            <a:chExt cx="3235645" cy="523220"/>
          </a:xfrm>
        </p:grpSpPr>
        <p:sp>
          <p:nvSpPr>
            <p:cNvPr id="56" name="矩形 55"/>
            <p:cNvSpPr/>
            <p:nvPr/>
          </p:nvSpPr>
          <p:spPr>
            <a:xfrm>
              <a:off x="5982652" y="1305878"/>
              <a:ext cx="3235645" cy="523220"/>
            </a:xfrm>
            <a:prstGeom prst="rect">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57" name="文本框 56"/>
            <p:cNvSpPr txBox="1"/>
            <p:nvPr/>
          </p:nvSpPr>
          <p:spPr>
            <a:xfrm>
              <a:off x="5982652" y="1336094"/>
              <a:ext cx="3235645" cy="462788"/>
            </a:xfrm>
            <a:prstGeom prst="rect">
              <a:avLst/>
            </a:prstGeom>
            <a:noFill/>
          </p:spPr>
          <p:txBody>
            <a:bodyPr wrap="square">
              <a:spAutoFit/>
            </a:bodyPr>
            <a:lstStyle/>
            <a:p>
              <a:pPr eaLnBrk="1" fontAlgn="auto" hangingPunct="1">
                <a:spcBef>
                  <a:spcPts val="0"/>
                </a:spcBef>
                <a:spcAft>
                  <a:spcPts val="0"/>
                </a:spcAft>
                <a:defRPr/>
              </a:pPr>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项目背景</a:t>
              </a:r>
            </a:p>
          </p:txBody>
        </p:sp>
      </p:grpSp>
      <p:sp>
        <p:nvSpPr>
          <p:cNvPr id="32" name="文本框 53">
            <a:extLst>
              <a:ext uri="{FF2B5EF4-FFF2-40B4-BE49-F238E27FC236}">
                <a16:creationId xmlns:a16="http://schemas.microsoft.com/office/drawing/2014/main" id="{1543AE23-9FE4-48FD-9D24-9F1FF3E8F626}"/>
              </a:ext>
            </a:extLst>
          </p:cNvPr>
          <p:cNvSpPr txBox="1">
            <a:spLocks noChangeArrowheads="1"/>
          </p:cNvSpPr>
          <p:nvPr/>
        </p:nvSpPr>
        <p:spPr bwMode="auto">
          <a:xfrm>
            <a:off x="1274763" y="1904974"/>
            <a:ext cx="6977062"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50000"/>
              </a:lnSpc>
            </a:pPr>
            <a:r>
              <a:rPr lang="zh-CN" altLang="en-US" sz="2400" b="1" dirty="0">
                <a:solidFill>
                  <a:srgbClr val="044875"/>
                </a:solidFill>
                <a:latin typeface="微软雅黑" panose="020B0503020204020204" pitchFamily="34" charset="-122"/>
                <a:ea typeface="微软雅黑" panose="020B0503020204020204" pitchFamily="34" charset="-122"/>
                <a:cs typeface="Arial" pitchFamily="34" charset="0"/>
              </a:rPr>
              <a:t>医学图像的特点</a:t>
            </a:r>
            <a:endParaRPr lang="en-US" altLang="zh-CN" sz="3200" b="1" dirty="0">
              <a:solidFill>
                <a:srgbClr val="044875"/>
              </a:solidFill>
              <a:latin typeface="微软雅黑" panose="020B0503020204020204" pitchFamily="34" charset="-122"/>
              <a:ea typeface="微软雅黑" panose="020B0503020204020204" pitchFamily="34" charset="-122"/>
              <a:cs typeface="Arial" pitchFamily="34" charset="0"/>
            </a:endParaRPr>
          </a:p>
        </p:txBody>
      </p:sp>
      <p:sp>
        <p:nvSpPr>
          <p:cNvPr id="33" name="文本框 32">
            <a:extLst>
              <a:ext uri="{FF2B5EF4-FFF2-40B4-BE49-F238E27FC236}">
                <a16:creationId xmlns:a16="http://schemas.microsoft.com/office/drawing/2014/main" id="{B32984BD-AB56-40CF-B9DB-6938CE13E58A}"/>
              </a:ext>
            </a:extLst>
          </p:cNvPr>
          <p:cNvSpPr txBox="1"/>
          <p:nvPr/>
        </p:nvSpPr>
        <p:spPr>
          <a:xfrm>
            <a:off x="1274763" y="2516193"/>
            <a:ext cx="5903912" cy="3351046"/>
          </a:xfrm>
          <a:prstGeom prst="rect">
            <a:avLst/>
          </a:prstGeom>
          <a:noFill/>
        </p:spPr>
        <p:txBody>
          <a:bodyPr>
            <a:spAutoFit/>
          </a:bodyPr>
          <a:lstStyle/>
          <a:p>
            <a:pPr marL="285750" indent="-285750" eaLnBrk="1" fontAlgn="auto" hangingPunct="1">
              <a:lnSpc>
                <a:spcPct val="150000"/>
              </a:lnSpc>
              <a:spcBef>
                <a:spcPts val="0"/>
              </a:spcBef>
              <a:spcAft>
                <a:spcPts val="0"/>
              </a:spcAft>
              <a:buClr>
                <a:srgbClr val="044875"/>
              </a:buClr>
              <a:buFont typeface="Wingdings" panose="05000000000000000000" pitchFamily="2" charset="2"/>
              <a:buChar char="Ø"/>
              <a:defRPr/>
            </a:pPr>
            <a:r>
              <a:rPr lang="zh-CN" altLang="zh-CN" sz="2400" dirty="0">
                <a:latin typeface="微软雅黑" panose="020B0503020204020204" pitchFamily="34" charset="-122"/>
                <a:ea typeface="微软雅黑" panose="020B0503020204020204" pitchFamily="34" charset="-122"/>
              </a:rPr>
              <a:t>纹理较多</a:t>
            </a:r>
            <a:endParaRPr lang="en-US" altLang="zh-CN" sz="2400" dirty="0">
              <a:latin typeface="微软雅黑" panose="020B0503020204020204" pitchFamily="34" charset="-122"/>
              <a:ea typeface="微软雅黑" panose="020B0503020204020204" pitchFamily="34" charset="-122"/>
            </a:endParaRPr>
          </a:p>
          <a:p>
            <a:pPr marL="285750" indent="-285750" eaLnBrk="1" fontAlgn="auto" hangingPunct="1">
              <a:lnSpc>
                <a:spcPct val="150000"/>
              </a:lnSpc>
              <a:spcBef>
                <a:spcPts val="0"/>
              </a:spcBef>
              <a:spcAft>
                <a:spcPts val="0"/>
              </a:spcAft>
              <a:buClr>
                <a:srgbClr val="044875"/>
              </a:buClr>
              <a:buFont typeface="Wingdings" panose="05000000000000000000" pitchFamily="2" charset="2"/>
              <a:buChar char="Ø"/>
              <a:defRPr/>
            </a:pPr>
            <a:r>
              <a:rPr lang="zh-CN" altLang="zh-CN" sz="2400" dirty="0">
                <a:latin typeface="微软雅黑" panose="020B0503020204020204" pitchFamily="34" charset="-122"/>
                <a:ea typeface="微软雅黑" panose="020B0503020204020204" pitchFamily="34" charset="-122"/>
              </a:rPr>
              <a:t>对比度较低</a:t>
            </a:r>
            <a:endParaRPr lang="en-US" altLang="zh-CN" sz="2400" dirty="0">
              <a:latin typeface="微软雅黑" panose="020B0503020204020204" pitchFamily="34" charset="-122"/>
              <a:ea typeface="微软雅黑" panose="020B0503020204020204" pitchFamily="34" charset="-122"/>
            </a:endParaRPr>
          </a:p>
          <a:p>
            <a:pPr marL="285750" indent="-285750" eaLnBrk="1" fontAlgn="auto" hangingPunct="1">
              <a:lnSpc>
                <a:spcPct val="150000"/>
              </a:lnSpc>
              <a:spcBef>
                <a:spcPts val="0"/>
              </a:spcBef>
              <a:spcAft>
                <a:spcPts val="0"/>
              </a:spcAft>
              <a:buClr>
                <a:srgbClr val="044875"/>
              </a:buClr>
              <a:buFont typeface="Wingdings" panose="05000000000000000000" pitchFamily="2" charset="2"/>
              <a:buChar char="Ø"/>
              <a:defRPr/>
            </a:pPr>
            <a:r>
              <a:rPr lang="zh-CN" altLang="zh-CN" sz="2400" dirty="0">
                <a:latin typeface="微软雅黑" panose="020B0503020204020204" pitchFamily="34" charset="-122"/>
                <a:ea typeface="微软雅黑" panose="020B0503020204020204" pitchFamily="34" charset="-122"/>
              </a:rPr>
              <a:t>分辨率较低</a:t>
            </a:r>
          </a:p>
          <a:p>
            <a:pPr marL="285750" indent="-285750" eaLnBrk="1" fontAlgn="auto" hangingPunct="1">
              <a:lnSpc>
                <a:spcPct val="150000"/>
              </a:lnSpc>
              <a:spcBef>
                <a:spcPts val="0"/>
              </a:spcBef>
              <a:spcAft>
                <a:spcPts val="0"/>
              </a:spcAft>
              <a:buClr>
                <a:srgbClr val="044875"/>
              </a:buClr>
              <a:buFont typeface="Wingdings" panose="05000000000000000000" pitchFamily="2" charset="2"/>
              <a:buChar char="Ø"/>
              <a:defRPr/>
            </a:pPr>
            <a:r>
              <a:rPr lang="zh-CN" altLang="zh-CN" sz="2400" dirty="0">
                <a:latin typeface="微软雅黑" panose="020B0503020204020204" pitchFamily="34" charset="-122"/>
                <a:ea typeface="微软雅黑" panose="020B0503020204020204" pitchFamily="34" charset="-122"/>
              </a:rPr>
              <a:t>组织结构凌乱无序</a:t>
            </a:r>
            <a:endParaRPr lang="en-US" altLang="zh-CN" sz="2400" dirty="0">
              <a:latin typeface="微软雅黑" panose="020B0503020204020204" pitchFamily="34" charset="-122"/>
              <a:ea typeface="微软雅黑" panose="020B0503020204020204" pitchFamily="34" charset="-122"/>
            </a:endParaRPr>
          </a:p>
          <a:p>
            <a:pPr marL="285750" indent="-285750" eaLnBrk="1" fontAlgn="auto" hangingPunct="1">
              <a:lnSpc>
                <a:spcPct val="150000"/>
              </a:lnSpc>
              <a:spcBef>
                <a:spcPts val="0"/>
              </a:spcBef>
              <a:spcAft>
                <a:spcPts val="0"/>
              </a:spcAft>
              <a:buClr>
                <a:srgbClr val="044875"/>
              </a:buClr>
              <a:buFont typeface="Wingdings" panose="05000000000000000000" pitchFamily="2" charset="2"/>
              <a:buChar char="Ø"/>
              <a:defRPr/>
            </a:pPr>
            <a:r>
              <a:rPr lang="zh-CN" altLang="zh-CN" sz="2400" dirty="0">
                <a:latin typeface="微软雅黑" panose="020B0503020204020204" pitchFamily="34" charset="-122"/>
                <a:ea typeface="微软雅黑" panose="020B0503020204020204" pitchFamily="34" charset="-122"/>
              </a:rPr>
              <a:t>不同组织之间的边缘模糊不清</a:t>
            </a:r>
            <a:endParaRPr lang="en-US" altLang="zh-CN" sz="2400" dirty="0">
              <a:latin typeface="微软雅黑" panose="020B0503020204020204" pitchFamily="34" charset="-122"/>
              <a:ea typeface="微软雅黑" panose="020B0503020204020204" pitchFamily="34" charset="-122"/>
            </a:endParaRPr>
          </a:p>
          <a:p>
            <a:pPr marL="285750" indent="-285750" eaLnBrk="1" fontAlgn="auto" hangingPunct="1">
              <a:lnSpc>
                <a:spcPct val="150000"/>
              </a:lnSpc>
              <a:spcBef>
                <a:spcPts val="0"/>
              </a:spcBef>
              <a:spcAft>
                <a:spcPts val="0"/>
              </a:spcAft>
              <a:buClr>
                <a:srgbClr val="044875"/>
              </a:buClr>
              <a:buFont typeface="Wingdings" panose="05000000000000000000" pitchFamily="2" charset="2"/>
              <a:buChar char="Ø"/>
              <a:defRPr/>
            </a:pPr>
            <a:r>
              <a:rPr lang="zh-CN" altLang="zh-CN" sz="2400" dirty="0">
                <a:latin typeface="微软雅黑" panose="020B0503020204020204" pitchFamily="34" charset="-122"/>
                <a:ea typeface="微软雅黑" panose="020B0503020204020204" pitchFamily="34" charset="-122"/>
              </a:rPr>
              <a:t>易受噪声干扰</a:t>
            </a:r>
            <a:endParaRPr lang="en-US" altLang="zh-CN" sz="24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2673612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wipe(left)">
                                      <p:cBhvr>
                                        <p:cTn id="15" dur="500"/>
                                        <p:tgtEl>
                                          <p:spTgt spid="55"/>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8" fill="hold" grpId="0" nodeType="clickEffect">
                                  <p:stCondLst>
                                    <p:cond delay="0"/>
                                  </p:stCondLst>
                                  <p:childTnLst>
                                    <p:set>
                                      <p:cBhvr>
                                        <p:cTn id="19" dur="1" fill="hold">
                                          <p:stCondLst>
                                            <p:cond delay="0"/>
                                          </p:stCondLst>
                                        </p:cTn>
                                        <p:tgtEl>
                                          <p:spTgt spid="33">
                                            <p:txEl>
                                              <p:pRg st="0" end="0"/>
                                            </p:txEl>
                                          </p:spTgt>
                                        </p:tgtEl>
                                        <p:attrNameLst>
                                          <p:attrName>style.visibility</p:attrName>
                                        </p:attrNameLst>
                                      </p:cBhvr>
                                      <p:to>
                                        <p:strVal val="visible"/>
                                      </p:to>
                                    </p:set>
                                    <p:anim calcmode="lin" valueType="num">
                                      <p:cBhvr additive="base">
                                        <p:cTn id="20" dur="500"/>
                                        <p:tgtEl>
                                          <p:spTgt spid="33">
                                            <p:txEl>
                                              <p:pRg st="0" end="0"/>
                                            </p:txEl>
                                          </p:spTgt>
                                        </p:tgtEl>
                                        <p:attrNameLst>
                                          <p:attrName>ppt_x</p:attrName>
                                        </p:attrNameLst>
                                      </p:cBhvr>
                                      <p:tavLst>
                                        <p:tav tm="0">
                                          <p:val>
                                            <p:strVal val="#ppt_x-#ppt_w*1.125000"/>
                                          </p:val>
                                        </p:tav>
                                        <p:tav tm="100000">
                                          <p:val>
                                            <p:strVal val="#ppt_x"/>
                                          </p:val>
                                        </p:tav>
                                      </p:tavLst>
                                    </p:anim>
                                    <p:animEffect transition="in" filter="wipe(right)">
                                      <p:cBhvr>
                                        <p:cTn id="21" dur="500"/>
                                        <p:tgtEl>
                                          <p:spTgt spid="33">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8" fill="hold" grpId="0" nodeType="clickEffect">
                                  <p:stCondLst>
                                    <p:cond delay="0"/>
                                  </p:stCondLst>
                                  <p:childTnLst>
                                    <p:set>
                                      <p:cBhvr>
                                        <p:cTn id="25" dur="1" fill="hold">
                                          <p:stCondLst>
                                            <p:cond delay="0"/>
                                          </p:stCondLst>
                                        </p:cTn>
                                        <p:tgtEl>
                                          <p:spTgt spid="33">
                                            <p:txEl>
                                              <p:pRg st="1" end="1"/>
                                            </p:txEl>
                                          </p:spTgt>
                                        </p:tgtEl>
                                        <p:attrNameLst>
                                          <p:attrName>style.visibility</p:attrName>
                                        </p:attrNameLst>
                                      </p:cBhvr>
                                      <p:to>
                                        <p:strVal val="visible"/>
                                      </p:to>
                                    </p:set>
                                    <p:anim calcmode="lin" valueType="num">
                                      <p:cBhvr additive="base">
                                        <p:cTn id="26" dur="500"/>
                                        <p:tgtEl>
                                          <p:spTgt spid="33">
                                            <p:txEl>
                                              <p:pRg st="1" end="1"/>
                                            </p:txEl>
                                          </p:spTgt>
                                        </p:tgtEl>
                                        <p:attrNameLst>
                                          <p:attrName>ppt_x</p:attrName>
                                        </p:attrNameLst>
                                      </p:cBhvr>
                                      <p:tavLst>
                                        <p:tav tm="0">
                                          <p:val>
                                            <p:strVal val="#ppt_x-#ppt_w*1.125000"/>
                                          </p:val>
                                        </p:tav>
                                        <p:tav tm="100000">
                                          <p:val>
                                            <p:strVal val="#ppt_x"/>
                                          </p:val>
                                        </p:tav>
                                      </p:tavLst>
                                    </p:anim>
                                    <p:animEffect transition="in" filter="wipe(right)">
                                      <p:cBhvr>
                                        <p:cTn id="27" dur="500"/>
                                        <p:tgtEl>
                                          <p:spTgt spid="33">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8" fill="hold" grpId="0" nodeType="clickEffect">
                                  <p:stCondLst>
                                    <p:cond delay="0"/>
                                  </p:stCondLst>
                                  <p:childTnLst>
                                    <p:set>
                                      <p:cBhvr>
                                        <p:cTn id="31" dur="1" fill="hold">
                                          <p:stCondLst>
                                            <p:cond delay="0"/>
                                          </p:stCondLst>
                                        </p:cTn>
                                        <p:tgtEl>
                                          <p:spTgt spid="33">
                                            <p:txEl>
                                              <p:pRg st="2" end="2"/>
                                            </p:txEl>
                                          </p:spTgt>
                                        </p:tgtEl>
                                        <p:attrNameLst>
                                          <p:attrName>style.visibility</p:attrName>
                                        </p:attrNameLst>
                                      </p:cBhvr>
                                      <p:to>
                                        <p:strVal val="visible"/>
                                      </p:to>
                                    </p:set>
                                    <p:anim calcmode="lin" valueType="num">
                                      <p:cBhvr additive="base">
                                        <p:cTn id="32" dur="500"/>
                                        <p:tgtEl>
                                          <p:spTgt spid="33">
                                            <p:txEl>
                                              <p:pRg st="2" end="2"/>
                                            </p:txEl>
                                          </p:spTgt>
                                        </p:tgtEl>
                                        <p:attrNameLst>
                                          <p:attrName>ppt_x</p:attrName>
                                        </p:attrNameLst>
                                      </p:cBhvr>
                                      <p:tavLst>
                                        <p:tav tm="0">
                                          <p:val>
                                            <p:strVal val="#ppt_x-#ppt_w*1.125000"/>
                                          </p:val>
                                        </p:tav>
                                        <p:tav tm="100000">
                                          <p:val>
                                            <p:strVal val="#ppt_x"/>
                                          </p:val>
                                        </p:tav>
                                      </p:tavLst>
                                    </p:anim>
                                    <p:animEffect transition="in" filter="wipe(right)">
                                      <p:cBhvr>
                                        <p:cTn id="33" dur="500"/>
                                        <p:tgtEl>
                                          <p:spTgt spid="33">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8" fill="hold" grpId="0" nodeType="clickEffect">
                                  <p:stCondLst>
                                    <p:cond delay="0"/>
                                  </p:stCondLst>
                                  <p:childTnLst>
                                    <p:set>
                                      <p:cBhvr>
                                        <p:cTn id="37" dur="1" fill="hold">
                                          <p:stCondLst>
                                            <p:cond delay="0"/>
                                          </p:stCondLst>
                                        </p:cTn>
                                        <p:tgtEl>
                                          <p:spTgt spid="33">
                                            <p:txEl>
                                              <p:pRg st="3" end="3"/>
                                            </p:txEl>
                                          </p:spTgt>
                                        </p:tgtEl>
                                        <p:attrNameLst>
                                          <p:attrName>style.visibility</p:attrName>
                                        </p:attrNameLst>
                                      </p:cBhvr>
                                      <p:to>
                                        <p:strVal val="visible"/>
                                      </p:to>
                                    </p:set>
                                    <p:anim calcmode="lin" valueType="num">
                                      <p:cBhvr additive="base">
                                        <p:cTn id="38" dur="500"/>
                                        <p:tgtEl>
                                          <p:spTgt spid="33">
                                            <p:txEl>
                                              <p:pRg st="3" end="3"/>
                                            </p:txEl>
                                          </p:spTgt>
                                        </p:tgtEl>
                                        <p:attrNameLst>
                                          <p:attrName>ppt_x</p:attrName>
                                        </p:attrNameLst>
                                      </p:cBhvr>
                                      <p:tavLst>
                                        <p:tav tm="0">
                                          <p:val>
                                            <p:strVal val="#ppt_x-#ppt_w*1.125000"/>
                                          </p:val>
                                        </p:tav>
                                        <p:tav tm="100000">
                                          <p:val>
                                            <p:strVal val="#ppt_x"/>
                                          </p:val>
                                        </p:tav>
                                      </p:tavLst>
                                    </p:anim>
                                    <p:animEffect transition="in" filter="wipe(right)">
                                      <p:cBhvr>
                                        <p:cTn id="39" dur="500"/>
                                        <p:tgtEl>
                                          <p:spTgt spid="33">
                                            <p:txEl>
                                              <p:pRg st="3" end="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8" fill="hold" grpId="0" nodeType="clickEffect">
                                  <p:stCondLst>
                                    <p:cond delay="0"/>
                                  </p:stCondLst>
                                  <p:childTnLst>
                                    <p:set>
                                      <p:cBhvr>
                                        <p:cTn id="43" dur="1" fill="hold">
                                          <p:stCondLst>
                                            <p:cond delay="0"/>
                                          </p:stCondLst>
                                        </p:cTn>
                                        <p:tgtEl>
                                          <p:spTgt spid="33">
                                            <p:txEl>
                                              <p:pRg st="4" end="4"/>
                                            </p:txEl>
                                          </p:spTgt>
                                        </p:tgtEl>
                                        <p:attrNameLst>
                                          <p:attrName>style.visibility</p:attrName>
                                        </p:attrNameLst>
                                      </p:cBhvr>
                                      <p:to>
                                        <p:strVal val="visible"/>
                                      </p:to>
                                    </p:set>
                                    <p:anim calcmode="lin" valueType="num">
                                      <p:cBhvr additive="base">
                                        <p:cTn id="44" dur="500"/>
                                        <p:tgtEl>
                                          <p:spTgt spid="33">
                                            <p:txEl>
                                              <p:pRg st="4" end="4"/>
                                            </p:txEl>
                                          </p:spTgt>
                                        </p:tgtEl>
                                        <p:attrNameLst>
                                          <p:attrName>ppt_x</p:attrName>
                                        </p:attrNameLst>
                                      </p:cBhvr>
                                      <p:tavLst>
                                        <p:tav tm="0">
                                          <p:val>
                                            <p:strVal val="#ppt_x-#ppt_w*1.125000"/>
                                          </p:val>
                                        </p:tav>
                                        <p:tav tm="100000">
                                          <p:val>
                                            <p:strVal val="#ppt_x"/>
                                          </p:val>
                                        </p:tav>
                                      </p:tavLst>
                                    </p:anim>
                                    <p:animEffect transition="in" filter="wipe(right)">
                                      <p:cBhvr>
                                        <p:cTn id="45" dur="500"/>
                                        <p:tgtEl>
                                          <p:spTgt spid="33">
                                            <p:txEl>
                                              <p:pRg st="4" end="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2" presetClass="entr" presetSubtype="8" fill="hold" grpId="0" nodeType="clickEffect">
                                  <p:stCondLst>
                                    <p:cond delay="0"/>
                                  </p:stCondLst>
                                  <p:childTnLst>
                                    <p:set>
                                      <p:cBhvr>
                                        <p:cTn id="49" dur="1" fill="hold">
                                          <p:stCondLst>
                                            <p:cond delay="0"/>
                                          </p:stCondLst>
                                        </p:cTn>
                                        <p:tgtEl>
                                          <p:spTgt spid="33">
                                            <p:txEl>
                                              <p:pRg st="5" end="5"/>
                                            </p:txEl>
                                          </p:spTgt>
                                        </p:tgtEl>
                                        <p:attrNameLst>
                                          <p:attrName>style.visibility</p:attrName>
                                        </p:attrNameLst>
                                      </p:cBhvr>
                                      <p:to>
                                        <p:strVal val="visible"/>
                                      </p:to>
                                    </p:set>
                                    <p:anim calcmode="lin" valueType="num">
                                      <p:cBhvr additive="base">
                                        <p:cTn id="50" dur="500"/>
                                        <p:tgtEl>
                                          <p:spTgt spid="33">
                                            <p:txEl>
                                              <p:pRg st="5" end="5"/>
                                            </p:txEl>
                                          </p:spTgt>
                                        </p:tgtEl>
                                        <p:attrNameLst>
                                          <p:attrName>ppt_x</p:attrName>
                                        </p:attrNameLst>
                                      </p:cBhvr>
                                      <p:tavLst>
                                        <p:tav tm="0">
                                          <p:val>
                                            <p:strVal val="#ppt_x-#ppt_w*1.125000"/>
                                          </p:val>
                                        </p:tav>
                                        <p:tav tm="100000">
                                          <p:val>
                                            <p:strVal val="#ppt_x"/>
                                          </p:val>
                                        </p:tav>
                                      </p:tavLst>
                                    </p:anim>
                                    <p:animEffect transition="in" filter="wipe(right)">
                                      <p:cBhvr>
                                        <p:cTn id="51" dur="500"/>
                                        <p:tgtEl>
                                          <p:spTgt spid="3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33" grpId="0" build="p" bldLvl="3"/>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p:nvPr/>
        </p:nvSpPr>
        <p:spPr bwMode="auto">
          <a:xfrm>
            <a:off x="550863" y="82550"/>
            <a:ext cx="723900" cy="585788"/>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sp>
        <p:nvSpPr>
          <p:cNvPr id="8" name="矩形 7"/>
          <p:cNvSpPr/>
          <p:nvPr/>
        </p:nvSpPr>
        <p:spPr>
          <a:xfrm>
            <a:off x="0" y="6581754"/>
            <a:ext cx="12192000" cy="27624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55" name="组合 54"/>
          <p:cNvGrpSpPr>
            <a:grpSpLocks/>
          </p:cNvGrpSpPr>
          <p:nvPr/>
        </p:nvGrpSpPr>
        <p:grpSpPr bwMode="auto">
          <a:xfrm>
            <a:off x="1274763" y="1718285"/>
            <a:ext cx="3235325" cy="522287"/>
            <a:chOff x="5982652" y="1305878"/>
            <a:chExt cx="3235645" cy="523220"/>
          </a:xfrm>
        </p:grpSpPr>
        <p:sp>
          <p:nvSpPr>
            <p:cNvPr id="56" name="矩形 55"/>
            <p:cNvSpPr/>
            <p:nvPr/>
          </p:nvSpPr>
          <p:spPr>
            <a:xfrm>
              <a:off x="5982652" y="1305878"/>
              <a:ext cx="3235645" cy="523220"/>
            </a:xfrm>
            <a:prstGeom prst="rect">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57" name="文本框 56"/>
            <p:cNvSpPr txBox="1"/>
            <p:nvPr/>
          </p:nvSpPr>
          <p:spPr>
            <a:xfrm>
              <a:off x="5982652" y="1336094"/>
              <a:ext cx="3235645" cy="462788"/>
            </a:xfrm>
            <a:prstGeom prst="rect">
              <a:avLst/>
            </a:prstGeom>
            <a:noFill/>
          </p:spPr>
          <p:txBody>
            <a:bodyPr wrap="square">
              <a:spAutoFit/>
            </a:bodyPr>
            <a:lstStyle/>
            <a:p>
              <a:pPr eaLnBrk="1" fontAlgn="auto" hangingPunct="1">
                <a:spcBef>
                  <a:spcPts val="0"/>
                </a:spcBef>
                <a:spcAft>
                  <a:spcPts val="0"/>
                </a:spcAft>
                <a:defRPr/>
              </a:pPr>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选题依据</a:t>
              </a:r>
            </a:p>
          </p:txBody>
        </p:sp>
      </p:grpSp>
      <p:sp>
        <p:nvSpPr>
          <p:cNvPr id="4" name="文本框 3">
            <a:extLst>
              <a:ext uri="{FF2B5EF4-FFF2-40B4-BE49-F238E27FC236}">
                <a16:creationId xmlns:a16="http://schemas.microsoft.com/office/drawing/2014/main" id="{11F5DB72-DA7F-4506-9AD1-786960F1AA84}"/>
              </a:ext>
            </a:extLst>
          </p:cNvPr>
          <p:cNvSpPr txBox="1"/>
          <p:nvPr/>
        </p:nvSpPr>
        <p:spPr>
          <a:xfrm>
            <a:off x="1274763" y="2558999"/>
            <a:ext cx="9545637" cy="2031325"/>
          </a:xfrm>
          <a:prstGeom prst="rect">
            <a:avLst/>
          </a:prstGeom>
          <a:noFill/>
        </p:spPr>
        <p:txBody>
          <a:bodyPr wrap="square" rtlCol="0">
            <a:spAutoFit/>
          </a:bodyPr>
          <a:lstStyle/>
          <a:p>
            <a:pPr>
              <a:lnSpc>
                <a:spcPct val="150000"/>
              </a:lnSpc>
            </a:pPr>
            <a:r>
              <a:rPr lang="zh-CN" altLang="zh-CN" sz="2400" dirty="0">
                <a:solidFill>
                  <a:srgbClr val="044875"/>
                </a:solidFill>
                <a:latin typeface="微软雅黑" panose="020B0503020204020204" pitchFamily="34" charset="-122"/>
                <a:ea typeface="微软雅黑" panose="020B0503020204020204" pitchFamily="34" charset="-122"/>
              </a:rPr>
              <a:t>本课题主要研究方向包括医学图像融合及处理等医学与计算机交叉学科的相关领域</a:t>
            </a:r>
            <a:r>
              <a:rPr lang="zh-CN" altLang="en-US" sz="2400" dirty="0">
                <a:solidFill>
                  <a:srgbClr val="044875"/>
                </a:solidFill>
                <a:latin typeface="微软雅黑" panose="020B0503020204020204" pitchFamily="34" charset="-122"/>
                <a:ea typeface="微软雅黑" panose="020B0503020204020204" pitchFamily="34" charset="-122"/>
              </a:rPr>
              <a:t>，</a:t>
            </a:r>
            <a:r>
              <a:rPr lang="zh-CN" altLang="zh-CN" sz="2400" dirty="0">
                <a:solidFill>
                  <a:srgbClr val="044875"/>
                </a:solidFill>
                <a:latin typeface="微软雅黑" panose="020B0503020204020204" pitchFamily="34" charset="-122"/>
                <a:ea typeface="微软雅黑" panose="020B0503020204020204" pitchFamily="34" charset="-122"/>
              </a:rPr>
              <a:t>研究对象为该领域内关注度较高的癌症识别问题，具有较强的创新性和应用性</a:t>
            </a:r>
            <a:r>
              <a:rPr lang="zh-CN" altLang="en-US" sz="2400" dirty="0">
                <a:solidFill>
                  <a:srgbClr val="044875"/>
                </a:solidFill>
                <a:latin typeface="微软雅黑" panose="020B0503020204020204" pitchFamily="34" charset="-122"/>
                <a:ea typeface="微软雅黑" panose="020B0503020204020204" pitchFamily="34" charset="-122"/>
              </a:rPr>
              <a:t>。</a:t>
            </a:r>
            <a:endParaRPr lang="en-US" altLang="zh-CN" sz="4000" b="1" dirty="0">
              <a:solidFill>
                <a:srgbClr val="044875"/>
              </a:solidFill>
              <a:latin typeface="微软雅黑" panose="020B0503020204020204" pitchFamily="34" charset="-122"/>
              <a:ea typeface="微软雅黑" panose="020B0503020204020204" pitchFamily="34" charset="-122"/>
              <a:cs typeface="Arial" pitchFamily="34" charset="0"/>
            </a:endParaRPr>
          </a:p>
          <a:p>
            <a:endParaRPr lang="zh-CN" altLang="en-US" dirty="0"/>
          </a:p>
        </p:txBody>
      </p:sp>
    </p:spTree>
    <p:extLst>
      <p:ext uri="{BB962C8B-B14F-4D97-AF65-F5344CB8AC3E}">
        <p14:creationId xmlns:p14="http://schemas.microsoft.com/office/powerpoint/2010/main" val="34042979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wipe(left)">
                                      <p:cBhvr>
                                        <p:cTn id="15"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1" y="2663826"/>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1"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11500">
                <a:solidFill>
                  <a:schemeClr val="bg1"/>
                </a:solidFill>
                <a:latin typeface="Impact" pitchFamily="34" charset="0"/>
              </a:rPr>
              <a:t>2</a:t>
            </a:r>
            <a:endParaRPr lang="zh-CN" altLang="en-US" sz="11500">
              <a:solidFill>
                <a:schemeClr val="bg1"/>
              </a:solidFill>
              <a:latin typeface="Impact"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6" name="矩形 5"/>
          <p:cNvSpPr/>
          <p:nvPr/>
        </p:nvSpPr>
        <p:spPr>
          <a:xfrm>
            <a:off x="2498726" y="2663826"/>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4"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部分</a:t>
            </a:r>
          </a:p>
        </p:txBody>
      </p:sp>
      <p:sp>
        <p:nvSpPr>
          <p:cNvPr id="8" name="文本框 7"/>
          <p:cNvSpPr txBox="1">
            <a:spLocks noChangeArrowheads="1"/>
          </p:cNvSpPr>
          <p:nvPr/>
        </p:nvSpPr>
        <p:spPr bwMode="auto">
          <a:xfrm>
            <a:off x="6791325" y="3632201"/>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800" b="1" dirty="0">
                <a:solidFill>
                  <a:schemeClr val="bg1"/>
                </a:solidFill>
                <a:latin typeface="微软雅黑" pitchFamily="34" charset="-122"/>
                <a:ea typeface="微软雅黑" pitchFamily="34" charset="-122"/>
              </a:rPr>
              <a:t>准备工作</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文本框 13"/>
          <p:cNvSpPr txBox="1"/>
          <p:nvPr/>
        </p:nvSpPr>
        <p:spPr bwMode="auto">
          <a:xfrm>
            <a:off x="550864" y="82550"/>
            <a:ext cx="723900" cy="585788"/>
          </a:xfrm>
          <a:prstGeom prst="rect">
            <a:avLst/>
          </a:prstGeom>
          <a:noFill/>
        </p:spPr>
        <p:txBody>
          <a:bodyPr wrap="square">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 </a:t>
            </a:r>
            <a:endParaRPr lang="zh-CN" altLang="en-US" sz="3200" dirty="0">
              <a:solidFill>
                <a:schemeClr val="bg2">
                  <a:lumMod val="25000"/>
                </a:schemeClr>
              </a:solidFill>
              <a:latin typeface="Impact" panose="020B0806030902050204" pitchFamily="34" charset="0"/>
              <a:ea typeface="+mn-ea"/>
            </a:endParaRPr>
          </a:p>
        </p:txBody>
      </p:sp>
      <p:sp>
        <p:nvSpPr>
          <p:cNvPr id="16" name="矩形 15"/>
          <p:cNvSpPr/>
          <p:nvPr/>
        </p:nvSpPr>
        <p:spPr>
          <a:xfrm>
            <a:off x="0" y="6581754"/>
            <a:ext cx="12192000" cy="27624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 name="组合 2">
            <a:extLst>
              <a:ext uri="{FF2B5EF4-FFF2-40B4-BE49-F238E27FC236}">
                <a16:creationId xmlns:a16="http://schemas.microsoft.com/office/drawing/2014/main" id="{94480FC8-6BC1-4BAA-8282-324C1F4918D3}"/>
              </a:ext>
            </a:extLst>
          </p:cNvPr>
          <p:cNvGrpSpPr/>
          <p:nvPr/>
        </p:nvGrpSpPr>
        <p:grpSpPr>
          <a:xfrm>
            <a:off x="1274764" y="1745047"/>
            <a:ext cx="3021013" cy="4211975"/>
            <a:chOff x="82551" y="1195388"/>
            <a:chExt cx="3021013" cy="4211975"/>
          </a:xfrm>
        </p:grpSpPr>
        <p:grpSp>
          <p:nvGrpSpPr>
            <p:cNvPr id="5" name="组合 4"/>
            <p:cNvGrpSpPr>
              <a:grpSpLocks/>
            </p:cNvGrpSpPr>
            <p:nvPr/>
          </p:nvGrpSpPr>
          <p:grpSpPr bwMode="auto">
            <a:xfrm>
              <a:off x="146050" y="1195388"/>
              <a:ext cx="2957514" cy="4211975"/>
              <a:chOff x="146662" y="1194708"/>
              <a:chExt cx="2956561" cy="4211975"/>
            </a:xfrm>
          </p:grpSpPr>
          <p:grpSp>
            <p:nvGrpSpPr>
              <p:cNvPr id="10308" name="组合 8"/>
              <p:cNvGrpSpPr>
                <a:grpSpLocks/>
              </p:cNvGrpSpPr>
              <p:nvPr/>
            </p:nvGrpSpPr>
            <p:grpSpPr bwMode="auto">
              <a:xfrm>
                <a:off x="146662" y="1194708"/>
                <a:ext cx="2956561" cy="4211975"/>
                <a:chOff x="146662" y="1194708"/>
                <a:chExt cx="2956561" cy="4211975"/>
              </a:xfrm>
            </p:grpSpPr>
            <p:grpSp>
              <p:nvGrpSpPr>
                <p:cNvPr id="10310" name="组合 3"/>
                <p:cNvGrpSpPr>
                  <a:grpSpLocks/>
                </p:cNvGrpSpPr>
                <p:nvPr/>
              </p:nvGrpSpPr>
              <p:grpSpPr bwMode="auto">
                <a:xfrm>
                  <a:off x="146663" y="1194708"/>
                  <a:ext cx="2956560" cy="4211975"/>
                  <a:chOff x="304800" y="1466850"/>
                  <a:chExt cx="2705100" cy="4211975"/>
                </a:xfrm>
              </p:grpSpPr>
              <p:sp>
                <p:nvSpPr>
                  <p:cNvPr id="2" name="矩形 1"/>
                  <p:cNvSpPr/>
                  <p:nvPr/>
                </p:nvSpPr>
                <p:spPr>
                  <a:xfrm>
                    <a:off x="304800" y="1466850"/>
                    <a:ext cx="2705100" cy="70485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矩形 17"/>
                  <p:cNvSpPr/>
                  <p:nvPr/>
                </p:nvSpPr>
                <p:spPr>
                  <a:xfrm>
                    <a:off x="304800" y="2171700"/>
                    <a:ext cx="2705100" cy="35071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9" name="矩形 18"/>
                <p:cNvSpPr/>
                <p:nvPr/>
              </p:nvSpPr>
              <p:spPr>
                <a:xfrm flipV="1">
                  <a:off x="146662" y="5113987"/>
                  <a:ext cx="2956560" cy="26388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0309" name="文本框 2"/>
              <p:cNvSpPr txBox="1">
                <a:spLocks noChangeArrowheads="1"/>
              </p:cNvSpPr>
              <p:nvPr/>
            </p:nvSpPr>
            <p:spPr bwMode="auto">
              <a:xfrm>
                <a:off x="272393" y="1316300"/>
                <a:ext cx="2705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400" dirty="0">
                    <a:solidFill>
                      <a:schemeClr val="bg1"/>
                    </a:solidFill>
                    <a:latin typeface="微软雅黑" panose="020B0503020204020204" pitchFamily="34" charset="-122"/>
                    <a:ea typeface="微软雅黑" panose="020B0503020204020204" pitchFamily="34" charset="-122"/>
                  </a:rPr>
                  <a:t>查阅资料</a:t>
                </a:r>
              </a:p>
            </p:txBody>
          </p:sp>
        </p:grpSp>
        <p:sp>
          <p:nvSpPr>
            <p:cNvPr id="23" name="矩形 22"/>
            <p:cNvSpPr/>
            <p:nvPr/>
          </p:nvSpPr>
          <p:spPr>
            <a:xfrm>
              <a:off x="82551" y="2124075"/>
              <a:ext cx="2944813" cy="2807948"/>
            </a:xfrm>
            <a:prstGeom prst="rect">
              <a:avLst/>
            </a:prstGeom>
          </p:spPr>
          <p:txBody>
            <a:bodyPr>
              <a:spAutoFit/>
            </a:bodyPr>
            <a:lstStyle/>
            <a:p>
              <a:pPr marL="285750" indent="-285750" eaLnBrk="1" fontAlgn="auto" hangingPunct="1">
                <a:lnSpc>
                  <a:spcPct val="150000"/>
                </a:lnSpc>
                <a:spcBef>
                  <a:spcPts val="0"/>
                </a:spcBef>
                <a:spcAft>
                  <a:spcPts val="0"/>
                </a:spcAft>
                <a:buFont typeface="Wingdings" panose="05000000000000000000" pitchFamily="2" charset="2"/>
                <a:buChar char="Ø"/>
                <a:defRPr/>
              </a:pPr>
              <a:r>
                <a:rPr lang="zh-CN" altLang="zh-CN" sz="2000" dirty="0">
                  <a:latin typeface="微软雅黑" panose="020B0503020204020204" pitchFamily="34" charset="-122"/>
                  <a:ea typeface="微软雅黑" panose="020B0503020204020204" pitchFamily="34" charset="-122"/>
                </a:rPr>
                <a:t>查阅了相关领域已有的部分研究成果，包括神经网络与医学图像处理相关的论文与代码，对课题所在领域有了初步了解</a:t>
              </a:r>
              <a:endParaRPr lang="en-US" altLang="zh-CN"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45" name="组合 44"/>
          <p:cNvGrpSpPr>
            <a:grpSpLocks/>
          </p:cNvGrpSpPr>
          <p:nvPr/>
        </p:nvGrpSpPr>
        <p:grpSpPr bwMode="auto">
          <a:xfrm>
            <a:off x="4993958" y="1745047"/>
            <a:ext cx="1336675" cy="1533525"/>
            <a:chOff x="9296155" y="1194708"/>
            <a:chExt cx="1336423" cy="1533978"/>
          </a:xfrm>
        </p:grpSpPr>
        <p:sp>
          <p:nvSpPr>
            <p:cNvPr id="7" name="矩形 6"/>
            <p:cNvSpPr/>
            <p:nvPr/>
          </p:nvSpPr>
          <p:spPr>
            <a:xfrm>
              <a:off x="9296155" y="1194708"/>
              <a:ext cx="1336423" cy="153397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0291" name="组合 21"/>
            <p:cNvGrpSpPr>
              <a:grpSpLocks/>
            </p:cNvGrpSpPr>
            <p:nvPr/>
          </p:nvGrpSpPr>
          <p:grpSpPr bwMode="auto">
            <a:xfrm>
              <a:off x="9681846" y="1568061"/>
              <a:ext cx="551648" cy="520673"/>
              <a:chOff x="9681846" y="1568061"/>
              <a:chExt cx="551648" cy="520673"/>
            </a:xfrm>
          </p:grpSpPr>
          <p:sp>
            <p:nvSpPr>
              <p:cNvPr id="10292" name="Freeform 74"/>
              <p:cNvSpPr>
                <a:spLocks noEditPoints="1"/>
              </p:cNvSpPr>
              <p:nvPr/>
            </p:nvSpPr>
            <p:spPr bwMode="auto">
              <a:xfrm>
                <a:off x="9695239" y="1568061"/>
                <a:ext cx="538255" cy="351936"/>
              </a:xfrm>
              <a:custGeom>
                <a:avLst/>
                <a:gdLst>
                  <a:gd name="T0" fmla="*/ 2147483647 w 99"/>
                  <a:gd name="T1" fmla="*/ 2147483647 h 65"/>
                  <a:gd name="T2" fmla="*/ 2147483647 w 99"/>
                  <a:gd name="T3" fmla="*/ 2147483647 h 65"/>
                  <a:gd name="T4" fmla="*/ 2147483647 w 99"/>
                  <a:gd name="T5" fmla="*/ 2147483647 h 65"/>
                  <a:gd name="T6" fmla="*/ 2147483647 w 99"/>
                  <a:gd name="T7" fmla="*/ 2147483647 h 65"/>
                  <a:gd name="T8" fmla="*/ 2147483647 w 99"/>
                  <a:gd name="T9" fmla="*/ 2147483647 h 65"/>
                  <a:gd name="T10" fmla="*/ 2147483647 w 99"/>
                  <a:gd name="T11" fmla="*/ 2147483647 h 65"/>
                  <a:gd name="T12" fmla="*/ 2147483647 w 99"/>
                  <a:gd name="T13" fmla="*/ 2147483647 h 65"/>
                  <a:gd name="T14" fmla="*/ 2147483647 w 99"/>
                  <a:gd name="T15" fmla="*/ 2147483647 h 65"/>
                  <a:gd name="T16" fmla="*/ 2147483647 w 99"/>
                  <a:gd name="T17" fmla="*/ 2147483647 h 65"/>
                  <a:gd name="T18" fmla="*/ 2147483647 w 99"/>
                  <a:gd name="T19" fmla="*/ 2147483647 h 65"/>
                  <a:gd name="T20" fmla="*/ 2147483647 w 99"/>
                  <a:gd name="T21" fmla="*/ 2147483647 h 65"/>
                  <a:gd name="T22" fmla="*/ 2147483647 w 99"/>
                  <a:gd name="T23" fmla="*/ 2147483647 h 65"/>
                  <a:gd name="T24" fmla="*/ 2147483647 w 99"/>
                  <a:gd name="T25" fmla="*/ 2147483647 h 65"/>
                  <a:gd name="T26" fmla="*/ 2147483647 w 99"/>
                  <a:gd name="T27" fmla="*/ 2147483647 h 65"/>
                  <a:gd name="T28" fmla="*/ 2147483647 w 99"/>
                  <a:gd name="T29" fmla="*/ 2147483647 h 65"/>
                  <a:gd name="T30" fmla="*/ 2147483647 w 99"/>
                  <a:gd name="T31" fmla="*/ 2147483647 h 65"/>
                  <a:gd name="T32" fmla="*/ 2147483647 w 99"/>
                  <a:gd name="T33" fmla="*/ 2147483647 h 65"/>
                  <a:gd name="T34" fmla="*/ 2147483647 w 99"/>
                  <a:gd name="T35" fmla="*/ 0 h 65"/>
                  <a:gd name="T36" fmla="*/ 2147483647 w 99"/>
                  <a:gd name="T37" fmla="*/ 2147483647 h 65"/>
                  <a:gd name="T38" fmla="*/ 2147483647 w 99"/>
                  <a:gd name="T39" fmla="*/ 2147483647 h 65"/>
                  <a:gd name="T40" fmla="*/ 2147483647 w 99"/>
                  <a:gd name="T41" fmla="*/ 2147483647 h 65"/>
                  <a:gd name="T42" fmla="*/ 0 w 99"/>
                  <a:gd name="T43" fmla="*/ 2147483647 h 65"/>
                  <a:gd name="T44" fmla="*/ 2147483647 w 99"/>
                  <a:gd name="T45" fmla="*/ 2147483647 h 65"/>
                  <a:gd name="T46" fmla="*/ 2147483647 w 99"/>
                  <a:gd name="T47" fmla="*/ 2147483647 h 65"/>
                  <a:gd name="T48" fmla="*/ 2147483647 w 99"/>
                  <a:gd name="T49" fmla="*/ 2147483647 h 65"/>
                  <a:gd name="T50" fmla="*/ 2147483647 w 99"/>
                  <a:gd name="T51" fmla="*/ 2147483647 h 65"/>
                  <a:gd name="T52" fmla="*/ 2147483647 w 99"/>
                  <a:gd name="T53" fmla="*/ 2147483647 h 65"/>
                  <a:gd name="T54" fmla="*/ 2147483647 w 99"/>
                  <a:gd name="T55" fmla="*/ 2147483647 h 65"/>
                  <a:gd name="T56" fmla="*/ 2147483647 w 99"/>
                  <a:gd name="T57" fmla="*/ 2147483647 h 65"/>
                  <a:gd name="T58" fmla="*/ 2147483647 w 99"/>
                  <a:gd name="T59" fmla="*/ 2147483647 h 65"/>
                  <a:gd name="T60" fmla="*/ 2147483647 w 99"/>
                  <a:gd name="T61" fmla="*/ 2147483647 h 65"/>
                  <a:gd name="T62" fmla="*/ 2147483647 w 99"/>
                  <a:gd name="T63" fmla="*/ 2147483647 h 65"/>
                  <a:gd name="T64" fmla="*/ 2147483647 w 99"/>
                  <a:gd name="T65" fmla="*/ 2147483647 h 6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cxnSp>
            <p:nvCxnSpPr>
              <p:cNvPr id="69" name="直接连接符 68"/>
              <p:cNvCxnSpPr/>
              <p:nvPr/>
            </p:nvCxnSpPr>
            <p:spPr bwMode="auto">
              <a:xfrm>
                <a:off x="9681846" y="2088734"/>
                <a:ext cx="5459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47" name="组合 46"/>
          <p:cNvGrpSpPr>
            <a:grpSpLocks/>
          </p:cNvGrpSpPr>
          <p:nvPr/>
        </p:nvGrpSpPr>
        <p:grpSpPr bwMode="auto">
          <a:xfrm>
            <a:off x="4993958" y="4403597"/>
            <a:ext cx="1336675" cy="1527175"/>
            <a:chOff x="9296155" y="2846424"/>
            <a:chExt cx="1336423" cy="1527514"/>
          </a:xfrm>
        </p:grpSpPr>
        <p:sp>
          <p:nvSpPr>
            <p:cNvPr id="59" name="矩形 58"/>
            <p:cNvSpPr/>
            <p:nvPr/>
          </p:nvSpPr>
          <p:spPr>
            <a:xfrm>
              <a:off x="9296155" y="2846424"/>
              <a:ext cx="1336423" cy="1527514"/>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0279" name="组合 40"/>
            <p:cNvGrpSpPr>
              <a:grpSpLocks/>
            </p:cNvGrpSpPr>
            <p:nvPr/>
          </p:nvGrpSpPr>
          <p:grpSpPr bwMode="auto">
            <a:xfrm>
              <a:off x="9681846" y="3085967"/>
              <a:ext cx="545997" cy="694114"/>
              <a:chOff x="9681846" y="3085967"/>
              <a:chExt cx="545997" cy="694114"/>
            </a:xfrm>
          </p:grpSpPr>
          <p:sp>
            <p:nvSpPr>
              <p:cNvPr id="10280" name="Freeform 71"/>
              <p:cNvSpPr>
                <a:spLocks noEditPoints="1"/>
              </p:cNvSpPr>
              <p:nvPr/>
            </p:nvSpPr>
            <p:spPr bwMode="auto">
              <a:xfrm>
                <a:off x="9709040" y="3085967"/>
                <a:ext cx="510652" cy="540555"/>
              </a:xfrm>
              <a:custGeom>
                <a:avLst/>
                <a:gdLst>
                  <a:gd name="T0" fmla="*/ 2147483647 w 222"/>
                  <a:gd name="T1" fmla="*/ 2147483647 h 235"/>
                  <a:gd name="T2" fmla="*/ 2147483647 w 222"/>
                  <a:gd name="T3" fmla="*/ 2147483647 h 235"/>
                  <a:gd name="T4" fmla="*/ 2147483647 w 222"/>
                  <a:gd name="T5" fmla="*/ 2147483647 h 235"/>
                  <a:gd name="T6" fmla="*/ 2147483647 w 222"/>
                  <a:gd name="T7" fmla="*/ 2147483647 h 235"/>
                  <a:gd name="T8" fmla="*/ 2147483647 w 222"/>
                  <a:gd name="T9" fmla="*/ 2147483647 h 235"/>
                  <a:gd name="T10" fmla="*/ 2147483647 w 222"/>
                  <a:gd name="T11" fmla="*/ 2147483647 h 235"/>
                  <a:gd name="T12" fmla="*/ 2147483647 w 222"/>
                  <a:gd name="T13" fmla="*/ 2147483647 h 235"/>
                  <a:gd name="T14" fmla="*/ 2147483647 w 222"/>
                  <a:gd name="T15" fmla="*/ 2147483647 h 235"/>
                  <a:gd name="T16" fmla="*/ 2147483647 w 222"/>
                  <a:gd name="T17" fmla="*/ 2147483647 h 235"/>
                  <a:gd name="T18" fmla="*/ 2147483647 w 222"/>
                  <a:gd name="T19" fmla="*/ 2147483647 h 235"/>
                  <a:gd name="T20" fmla="*/ 2147483647 w 222"/>
                  <a:gd name="T21" fmla="*/ 2147483647 h 235"/>
                  <a:gd name="T22" fmla="*/ 2147483647 w 222"/>
                  <a:gd name="T23" fmla="*/ 2147483647 h 235"/>
                  <a:gd name="T24" fmla="*/ 2147483647 w 222"/>
                  <a:gd name="T25" fmla="*/ 2147483647 h 235"/>
                  <a:gd name="T26" fmla="*/ 2147483647 w 222"/>
                  <a:gd name="T27" fmla="*/ 0 h 235"/>
                  <a:gd name="T28" fmla="*/ 2147483647 w 222"/>
                  <a:gd name="T29" fmla="*/ 0 h 235"/>
                  <a:gd name="T30" fmla="*/ 2147483647 w 222"/>
                  <a:gd name="T31" fmla="*/ 2147483647 h 235"/>
                  <a:gd name="T32" fmla="*/ 2147483647 w 222"/>
                  <a:gd name="T33" fmla="*/ 2147483647 h 235"/>
                  <a:gd name="T34" fmla="*/ 2147483647 w 222"/>
                  <a:gd name="T35" fmla="*/ 2147483647 h 235"/>
                  <a:gd name="T36" fmla="*/ 2147483647 w 222"/>
                  <a:gd name="T37" fmla="*/ 2147483647 h 235"/>
                  <a:gd name="T38" fmla="*/ 2147483647 w 222"/>
                  <a:gd name="T39" fmla="*/ 2147483647 h 235"/>
                  <a:gd name="T40" fmla="*/ 2147483647 w 222"/>
                  <a:gd name="T41" fmla="*/ 2147483647 h 235"/>
                  <a:gd name="T42" fmla="*/ 2147483647 w 222"/>
                  <a:gd name="T43" fmla="*/ 2147483647 h 235"/>
                  <a:gd name="T44" fmla="*/ 0 w 222"/>
                  <a:gd name="T45" fmla="*/ 2147483647 h 235"/>
                  <a:gd name="T46" fmla="*/ 0 w 222"/>
                  <a:gd name="T47" fmla="*/ 2147483647 h 235"/>
                  <a:gd name="T48" fmla="*/ 2147483647 w 222"/>
                  <a:gd name="T49" fmla="*/ 2147483647 h 235"/>
                  <a:gd name="T50" fmla="*/ 2147483647 w 222"/>
                  <a:gd name="T51" fmla="*/ 2147483647 h 235"/>
                  <a:gd name="T52" fmla="*/ 2147483647 w 222"/>
                  <a:gd name="T53" fmla="*/ 2147483647 h 235"/>
                  <a:gd name="T54" fmla="*/ 2147483647 w 222"/>
                  <a:gd name="T55" fmla="*/ 2147483647 h 235"/>
                  <a:gd name="T56" fmla="*/ 2147483647 w 222"/>
                  <a:gd name="T57" fmla="*/ 2147483647 h 235"/>
                  <a:gd name="T58" fmla="*/ 2147483647 w 222"/>
                  <a:gd name="T59" fmla="*/ 2147483647 h 235"/>
                  <a:gd name="T60" fmla="*/ 2147483647 w 222"/>
                  <a:gd name="T61" fmla="*/ 2147483647 h 235"/>
                  <a:gd name="T62" fmla="*/ 2147483647 w 222"/>
                  <a:gd name="T63" fmla="*/ 2147483647 h 235"/>
                  <a:gd name="T64" fmla="*/ 2147483647 w 222"/>
                  <a:gd name="T65" fmla="*/ 2147483647 h 235"/>
                  <a:gd name="T66" fmla="*/ 2147483647 w 222"/>
                  <a:gd name="T67" fmla="*/ 2147483647 h 235"/>
                  <a:gd name="T68" fmla="*/ 2147483647 w 222"/>
                  <a:gd name="T69" fmla="*/ 2147483647 h 235"/>
                  <a:gd name="T70" fmla="*/ 2147483647 w 222"/>
                  <a:gd name="T71" fmla="*/ 2147483647 h 235"/>
                  <a:gd name="T72" fmla="*/ 2147483647 w 222"/>
                  <a:gd name="T73" fmla="*/ 2147483647 h 235"/>
                  <a:gd name="T74" fmla="*/ 2147483647 w 222"/>
                  <a:gd name="T75" fmla="*/ 2147483647 h 235"/>
                  <a:gd name="T76" fmla="*/ 2147483647 w 222"/>
                  <a:gd name="T77" fmla="*/ 2147483647 h 235"/>
                  <a:gd name="T78" fmla="*/ 2147483647 w 222"/>
                  <a:gd name="T79" fmla="*/ 2147483647 h 235"/>
                  <a:gd name="T80" fmla="*/ 2147483647 w 222"/>
                  <a:gd name="T81" fmla="*/ 2147483647 h 23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22" h="235">
                    <a:moveTo>
                      <a:pt x="151" y="19"/>
                    </a:moveTo>
                    <a:lnTo>
                      <a:pt x="170" y="29"/>
                    </a:lnTo>
                    <a:lnTo>
                      <a:pt x="203" y="19"/>
                    </a:lnTo>
                    <a:lnTo>
                      <a:pt x="182" y="7"/>
                    </a:lnTo>
                    <a:lnTo>
                      <a:pt x="151" y="19"/>
                    </a:lnTo>
                    <a:close/>
                    <a:moveTo>
                      <a:pt x="31" y="171"/>
                    </a:moveTo>
                    <a:lnTo>
                      <a:pt x="7" y="159"/>
                    </a:lnTo>
                    <a:lnTo>
                      <a:pt x="7" y="211"/>
                    </a:lnTo>
                    <a:lnTo>
                      <a:pt x="31" y="223"/>
                    </a:lnTo>
                    <a:lnTo>
                      <a:pt x="31" y="171"/>
                    </a:lnTo>
                    <a:close/>
                    <a:moveTo>
                      <a:pt x="87" y="104"/>
                    </a:moveTo>
                    <a:lnTo>
                      <a:pt x="109" y="114"/>
                    </a:lnTo>
                    <a:lnTo>
                      <a:pt x="137" y="102"/>
                    </a:lnTo>
                    <a:lnTo>
                      <a:pt x="116" y="93"/>
                    </a:lnTo>
                    <a:lnTo>
                      <a:pt x="87" y="104"/>
                    </a:lnTo>
                    <a:close/>
                    <a:moveTo>
                      <a:pt x="68" y="102"/>
                    </a:moveTo>
                    <a:lnTo>
                      <a:pt x="76" y="100"/>
                    </a:lnTo>
                    <a:lnTo>
                      <a:pt x="116" y="83"/>
                    </a:lnTo>
                    <a:lnTo>
                      <a:pt x="118" y="83"/>
                    </a:lnTo>
                    <a:lnTo>
                      <a:pt x="132" y="90"/>
                    </a:lnTo>
                    <a:lnTo>
                      <a:pt x="132" y="24"/>
                    </a:lnTo>
                    <a:lnTo>
                      <a:pt x="132" y="19"/>
                    </a:lnTo>
                    <a:lnTo>
                      <a:pt x="139" y="14"/>
                    </a:lnTo>
                    <a:lnTo>
                      <a:pt x="180" y="0"/>
                    </a:lnTo>
                    <a:lnTo>
                      <a:pt x="182" y="0"/>
                    </a:lnTo>
                    <a:lnTo>
                      <a:pt x="215" y="14"/>
                    </a:lnTo>
                    <a:lnTo>
                      <a:pt x="222" y="19"/>
                    </a:lnTo>
                    <a:lnTo>
                      <a:pt x="222" y="168"/>
                    </a:lnTo>
                    <a:lnTo>
                      <a:pt x="173" y="187"/>
                    </a:lnTo>
                    <a:lnTo>
                      <a:pt x="168" y="185"/>
                    </a:lnTo>
                    <a:lnTo>
                      <a:pt x="158" y="180"/>
                    </a:lnTo>
                    <a:lnTo>
                      <a:pt x="158" y="192"/>
                    </a:lnTo>
                    <a:lnTo>
                      <a:pt x="106" y="211"/>
                    </a:lnTo>
                    <a:lnTo>
                      <a:pt x="102" y="209"/>
                    </a:lnTo>
                    <a:lnTo>
                      <a:pt x="90" y="201"/>
                    </a:lnTo>
                    <a:lnTo>
                      <a:pt x="90" y="216"/>
                    </a:lnTo>
                    <a:lnTo>
                      <a:pt x="38" y="235"/>
                    </a:lnTo>
                    <a:lnTo>
                      <a:pt x="33" y="232"/>
                    </a:lnTo>
                    <a:lnTo>
                      <a:pt x="2" y="218"/>
                    </a:lnTo>
                    <a:lnTo>
                      <a:pt x="0" y="216"/>
                    </a:lnTo>
                    <a:lnTo>
                      <a:pt x="0" y="213"/>
                    </a:lnTo>
                    <a:lnTo>
                      <a:pt x="0" y="154"/>
                    </a:lnTo>
                    <a:lnTo>
                      <a:pt x="0" y="147"/>
                    </a:lnTo>
                    <a:lnTo>
                      <a:pt x="7" y="145"/>
                    </a:lnTo>
                    <a:lnTo>
                      <a:pt x="47" y="128"/>
                    </a:lnTo>
                    <a:lnTo>
                      <a:pt x="50" y="128"/>
                    </a:lnTo>
                    <a:lnTo>
                      <a:pt x="80" y="145"/>
                    </a:lnTo>
                    <a:lnTo>
                      <a:pt x="90" y="147"/>
                    </a:lnTo>
                    <a:lnTo>
                      <a:pt x="90" y="194"/>
                    </a:lnTo>
                    <a:lnTo>
                      <a:pt x="99" y="199"/>
                    </a:lnTo>
                    <a:lnTo>
                      <a:pt x="99" y="126"/>
                    </a:lnTo>
                    <a:lnTo>
                      <a:pt x="76" y="114"/>
                    </a:lnTo>
                    <a:lnTo>
                      <a:pt x="76" y="142"/>
                    </a:lnTo>
                    <a:lnTo>
                      <a:pt x="68" y="138"/>
                    </a:lnTo>
                    <a:lnTo>
                      <a:pt x="68" y="109"/>
                    </a:lnTo>
                    <a:lnTo>
                      <a:pt x="68" y="102"/>
                    </a:lnTo>
                    <a:close/>
                    <a:moveTo>
                      <a:pt x="139" y="95"/>
                    </a:moveTo>
                    <a:lnTo>
                      <a:pt x="149" y="100"/>
                    </a:lnTo>
                    <a:lnTo>
                      <a:pt x="158" y="102"/>
                    </a:lnTo>
                    <a:lnTo>
                      <a:pt x="158" y="171"/>
                    </a:lnTo>
                    <a:lnTo>
                      <a:pt x="165" y="175"/>
                    </a:lnTo>
                    <a:lnTo>
                      <a:pt x="165" y="43"/>
                    </a:lnTo>
                    <a:lnTo>
                      <a:pt x="139" y="31"/>
                    </a:lnTo>
                    <a:lnTo>
                      <a:pt x="139" y="95"/>
                    </a:lnTo>
                    <a:close/>
                    <a:moveTo>
                      <a:pt x="19" y="149"/>
                    </a:moveTo>
                    <a:lnTo>
                      <a:pt x="38" y="159"/>
                    </a:lnTo>
                    <a:lnTo>
                      <a:pt x="71" y="147"/>
                    </a:lnTo>
                    <a:lnTo>
                      <a:pt x="47" y="138"/>
                    </a:lnTo>
                    <a:lnTo>
                      <a:pt x="19" y="149"/>
                    </a:lnTo>
                    <a:close/>
                    <a:moveTo>
                      <a:pt x="173" y="38"/>
                    </a:moveTo>
                    <a:lnTo>
                      <a:pt x="173" y="36"/>
                    </a:lnTo>
                    <a:lnTo>
                      <a:pt x="173" y="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cxnSp>
            <p:nvCxnSpPr>
              <p:cNvPr id="82" name="直接连接符 81"/>
              <p:cNvCxnSpPr/>
              <p:nvPr/>
            </p:nvCxnSpPr>
            <p:spPr bwMode="auto">
              <a:xfrm>
                <a:off x="9681846" y="3780081"/>
                <a:ext cx="5459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77" name="组合 76">
            <a:extLst>
              <a:ext uri="{FF2B5EF4-FFF2-40B4-BE49-F238E27FC236}">
                <a16:creationId xmlns:a16="http://schemas.microsoft.com/office/drawing/2014/main" id="{141DF7A1-B133-47A3-A9C2-4029C68EF5BA}"/>
              </a:ext>
            </a:extLst>
          </p:cNvPr>
          <p:cNvGrpSpPr/>
          <p:nvPr/>
        </p:nvGrpSpPr>
        <p:grpSpPr>
          <a:xfrm>
            <a:off x="7028814" y="1745047"/>
            <a:ext cx="3021013" cy="4211975"/>
            <a:chOff x="82551" y="1195388"/>
            <a:chExt cx="3021013" cy="4211975"/>
          </a:xfrm>
        </p:grpSpPr>
        <p:grpSp>
          <p:nvGrpSpPr>
            <p:cNvPr id="78" name="组合 77">
              <a:extLst>
                <a:ext uri="{FF2B5EF4-FFF2-40B4-BE49-F238E27FC236}">
                  <a16:creationId xmlns:a16="http://schemas.microsoft.com/office/drawing/2014/main" id="{7840CF8F-2383-432C-AEBF-6C19D0F8CD1F}"/>
                </a:ext>
              </a:extLst>
            </p:cNvPr>
            <p:cNvGrpSpPr>
              <a:grpSpLocks/>
            </p:cNvGrpSpPr>
            <p:nvPr/>
          </p:nvGrpSpPr>
          <p:grpSpPr bwMode="auto">
            <a:xfrm>
              <a:off x="146050" y="1195388"/>
              <a:ext cx="2957514" cy="4211975"/>
              <a:chOff x="146662" y="1194708"/>
              <a:chExt cx="2956561" cy="4211975"/>
            </a:xfrm>
          </p:grpSpPr>
          <p:grpSp>
            <p:nvGrpSpPr>
              <p:cNvPr id="81" name="组合 8">
                <a:extLst>
                  <a:ext uri="{FF2B5EF4-FFF2-40B4-BE49-F238E27FC236}">
                    <a16:creationId xmlns:a16="http://schemas.microsoft.com/office/drawing/2014/main" id="{6FF1074D-5B08-4778-B4DA-908527997C91}"/>
                  </a:ext>
                </a:extLst>
              </p:cNvPr>
              <p:cNvGrpSpPr>
                <a:grpSpLocks/>
              </p:cNvGrpSpPr>
              <p:nvPr/>
            </p:nvGrpSpPr>
            <p:grpSpPr bwMode="auto">
              <a:xfrm>
                <a:off x="146662" y="1194708"/>
                <a:ext cx="2956561" cy="4211975"/>
                <a:chOff x="146662" y="1194708"/>
                <a:chExt cx="2956561" cy="4211975"/>
              </a:xfrm>
            </p:grpSpPr>
            <p:grpSp>
              <p:nvGrpSpPr>
                <p:cNvPr id="84" name="组合 3">
                  <a:extLst>
                    <a:ext uri="{FF2B5EF4-FFF2-40B4-BE49-F238E27FC236}">
                      <a16:creationId xmlns:a16="http://schemas.microsoft.com/office/drawing/2014/main" id="{D00EF59F-B626-41E7-9628-CD1397B80161}"/>
                    </a:ext>
                  </a:extLst>
                </p:cNvPr>
                <p:cNvGrpSpPr>
                  <a:grpSpLocks/>
                </p:cNvGrpSpPr>
                <p:nvPr/>
              </p:nvGrpSpPr>
              <p:grpSpPr bwMode="auto">
                <a:xfrm>
                  <a:off x="146663" y="1194708"/>
                  <a:ext cx="2956560" cy="4211975"/>
                  <a:chOff x="304800" y="1466850"/>
                  <a:chExt cx="2705100" cy="4211975"/>
                </a:xfrm>
              </p:grpSpPr>
              <p:sp>
                <p:nvSpPr>
                  <p:cNvPr id="86" name="矩形 85">
                    <a:extLst>
                      <a:ext uri="{FF2B5EF4-FFF2-40B4-BE49-F238E27FC236}">
                        <a16:creationId xmlns:a16="http://schemas.microsoft.com/office/drawing/2014/main" id="{9834EC88-F31C-4788-B39E-1ACB5C5E2DA8}"/>
                      </a:ext>
                    </a:extLst>
                  </p:cNvPr>
                  <p:cNvSpPr/>
                  <p:nvPr/>
                </p:nvSpPr>
                <p:spPr>
                  <a:xfrm>
                    <a:off x="304800" y="1466850"/>
                    <a:ext cx="2705100" cy="704850"/>
                  </a:xfrm>
                  <a:prstGeom prst="rect">
                    <a:avLst/>
                  </a:prstGeom>
                  <a:solidFill>
                    <a:srgbClr val="3B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7" name="矩形 86">
                    <a:extLst>
                      <a:ext uri="{FF2B5EF4-FFF2-40B4-BE49-F238E27FC236}">
                        <a16:creationId xmlns:a16="http://schemas.microsoft.com/office/drawing/2014/main" id="{EC81C9F4-8BA4-4BA6-8E00-FB86489FD521}"/>
                      </a:ext>
                    </a:extLst>
                  </p:cNvPr>
                  <p:cNvSpPr/>
                  <p:nvPr/>
                </p:nvSpPr>
                <p:spPr>
                  <a:xfrm>
                    <a:off x="304800" y="2171700"/>
                    <a:ext cx="2705100" cy="35071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85" name="矩形 84">
                  <a:extLst>
                    <a:ext uri="{FF2B5EF4-FFF2-40B4-BE49-F238E27FC236}">
                      <a16:creationId xmlns:a16="http://schemas.microsoft.com/office/drawing/2014/main" id="{72AC58F9-C2A6-41F1-BE70-C6D708351B04}"/>
                    </a:ext>
                  </a:extLst>
                </p:cNvPr>
                <p:cNvSpPr/>
                <p:nvPr/>
              </p:nvSpPr>
              <p:spPr>
                <a:xfrm flipV="1">
                  <a:off x="146662" y="5113987"/>
                  <a:ext cx="2956560" cy="263887"/>
                </a:xfrm>
                <a:prstGeom prst="rect">
                  <a:avLst/>
                </a:prstGeom>
                <a:solidFill>
                  <a:srgbClr val="3B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83" name="文本框 2">
                <a:extLst>
                  <a:ext uri="{FF2B5EF4-FFF2-40B4-BE49-F238E27FC236}">
                    <a16:creationId xmlns:a16="http://schemas.microsoft.com/office/drawing/2014/main" id="{6A1513DA-BF0E-43C9-B8FC-FC0C60A0E0C3}"/>
                  </a:ext>
                </a:extLst>
              </p:cNvPr>
              <p:cNvSpPr txBox="1">
                <a:spLocks noChangeArrowheads="1"/>
              </p:cNvSpPr>
              <p:nvPr/>
            </p:nvSpPr>
            <p:spPr bwMode="auto">
              <a:xfrm>
                <a:off x="272393" y="1316300"/>
                <a:ext cx="2705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400" dirty="0">
                    <a:solidFill>
                      <a:schemeClr val="bg1"/>
                    </a:solidFill>
                    <a:latin typeface="微软雅黑" panose="020B0503020204020204" pitchFamily="34" charset="-122"/>
                    <a:ea typeface="微软雅黑" panose="020B0503020204020204" pitchFamily="34" charset="-122"/>
                  </a:rPr>
                  <a:t>收集数据</a:t>
                </a:r>
              </a:p>
            </p:txBody>
          </p:sp>
        </p:grpSp>
        <p:sp>
          <p:nvSpPr>
            <p:cNvPr id="79" name="矩形 78">
              <a:extLst>
                <a:ext uri="{FF2B5EF4-FFF2-40B4-BE49-F238E27FC236}">
                  <a16:creationId xmlns:a16="http://schemas.microsoft.com/office/drawing/2014/main" id="{7CC864D9-8BB5-42F0-BCDC-730C88F3D888}"/>
                </a:ext>
              </a:extLst>
            </p:cNvPr>
            <p:cNvSpPr/>
            <p:nvPr/>
          </p:nvSpPr>
          <p:spPr>
            <a:xfrm>
              <a:off x="82551" y="2124075"/>
              <a:ext cx="2944813" cy="2807948"/>
            </a:xfrm>
            <a:prstGeom prst="rect">
              <a:avLst/>
            </a:prstGeom>
          </p:spPr>
          <p:txBody>
            <a:bodyPr>
              <a:spAutoFit/>
            </a:bodyPr>
            <a:lstStyle/>
            <a:p>
              <a:pPr marL="285750" indent="-285750" eaLnBrk="1" fontAlgn="auto" hangingPunct="1">
                <a:lnSpc>
                  <a:spcPct val="150000"/>
                </a:lnSpc>
                <a:spcBef>
                  <a:spcPts val="0"/>
                </a:spcBef>
                <a:spcAft>
                  <a:spcPts val="0"/>
                </a:spcAft>
                <a:buFont typeface="Wingdings" panose="05000000000000000000" pitchFamily="2" charset="2"/>
                <a:buChar char="Ø"/>
                <a:defRPr/>
              </a:pPr>
              <a:r>
                <a:rPr lang="zh-CN" altLang="zh-CN" sz="2000" dirty="0">
                  <a:latin typeface="微软雅黑" panose="020B0503020204020204" pitchFamily="34" charset="-122"/>
                  <a:ea typeface="微软雅黑" panose="020B0503020204020204" pitchFamily="34" charset="-122"/>
                </a:rPr>
                <a:t>收集了一些课题相关的书籍与网络资源，了解了卷积神经网络的算法知识与基本原理等，并且下载了少量</a:t>
              </a:r>
              <a:r>
                <a:rPr lang="en-US" altLang="zh-CN" sz="2000" dirty="0">
                  <a:latin typeface="微软雅黑" panose="020B0503020204020204" pitchFamily="34" charset="-122"/>
                  <a:ea typeface="微软雅黑" panose="020B0503020204020204" pitchFamily="34" charset="-122"/>
                </a:rPr>
                <a:t>CT</a:t>
              </a:r>
              <a:r>
                <a:rPr lang="zh-CN" altLang="zh-CN" sz="2000" dirty="0">
                  <a:latin typeface="微软雅黑" panose="020B0503020204020204" pitchFamily="34" charset="-122"/>
                  <a:ea typeface="微软雅黑" panose="020B0503020204020204" pitchFamily="34" charset="-122"/>
                </a:rPr>
                <a:t>图像数据</a:t>
              </a:r>
              <a:endParaRPr lang="en-US" altLang="zh-CN" sz="2000" dirty="0">
                <a:latin typeface="微软雅黑" panose="020B0503020204020204" pitchFamily="34" charset="-122"/>
                <a:ea typeface="微软雅黑" panose="020B0503020204020204" pitchFamily="34" charset="-122"/>
              </a:endParaRPr>
            </a:p>
          </p:txBody>
        </p:sp>
      </p:grpSp>
      <p:grpSp>
        <p:nvGrpSpPr>
          <p:cNvPr id="89" name="组合 88">
            <a:extLst>
              <a:ext uri="{FF2B5EF4-FFF2-40B4-BE49-F238E27FC236}">
                <a16:creationId xmlns:a16="http://schemas.microsoft.com/office/drawing/2014/main" id="{4B27BA9E-F989-4901-AC47-0F5B3E7D7C0D}"/>
              </a:ext>
            </a:extLst>
          </p:cNvPr>
          <p:cNvGrpSpPr>
            <a:grpSpLocks/>
          </p:cNvGrpSpPr>
          <p:nvPr/>
        </p:nvGrpSpPr>
        <p:grpSpPr bwMode="auto">
          <a:xfrm>
            <a:off x="1338263" y="991887"/>
            <a:ext cx="2957513" cy="522287"/>
            <a:chOff x="5982652" y="1305878"/>
            <a:chExt cx="3235645" cy="523220"/>
          </a:xfrm>
        </p:grpSpPr>
        <p:sp>
          <p:nvSpPr>
            <p:cNvPr id="91" name="矩形 90">
              <a:extLst>
                <a:ext uri="{FF2B5EF4-FFF2-40B4-BE49-F238E27FC236}">
                  <a16:creationId xmlns:a16="http://schemas.microsoft.com/office/drawing/2014/main" id="{788FC52D-03A7-41E9-98CA-32894B167FC1}"/>
                </a:ext>
              </a:extLst>
            </p:cNvPr>
            <p:cNvSpPr/>
            <p:nvPr/>
          </p:nvSpPr>
          <p:spPr>
            <a:xfrm>
              <a:off x="5982652" y="1305878"/>
              <a:ext cx="3235645" cy="523220"/>
            </a:xfrm>
            <a:prstGeom prst="rect">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92" name="文本框 91">
              <a:extLst>
                <a:ext uri="{FF2B5EF4-FFF2-40B4-BE49-F238E27FC236}">
                  <a16:creationId xmlns:a16="http://schemas.microsoft.com/office/drawing/2014/main" id="{8AF0C26B-2357-4508-8250-3B56090682CB}"/>
                </a:ext>
              </a:extLst>
            </p:cNvPr>
            <p:cNvSpPr txBox="1"/>
            <p:nvPr/>
          </p:nvSpPr>
          <p:spPr>
            <a:xfrm>
              <a:off x="5982652" y="1336094"/>
              <a:ext cx="3235645" cy="462788"/>
            </a:xfrm>
            <a:prstGeom prst="rect">
              <a:avLst/>
            </a:prstGeom>
            <a:noFill/>
          </p:spPr>
          <p:txBody>
            <a:bodyPr wrap="square">
              <a:spAutoFit/>
            </a:bodyPr>
            <a:lstStyle/>
            <a:p>
              <a:pPr eaLnBrk="1" fontAlgn="auto" hangingPunct="1">
                <a:spcBef>
                  <a:spcPts val="0"/>
                </a:spcBef>
                <a:spcAft>
                  <a:spcPts val="0"/>
                </a:spcAft>
                <a:defRPr/>
              </a:pPr>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准备工作</a:t>
              </a:r>
            </a:p>
          </p:txBody>
        </p:sp>
      </p:grpSp>
    </p:spTree>
    <p:extLst>
      <p:ext uri="{BB962C8B-B14F-4D97-AF65-F5344CB8AC3E}">
        <p14:creationId xmlns:p14="http://schemas.microsoft.com/office/powerpoint/2010/main" val="11195336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3" presetClass="entr" presetSubtype="16"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anim calcmode="lin" valueType="num">
                                      <p:cBhvr>
                                        <p:cTn id="15" dur="500" fill="hold"/>
                                        <p:tgtEl>
                                          <p:spTgt spid="45"/>
                                        </p:tgtEl>
                                        <p:attrNameLst>
                                          <p:attrName>ppt_w</p:attrName>
                                        </p:attrNameLst>
                                      </p:cBhvr>
                                      <p:tavLst>
                                        <p:tav tm="0">
                                          <p:val>
                                            <p:fltVal val="0"/>
                                          </p:val>
                                        </p:tav>
                                        <p:tav tm="100000">
                                          <p:val>
                                            <p:strVal val="#ppt_w"/>
                                          </p:val>
                                        </p:tav>
                                      </p:tavLst>
                                    </p:anim>
                                    <p:anim calcmode="lin" valueType="num">
                                      <p:cBhvr>
                                        <p:cTn id="16" dur="500" fill="hold"/>
                                        <p:tgtEl>
                                          <p:spTgt spid="45"/>
                                        </p:tgtEl>
                                        <p:attrNameLst>
                                          <p:attrName>ppt_h</p:attrName>
                                        </p:attrNameLst>
                                      </p:cBhvr>
                                      <p:tavLst>
                                        <p:tav tm="0">
                                          <p:val>
                                            <p:fltVal val="0"/>
                                          </p:val>
                                        </p:tav>
                                        <p:tav tm="100000">
                                          <p:val>
                                            <p:strVal val="#ppt_h"/>
                                          </p:val>
                                        </p:tav>
                                      </p:tavLst>
                                    </p:anim>
                                    <p:animEffect transition="in" filter="fade">
                                      <p:cBhvr>
                                        <p:cTn id="17" dur="500"/>
                                        <p:tgtEl>
                                          <p:spTgt spid="45"/>
                                        </p:tgtEl>
                                      </p:cBhvr>
                                    </p:animEffect>
                                  </p:childTnLst>
                                </p:cTn>
                              </p:par>
                              <p:par>
                                <p:cTn id="18" presetID="53" presetClass="entr" presetSubtype="16" fill="hold" nodeType="withEffect">
                                  <p:stCondLst>
                                    <p:cond delay="500"/>
                                  </p:stCondLst>
                                  <p:childTnLst>
                                    <p:set>
                                      <p:cBhvr>
                                        <p:cTn id="19" dur="1" fill="hold">
                                          <p:stCondLst>
                                            <p:cond delay="0"/>
                                          </p:stCondLst>
                                        </p:cTn>
                                        <p:tgtEl>
                                          <p:spTgt spid="47"/>
                                        </p:tgtEl>
                                        <p:attrNameLst>
                                          <p:attrName>style.visibility</p:attrName>
                                        </p:attrNameLst>
                                      </p:cBhvr>
                                      <p:to>
                                        <p:strVal val="visible"/>
                                      </p:to>
                                    </p:set>
                                    <p:anim calcmode="lin" valueType="num">
                                      <p:cBhvr>
                                        <p:cTn id="20" dur="500" fill="hold"/>
                                        <p:tgtEl>
                                          <p:spTgt spid="47"/>
                                        </p:tgtEl>
                                        <p:attrNameLst>
                                          <p:attrName>ppt_w</p:attrName>
                                        </p:attrNameLst>
                                      </p:cBhvr>
                                      <p:tavLst>
                                        <p:tav tm="0">
                                          <p:val>
                                            <p:fltVal val="0"/>
                                          </p:val>
                                        </p:tav>
                                        <p:tav tm="100000">
                                          <p:val>
                                            <p:strVal val="#ppt_w"/>
                                          </p:val>
                                        </p:tav>
                                      </p:tavLst>
                                    </p:anim>
                                    <p:anim calcmode="lin" valueType="num">
                                      <p:cBhvr>
                                        <p:cTn id="21" dur="500" fill="hold"/>
                                        <p:tgtEl>
                                          <p:spTgt spid="47"/>
                                        </p:tgtEl>
                                        <p:attrNameLst>
                                          <p:attrName>ppt_h</p:attrName>
                                        </p:attrNameLst>
                                      </p:cBhvr>
                                      <p:tavLst>
                                        <p:tav tm="0">
                                          <p:val>
                                            <p:fltVal val="0"/>
                                          </p:val>
                                        </p:tav>
                                        <p:tav tm="100000">
                                          <p:val>
                                            <p:strVal val="#ppt_h"/>
                                          </p:val>
                                        </p:tav>
                                      </p:tavLst>
                                    </p:anim>
                                    <p:animEffect transition="in" filter="fade">
                                      <p:cBhvr>
                                        <p:cTn id="22" dur="500"/>
                                        <p:tgtEl>
                                          <p:spTgt spid="4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9"/>
                                        </p:tgtEl>
                                        <p:attrNameLst>
                                          <p:attrName>style.visibility</p:attrName>
                                        </p:attrNameLst>
                                      </p:cBhvr>
                                      <p:to>
                                        <p:strVal val="visible"/>
                                      </p:to>
                                    </p:set>
                                    <p:animEffect transition="in" filter="wipe(left)">
                                      <p:cBhvr>
                                        <p:cTn id="27"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文本框 13"/>
          <p:cNvSpPr txBox="1"/>
          <p:nvPr/>
        </p:nvSpPr>
        <p:spPr bwMode="auto">
          <a:xfrm>
            <a:off x="550864" y="82550"/>
            <a:ext cx="723900" cy="585788"/>
          </a:xfrm>
          <a:prstGeom prst="rect">
            <a:avLst/>
          </a:prstGeom>
          <a:noFill/>
        </p:spPr>
        <p:txBody>
          <a:bodyPr wrap="square">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 </a:t>
            </a:r>
            <a:endParaRPr lang="zh-CN" altLang="en-US" sz="3200" dirty="0">
              <a:solidFill>
                <a:schemeClr val="bg2">
                  <a:lumMod val="25000"/>
                </a:schemeClr>
              </a:solidFill>
              <a:latin typeface="Impact" panose="020B0806030902050204" pitchFamily="34" charset="0"/>
              <a:ea typeface="+mn-ea"/>
            </a:endParaRPr>
          </a:p>
        </p:txBody>
      </p:sp>
      <p:sp>
        <p:nvSpPr>
          <p:cNvPr id="16" name="矩形 15"/>
          <p:cNvSpPr/>
          <p:nvPr/>
        </p:nvSpPr>
        <p:spPr>
          <a:xfrm>
            <a:off x="0" y="6581754"/>
            <a:ext cx="12192000" cy="27624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5" name="组合 44"/>
          <p:cNvGrpSpPr>
            <a:grpSpLocks/>
          </p:cNvGrpSpPr>
          <p:nvPr/>
        </p:nvGrpSpPr>
        <p:grpSpPr bwMode="auto">
          <a:xfrm>
            <a:off x="4993958" y="1745047"/>
            <a:ext cx="1336675" cy="1533525"/>
            <a:chOff x="9296155" y="1194708"/>
            <a:chExt cx="1336423" cy="1533978"/>
          </a:xfrm>
        </p:grpSpPr>
        <p:sp>
          <p:nvSpPr>
            <p:cNvPr id="7" name="矩形 6"/>
            <p:cNvSpPr/>
            <p:nvPr/>
          </p:nvSpPr>
          <p:spPr>
            <a:xfrm>
              <a:off x="9296155" y="1194708"/>
              <a:ext cx="1336423" cy="153397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0291" name="组合 21"/>
            <p:cNvGrpSpPr>
              <a:grpSpLocks/>
            </p:cNvGrpSpPr>
            <p:nvPr/>
          </p:nvGrpSpPr>
          <p:grpSpPr bwMode="auto">
            <a:xfrm>
              <a:off x="9681846" y="1568061"/>
              <a:ext cx="551648" cy="520673"/>
              <a:chOff x="9681846" y="1568061"/>
              <a:chExt cx="551648" cy="520673"/>
            </a:xfrm>
          </p:grpSpPr>
          <p:sp>
            <p:nvSpPr>
              <p:cNvPr id="10292" name="Freeform 74"/>
              <p:cNvSpPr>
                <a:spLocks noEditPoints="1"/>
              </p:cNvSpPr>
              <p:nvPr/>
            </p:nvSpPr>
            <p:spPr bwMode="auto">
              <a:xfrm>
                <a:off x="9695239" y="1568061"/>
                <a:ext cx="538255" cy="351936"/>
              </a:xfrm>
              <a:custGeom>
                <a:avLst/>
                <a:gdLst>
                  <a:gd name="T0" fmla="*/ 2147483647 w 99"/>
                  <a:gd name="T1" fmla="*/ 2147483647 h 65"/>
                  <a:gd name="T2" fmla="*/ 2147483647 w 99"/>
                  <a:gd name="T3" fmla="*/ 2147483647 h 65"/>
                  <a:gd name="T4" fmla="*/ 2147483647 w 99"/>
                  <a:gd name="T5" fmla="*/ 2147483647 h 65"/>
                  <a:gd name="T6" fmla="*/ 2147483647 w 99"/>
                  <a:gd name="T7" fmla="*/ 2147483647 h 65"/>
                  <a:gd name="T8" fmla="*/ 2147483647 w 99"/>
                  <a:gd name="T9" fmla="*/ 2147483647 h 65"/>
                  <a:gd name="T10" fmla="*/ 2147483647 w 99"/>
                  <a:gd name="T11" fmla="*/ 2147483647 h 65"/>
                  <a:gd name="T12" fmla="*/ 2147483647 w 99"/>
                  <a:gd name="T13" fmla="*/ 2147483647 h 65"/>
                  <a:gd name="T14" fmla="*/ 2147483647 w 99"/>
                  <a:gd name="T15" fmla="*/ 2147483647 h 65"/>
                  <a:gd name="T16" fmla="*/ 2147483647 w 99"/>
                  <a:gd name="T17" fmla="*/ 2147483647 h 65"/>
                  <a:gd name="T18" fmla="*/ 2147483647 w 99"/>
                  <a:gd name="T19" fmla="*/ 2147483647 h 65"/>
                  <a:gd name="T20" fmla="*/ 2147483647 w 99"/>
                  <a:gd name="T21" fmla="*/ 2147483647 h 65"/>
                  <a:gd name="T22" fmla="*/ 2147483647 w 99"/>
                  <a:gd name="T23" fmla="*/ 2147483647 h 65"/>
                  <a:gd name="T24" fmla="*/ 2147483647 w 99"/>
                  <a:gd name="T25" fmla="*/ 2147483647 h 65"/>
                  <a:gd name="T26" fmla="*/ 2147483647 w 99"/>
                  <a:gd name="T27" fmla="*/ 2147483647 h 65"/>
                  <a:gd name="T28" fmla="*/ 2147483647 w 99"/>
                  <a:gd name="T29" fmla="*/ 2147483647 h 65"/>
                  <a:gd name="T30" fmla="*/ 2147483647 w 99"/>
                  <a:gd name="T31" fmla="*/ 2147483647 h 65"/>
                  <a:gd name="T32" fmla="*/ 2147483647 w 99"/>
                  <a:gd name="T33" fmla="*/ 2147483647 h 65"/>
                  <a:gd name="T34" fmla="*/ 2147483647 w 99"/>
                  <a:gd name="T35" fmla="*/ 0 h 65"/>
                  <a:gd name="T36" fmla="*/ 2147483647 w 99"/>
                  <a:gd name="T37" fmla="*/ 2147483647 h 65"/>
                  <a:gd name="T38" fmla="*/ 2147483647 w 99"/>
                  <a:gd name="T39" fmla="*/ 2147483647 h 65"/>
                  <a:gd name="T40" fmla="*/ 2147483647 w 99"/>
                  <a:gd name="T41" fmla="*/ 2147483647 h 65"/>
                  <a:gd name="T42" fmla="*/ 0 w 99"/>
                  <a:gd name="T43" fmla="*/ 2147483647 h 65"/>
                  <a:gd name="T44" fmla="*/ 2147483647 w 99"/>
                  <a:gd name="T45" fmla="*/ 2147483647 h 65"/>
                  <a:gd name="T46" fmla="*/ 2147483647 w 99"/>
                  <a:gd name="T47" fmla="*/ 2147483647 h 65"/>
                  <a:gd name="T48" fmla="*/ 2147483647 w 99"/>
                  <a:gd name="T49" fmla="*/ 2147483647 h 65"/>
                  <a:gd name="T50" fmla="*/ 2147483647 w 99"/>
                  <a:gd name="T51" fmla="*/ 2147483647 h 65"/>
                  <a:gd name="T52" fmla="*/ 2147483647 w 99"/>
                  <a:gd name="T53" fmla="*/ 2147483647 h 65"/>
                  <a:gd name="T54" fmla="*/ 2147483647 w 99"/>
                  <a:gd name="T55" fmla="*/ 2147483647 h 65"/>
                  <a:gd name="T56" fmla="*/ 2147483647 w 99"/>
                  <a:gd name="T57" fmla="*/ 2147483647 h 65"/>
                  <a:gd name="T58" fmla="*/ 2147483647 w 99"/>
                  <a:gd name="T59" fmla="*/ 2147483647 h 65"/>
                  <a:gd name="T60" fmla="*/ 2147483647 w 99"/>
                  <a:gd name="T61" fmla="*/ 2147483647 h 65"/>
                  <a:gd name="T62" fmla="*/ 2147483647 w 99"/>
                  <a:gd name="T63" fmla="*/ 2147483647 h 65"/>
                  <a:gd name="T64" fmla="*/ 2147483647 w 99"/>
                  <a:gd name="T65" fmla="*/ 2147483647 h 6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cxnSp>
            <p:nvCxnSpPr>
              <p:cNvPr id="69" name="直接连接符 68"/>
              <p:cNvCxnSpPr/>
              <p:nvPr/>
            </p:nvCxnSpPr>
            <p:spPr bwMode="auto">
              <a:xfrm>
                <a:off x="9681846" y="2088734"/>
                <a:ext cx="5459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47" name="组合 46"/>
          <p:cNvGrpSpPr>
            <a:grpSpLocks/>
          </p:cNvGrpSpPr>
          <p:nvPr/>
        </p:nvGrpSpPr>
        <p:grpSpPr bwMode="auto">
          <a:xfrm>
            <a:off x="4993958" y="4403597"/>
            <a:ext cx="1336675" cy="1527175"/>
            <a:chOff x="9296155" y="2846424"/>
            <a:chExt cx="1336423" cy="1527514"/>
          </a:xfrm>
        </p:grpSpPr>
        <p:sp>
          <p:nvSpPr>
            <p:cNvPr id="59" name="矩形 58"/>
            <p:cNvSpPr/>
            <p:nvPr/>
          </p:nvSpPr>
          <p:spPr>
            <a:xfrm>
              <a:off x="9296155" y="2846424"/>
              <a:ext cx="1336423" cy="1527514"/>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0279" name="组合 40"/>
            <p:cNvGrpSpPr>
              <a:grpSpLocks/>
            </p:cNvGrpSpPr>
            <p:nvPr/>
          </p:nvGrpSpPr>
          <p:grpSpPr bwMode="auto">
            <a:xfrm>
              <a:off x="9681846" y="3085967"/>
              <a:ext cx="545997" cy="694114"/>
              <a:chOff x="9681846" y="3085967"/>
              <a:chExt cx="545997" cy="694114"/>
            </a:xfrm>
          </p:grpSpPr>
          <p:sp>
            <p:nvSpPr>
              <p:cNvPr id="10280" name="Freeform 71"/>
              <p:cNvSpPr>
                <a:spLocks noEditPoints="1"/>
              </p:cNvSpPr>
              <p:nvPr/>
            </p:nvSpPr>
            <p:spPr bwMode="auto">
              <a:xfrm>
                <a:off x="9709040" y="3085967"/>
                <a:ext cx="510652" cy="540555"/>
              </a:xfrm>
              <a:custGeom>
                <a:avLst/>
                <a:gdLst>
                  <a:gd name="T0" fmla="*/ 2147483647 w 222"/>
                  <a:gd name="T1" fmla="*/ 2147483647 h 235"/>
                  <a:gd name="T2" fmla="*/ 2147483647 w 222"/>
                  <a:gd name="T3" fmla="*/ 2147483647 h 235"/>
                  <a:gd name="T4" fmla="*/ 2147483647 w 222"/>
                  <a:gd name="T5" fmla="*/ 2147483647 h 235"/>
                  <a:gd name="T6" fmla="*/ 2147483647 w 222"/>
                  <a:gd name="T7" fmla="*/ 2147483647 h 235"/>
                  <a:gd name="T8" fmla="*/ 2147483647 w 222"/>
                  <a:gd name="T9" fmla="*/ 2147483647 h 235"/>
                  <a:gd name="T10" fmla="*/ 2147483647 w 222"/>
                  <a:gd name="T11" fmla="*/ 2147483647 h 235"/>
                  <a:gd name="T12" fmla="*/ 2147483647 w 222"/>
                  <a:gd name="T13" fmla="*/ 2147483647 h 235"/>
                  <a:gd name="T14" fmla="*/ 2147483647 w 222"/>
                  <a:gd name="T15" fmla="*/ 2147483647 h 235"/>
                  <a:gd name="T16" fmla="*/ 2147483647 w 222"/>
                  <a:gd name="T17" fmla="*/ 2147483647 h 235"/>
                  <a:gd name="T18" fmla="*/ 2147483647 w 222"/>
                  <a:gd name="T19" fmla="*/ 2147483647 h 235"/>
                  <a:gd name="T20" fmla="*/ 2147483647 w 222"/>
                  <a:gd name="T21" fmla="*/ 2147483647 h 235"/>
                  <a:gd name="T22" fmla="*/ 2147483647 w 222"/>
                  <a:gd name="T23" fmla="*/ 2147483647 h 235"/>
                  <a:gd name="T24" fmla="*/ 2147483647 w 222"/>
                  <a:gd name="T25" fmla="*/ 2147483647 h 235"/>
                  <a:gd name="T26" fmla="*/ 2147483647 w 222"/>
                  <a:gd name="T27" fmla="*/ 0 h 235"/>
                  <a:gd name="T28" fmla="*/ 2147483647 w 222"/>
                  <a:gd name="T29" fmla="*/ 0 h 235"/>
                  <a:gd name="T30" fmla="*/ 2147483647 w 222"/>
                  <a:gd name="T31" fmla="*/ 2147483647 h 235"/>
                  <a:gd name="T32" fmla="*/ 2147483647 w 222"/>
                  <a:gd name="T33" fmla="*/ 2147483647 h 235"/>
                  <a:gd name="T34" fmla="*/ 2147483647 w 222"/>
                  <a:gd name="T35" fmla="*/ 2147483647 h 235"/>
                  <a:gd name="T36" fmla="*/ 2147483647 w 222"/>
                  <a:gd name="T37" fmla="*/ 2147483647 h 235"/>
                  <a:gd name="T38" fmla="*/ 2147483647 w 222"/>
                  <a:gd name="T39" fmla="*/ 2147483647 h 235"/>
                  <a:gd name="T40" fmla="*/ 2147483647 w 222"/>
                  <a:gd name="T41" fmla="*/ 2147483647 h 235"/>
                  <a:gd name="T42" fmla="*/ 2147483647 w 222"/>
                  <a:gd name="T43" fmla="*/ 2147483647 h 235"/>
                  <a:gd name="T44" fmla="*/ 0 w 222"/>
                  <a:gd name="T45" fmla="*/ 2147483647 h 235"/>
                  <a:gd name="T46" fmla="*/ 0 w 222"/>
                  <a:gd name="T47" fmla="*/ 2147483647 h 235"/>
                  <a:gd name="T48" fmla="*/ 2147483647 w 222"/>
                  <a:gd name="T49" fmla="*/ 2147483647 h 235"/>
                  <a:gd name="T50" fmla="*/ 2147483647 w 222"/>
                  <a:gd name="T51" fmla="*/ 2147483647 h 235"/>
                  <a:gd name="T52" fmla="*/ 2147483647 w 222"/>
                  <a:gd name="T53" fmla="*/ 2147483647 h 235"/>
                  <a:gd name="T54" fmla="*/ 2147483647 w 222"/>
                  <a:gd name="T55" fmla="*/ 2147483647 h 235"/>
                  <a:gd name="T56" fmla="*/ 2147483647 w 222"/>
                  <a:gd name="T57" fmla="*/ 2147483647 h 235"/>
                  <a:gd name="T58" fmla="*/ 2147483647 w 222"/>
                  <a:gd name="T59" fmla="*/ 2147483647 h 235"/>
                  <a:gd name="T60" fmla="*/ 2147483647 w 222"/>
                  <a:gd name="T61" fmla="*/ 2147483647 h 235"/>
                  <a:gd name="T62" fmla="*/ 2147483647 w 222"/>
                  <a:gd name="T63" fmla="*/ 2147483647 h 235"/>
                  <a:gd name="T64" fmla="*/ 2147483647 w 222"/>
                  <a:gd name="T65" fmla="*/ 2147483647 h 235"/>
                  <a:gd name="T66" fmla="*/ 2147483647 w 222"/>
                  <a:gd name="T67" fmla="*/ 2147483647 h 235"/>
                  <a:gd name="T68" fmla="*/ 2147483647 w 222"/>
                  <a:gd name="T69" fmla="*/ 2147483647 h 235"/>
                  <a:gd name="T70" fmla="*/ 2147483647 w 222"/>
                  <a:gd name="T71" fmla="*/ 2147483647 h 235"/>
                  <a:gd name="T72" fmla="*/ 2147483647 w 222"/>
                  <a:gd name="T73" fmla="*/ 2147483647 h 235"/>
                  <a:gd name="T74" fmla="*/ 2147483647 w 222"/>
                  <a:gd name="T75" fmla="*/ 2147483647 h 235"/>
                  <a:gd name="T76" fmla="*/ 2147483647 w 222"/>
                  <a:gd name="T77" fmla="*/ 2147483647 h 235"/>
                  <a:gd name="T78" fmla="*/ 2147483647 w 222"/>
                  <a:gd name="T79" fmla="*/ 2147483647 h 235"/>
                  <a:gd name="T80" fmla="*/ 2147483647 w 222"/>
                  <a:gd name="T81" fmla="*/ 2147483647 h 23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22" h="235">
                    <a:moveTo>
                      <a:pt x="151" y="19"/>
                    </a:moveTo>
                    <a:lnTo>
                      <a:pt x="170" y="29"/>
                    </a:lnTo>
                    <a:lnTo>
                      <a:pt x="203" y="19"/>
                    </a:lnTo>
                    <a:lnTo>
                      <a:pt x="182" y="7"/>
                    </a:lnTo>
                    <a:lnTo>
                      <a:pt x="151" y="19"/>
                    </a:lnTo>
                    <a:close/>
                    <a:moveTo>
                      <a:pt x="31" y="171"/>
                    </a:moveTo>
                    <a:lnTo>
                      <a:pt x="7" y="159"/>
                    </a:lnTo>
                    <a:lnTo>
                      <a:pt x="7" y="211"/>
                    </a:lnTo>
                    <a:lnTo>
                      <a:pt x="31" y="223"/>
                    </a:lnTo>
                    <a:lnTo>
                      <a:pt x="31" y="171"/>
                    </a:lnTo>
                    <a:close/>
                    <a:moveTo>
                      <a:pt x="87" y="104"/>
                    </a:moveTo>
                    <a:lnTo>
                      <a:pt x="109" y="114"/>
                    </a:lnTo>
                    <a:lnTo>
                      <a:pt x="137" y="102"/>
                    </a:lnTo>
                    <a:lnTo>
                      <a:pt x="116" y="93"/>
                    </a:lnTo>
                    <a:lnTo>
                      <a:pt x="87" y="104"/>
                    </a:lnTo>
                    <a:close/>
                    <a:moveTo>
                      <a:pt x="68" y="102"/>
                    </a:moveTo>
                    <a:lnTo>
                      <a:pt x="76" y="100"/>
                    </a:lnTo>
                    <a:lnTo>
                      <a:pt x="116" y="83"/>
                    </a:lnTo>
                    <a:lnTo>
                      <a:pt x="118" y="83"/>
                    </a:lnTo>
                    <a:lnTo>
                      <a:pt x="132" y="90"/>
                    </a:lnTo>
                    <a:lnTo>
                      <a:pt x="132" y="24"/>
                    </a:lnTo>
                    <a:lnTo>
                      <a:pt x="132" y="19"/>
                    </a:lnTo>
                    <a:lnTo>
                      <a:pt x="139" y="14"/>
                    </a:lnTo>
                    <a:lnTo>
                      <a:pt x="180" y="0"/>
                    </a:lnTo>
                    <a:lnTo>
                      <a:pt x="182" y="0"/>
                    </a:lnTo>
                    <a:lnTo>
                      <a:pt x="215" y="14"/>
                    </a:lnTo>
                    <a:lnTo>
                      <a:pt x="222" y="19"/>
                    </a:lnTo>
                    <a:lnTo>
                      <a:pt x="222" y="168"/>
                    </a:lnTo>
                    <a:lnTo>
                      <a:pt x="173" y="187"/>
                    </a:lnTo>
                    <a:lnTo>
                      <a:pt x="168" y="185"/>
                    </a:lnTo>
                    <a:lnTo>
                      <a:pt x="158" y="180"/>
                    </a:lnTo>
                    <a:lnTo>
                      <a:pt x="158" y="192"/>
                    </a:lnTo>
                    <a:lnTo>
                      <a:pt x="106" y="211"/>
                    </a:lnTo>
                    <a:lnTo>
                      <a:pt x="102" y="209"/>
                    </a:lnTo>
                    <a:lnTo>
                      <a:pt x="90" y="201"/>
                    </a:lnTo>
                    <a:lnTo>
                      <a:pt x="90" y="216"/>
                    </a:lnTo>
                    <a:lnTo>
                      <a:pt x="38" y="235"/>
                    </a:lnTo>
                    <a:lnTo>
                      <a:pt x="33" y="232"/>
                    </a:lnTo>
                    <a:lnTo>
                      <a:pt x="2" y="218"/>
                    </a:lnTo>
                    <a:lnTo>
                      <a:pt x="0" y="216"/>
                    </a:lnTo>
                    <a:lnTo>
                      <a:pt x="0" y="213"/>
                    </a:lnTo>
                    <a:lnTo>
                      <a:pt x="0" y="154"/>
                    </a:lnTo>
                    <a:lnTo>
                      <a:pt x="0" y="147"/>
                    </a:lnTo>
                    <a:lnTo>
                      <a:pt x="7" y="145"/>
                    </a:lnTo>
                    <a:lnTo>
                      <a:pt x="47" y="128"/>
                    </a:lnTo>
                    <a:lnTo>
                      <a:pt x="50" y="128"/>
                    </a:lnTo>
                    <a:lnTo>
                      <a:pt x="80" y="145"/>
                    </a:lnTo>
                    <a:lnTo>
                      <a:pt x="90" y="147"/>
                    </a:lnTo>
                    <a:lnTo>
                      <a:pt x="90" y="194"/>
                    </a:lnTo>
                    <a:lnTo>
                      <a:pt x="99" y="199"/>
                    </a:lnTo>
                    <a:lnTo>
                      <a:pt x="99" y="126"/>
                    </a:lnTo>
                    <a:lnTo>
                      <a:pt x="76" y="114"/>
                    </a:lnTo>
                    <a:lnTo>
                      <a:pt x="76" y="142"/>
                    </a:lnTo>
                    <a:lnTo>
                      <a:pt x="68" y="138"/>
                    </a:lnTo>
                    <a:lnTo>
                      <a:pt x="68" y="109"/>
                    </a:lnTo>
                    <a:lnTo>
                      <a:pt x="68" y="102"/>
                    </a:lnTo>
                    <a:close/>
                    <a:moveTo>
                      <a:pt x="139" y="95"/>
                    </a:moveTo>
                    <a:lnTo>
                      <a:pt x="149" y="100"/>
                    </a:lnTo>
                    <a:lnTo>
                      <a:pt x="158" y="102"/>
                    </a:lnTo>
                    <a:lnTo>
                      <a:pt x="158" y="171"/>
                    </a:lnTo>
                    <a:lnTo>
                      <a:pt x="165" y="175"/>
                    </a:lnTo>
                    <a:lnTo>
                      <a:pt x="165" y="43"/>
                    </a:lnTo>
                    <a:lnTo>
                      <a:pt x="139" y="31"/>
                    </a:lnTo>
                    <a:lnTo>
                      <a:pt x="139" y="95"/>
                    </a:lnTo>
                    <a:close/>
                    <a:moveTo>
                      <a:pt x="19" y="149"/>
                    </a:moveTo>
                    <a:lnTo>
                      <a:pt x="38" y="159"/>
                    </a:lnTo>
                    <a:lnTo>
                      <a:pt x="71" y="147"/>
                    </a:lnTo>
                    <a:lnTo>
                      <a:pt x="47" y="138"/>
                    </a:lnTo>
                    <a:lnTo>
                      <a:pt x="19" y="149"/>
                    </a:lnTo>
                    <a:close/>
                    <a:moveTo>
                      <a:pt x="173" y="38"/>
                    </a:moveTo>
                    <a:lnTo>
                      <a:pt x="173" y="36"/>
                    </a:lnTo>
                    <a:lnTo>
                      <a:pt x="173" y="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cxnSp>
            <p:nvCxnSpPr>
              <p:cNvPr id="82" name="直接连接符 81"/>
              <p:cNvCxnSpPr/>
              <p:nvPr/>
            </p:nvCxnSpPr>
            <p:spPr bwMode="auto">
              <a:xfrm>
                <a:off x="9681846" y="3780081"/>
                <a:ext cx="5459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89" name="组合 88">
            <a:extLst>
              <a:ext uri="{FF2B5EF4-FFF2-40B4-BE49-F238E27FC236}">
                <a16:creationId xmlns:a16="http://schemas.microsoft.com/office/drawing/2014/main" id="{4B27BA9E-F989-4901-AC47-0F5B3E7D7C0D}"/>
              </a:ext>
            </a:extLst>
          </p:cNvPr>
          <p:cNvGrpSpPr>
            <a:grpSpLocks/>
          </p:cNvGrpSpPr>
          <p:nvPr/>
        </p:nvGrpSpPr>
        <p:grpSpPr bwMode="auto">
          <a:xfrm>
            <a:off x="1338263" y="991887"/>
            <a:ext cx="2957513" cy="522287"/>
            <a:chOff x="5982652" y="1305878"/>
            <a:chExt cx="3235645" cy="523220"/>
          </a:xfrm>
        </p:grpSpPr>
        <p:sp>
          <p:nvSpPr>
            <p:cNvPr id="91" name="矩形 90">
              <a:extLst>
                <a:ext uri="{FF2B5EF4-FFF2-40B4-BE49-F238E27FC236}">
                  <a16:creationId xmlns:a16="http://schemas.microsoft.com/office/drawing/2014/main" id="{788FC52D-03A7-41E9-98CA-32894B167FC1}"/>
                </a:ext>
              </a:extLst>
            </p:cNvPr>
            <p:cNvSpPr/>
            <p:nvPr/>
          </p:nvSpPr>
          <p:spPr>
            <a:xfrm>
              <a:off x="5982652" y="1305878"/>
              <a:ext cx="3235645" cy="523220"/>
            </a:xfrm>
            <a:prstGeom prst="rect">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92" name="文本框 91">
              <a:extLst>
                <a:ext uri="{FF2B5EF4-FFF2-40B4-BE49-F238E27FC236}">
                  <a16:creationId xmlns:a16="http://schemas.microsoft.com/office/drawing/2014/main" id="{8AF0C26B-2357-4508-8250-3B56090682CB}"/>
                </a:ext>
              </a:extLst>
            </p:cNvPr>
            <p:cNvSpPr txBox="1"/>
            <p:nvPr/>
          </p:nvSpPr>
          <p:spPr>
            <a:xfrm>
              <a:off x="5982652" y="1336094"/>
              <a:ext cx="3235645" cy="462788"/>
            </a:xfrm>
            <a:prstGeom prst="rect">
              <a:avLst/>
            </a:prstGeom>
            <a:noFill/>
          </p:spPr>
          <p:txBody>
            <a:bodyPr wrap="square">
              <a:spAutoFit/>
            </a:bodyPr>
            <a:lstStyle/>
            <a:p>
              <a:pPr eaLnBrk="1" fontAlgn="auto" hangingPunct="1">
                <a:spcBef>
                  <a:spcPts val="0"/>
                </a:spcBef>
                <a:spcAft>
                  <a:spcPts val="0"/>
                </a:spcAft>
                <a:defRPr/>
              </a:pPr>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准备工作</a:t>
              </a:r>
            </a:p>
          </p:txBody>
        </p:sp>
      </p:grpSp>
      <p:grpSp>
        <p:nvGrpSpPr>
          <p:cNvPr id="36" name="组合 35">
            <a:extLst>
              <a:ext uri="{FF2B5EF4-FFF2-40B4-BE49-F238E27FC236}">
                <a16:creationId xmlns:a16="http://schemas.microsoft.com/office/drawing/2014/main" id="{54EF1A20-8A04-4E14-94B8-36EE9FF2DD98}"/>
              </a:ext>
            </a:extLst>
          </p:cNvPr>
          <p:cNvGrpSpPr/>
          <p:nvPr/>
        </p:nvGrpSpPr>
        <p:grpSpPr>
          <a:xfrm>
            <a:off x="1274763" y="1745047"/>
            <a:ext cx="3021013" cy="4211975"/>
            <a:chOff x="82551" y="1195388"/>
            <a:chExt cx="3021013" cy="4211975"/>
          </a:xfrm>
        </p:grpSpPr>
        <p:grpSp>
          <p:nvGrpSpPr>
            <p:cNvPr id="37" name="组合 36">
              <a:extLst>
                <a:ext uri="{FF2B5EF4-FFF2-40B4-BE49-F238E27FC236}">
                  <a16:creationId xmlns:a16="http://schemas.microsoft.com/office/drawing/2014/main" id="{F9AD75B0-7370-47D2-B0A8-CEE07DE90892}"/>
                </a:ext>
              </a:extLst>
            </p:cNvPr>
            <p:cNvGrpSpPr>
              <a:grpSpLocks/>
            </p:cNvGrpSpPr>
            <p:nvPr/>
          </p:nvGrpSpPr>
          <p:grpSpPr bwMode="auto">
            <a:xfrm>
              <a:off x="146050" y="1195388"/>
              <a:ext cx="2957514" cy="4211975"/>
              <a:chOff x="146662" y="1194708"/>
              <a:chExt cx="2956561" cy="4211975"/>
            </a:xfrm>
          </p:grpSpPr>
          <p:grpSp>
            <p:nvGrpSpPr>
              <p:cNvPr id="39" name="组合 8">
                <a:extLst>
                  <a:ext uri="{FF2B5EF4-FFF2-40B4-BE49-F238E27FC236}">
                    <a16:creationId xmlns:a16="http://schemas.microsoft.com/office/drawing/2014/main" id="{3B9596AB-6E4F-4763-8099-3061B9B5727C}"/>
                  </a:ext>
                </a:extLst>
              </p:cNvPr>
              <p:cNvGrpSpPr>
                <a:grpSpLocks/>
              </p:cNvGrpSpPr>
              <p:nvPr/>
            </p:nvGrpSpPr>
            <p:grpSpPr bwMode="auto">
              <a:xfrm>
                <a:off x="146662" y="1194708"/>
                <a:ext cx="2956561" cy="4211975"/>
                <a:chOff x="146662" y="1194708"/>
                <a:chExt cx="2956561" cy="4211975"/>
              </a:xfrm>
            </p:grpSpPr>
            <p:grpSp>
              <p:nvGrpSpPr>
                <p:cNvPr id="41" name="组合 3">
                  <a:extLst>
                    <a:ext uri="{FF2B5EF4-FFF2-40B4-BE49-F238E27FC236}">
                      <a16:creationId xmlns:a16="http://schemas.microsoft.com/office/drawing/2014/main" id="{4DE47FA5-94CB-47FA-9022-DE4E567BCDE4}"/>
                    </a:ext>
                  </a:extLst>
                </p:cNvPr>
                <p:cNvGrpSpPr>
                  <a:grpSpLocks/>
                </p:cNvGrpSpPr>
                <p:nvPr/>
              </p:nvGrpSpPr>
              <p:grpSpPr bwMode="auto">
                <a:xfrm>
                  <a:off x="146663" y="1194708"/>
                  <a:ext cx="2956560" cy="4211975"/>
                  <a:chOff x="304800" y="1466850"/>
                  <a:chExt cx="2705100" cy="4211975"/>
                </a:xfrm>
              </p:grpSpPr>
              <p:sp>
                <p:nvSpPr>
                  <p:cNvPr id="43" name="矩形 42">
                    <a:extLst>
                      <a:ext uri="{FF2B5EF4-FFF2-40B4-BE49-F238E27FC236}">
                        <a16:creationId xmlns:a16="http://schemas.microsoft.com/office/drawing/2014/main" id="{F2606253-9275-44F5-BF8E-577D0D67217F}"/>
                      </a:ext>
                    </a:extLst>
                  </p:cNvPr>
                  <p:cNvSpPr/>
                  <p:nvPr/>
                </p:nvSpPr>
                <p:spPr>
                  <a:xfrm>
                    <a:off x="304800" y="1466850"/>
                    <a:ext cx="2705100" cy="70485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矩形 43">
                    <a:extLst>
                      <a:ext uri="{FF2B5EF4-FFF2-40B4-BE49-F238E27FC236}">
                        <a16:creationId xmlns:a16="http://schemas.microsoft.com/office/drawing/2014/main" id="{8A9110B6-4427-4A4D-ACE5-180168FEED06}"/>
                      </a:ext>
                    </a:extLst>
                  </p:cNvPr>
                  <p:cNvSpPr/>
                  <p:nvPr/>
                </p:nvSpPr>
                <p:spPr>
                  <a:xfrm>
                    <a:off x="304800" y="2171700"/>
                    <a:ext cx="2705100" cy="35071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2" name="矩形 41">
                  <a:extLst>
                    <a:ext uri="{FF2B5EF4-FFF2-40B4-BE49-F238E27FC236}">
                      <a16:creationId xmlns:a16="http://schemas.microsoft.com/office/drawing/2014/main" id="{ADE4EDFF-8030-43F4-A6C7-2E2989191DAD}"/>
                    </a:ext>
                  </a:extLst>
                </p:cNvPr>
                <p:cNvSpPr/>
                <p:nvPr/>
              </p:nvSpPr>
              <p:spPr>
                <a:xfrm flipV="1">
                  <a:off x="146662" y="5113987"/>
                  <a:ext cx="2956560" cy="26388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0" name="文本框 2">
                <a:extLst>
                  <a:ext uri="{FF2B5EF4-FFF2-40B4-BE49-F238E27FC236}">
                    <a16:creationId xmlns:a16="http://schemas.microsoft.com/office/drawing/2014/main" id="{3ACA481F-FDEC-4AA6-8FBE-F9B049894F40}"/>
                  </a:ext>
                </a:extLst>
              </p:cNvPr>
              <p:cNvSpPr txBox="1">
                <a:spLocks noChangeArrowheads="1"/>
              </p:cNvSpPr>
              <p:nvPr/>
            </p:nvSpPr>
            <p:spPr bwMode="auto">
              <a:xfrm>
                <a:off x="272393" y="1316300"/>
                <a:ext cx="2705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400" dirty="0">
                    <a:solidFill>
                      <a:schemeClr val="bg1"/>
                    </a:solidFill>
                    <a:latin typeface="微软雅黑" panose="020B0503020204020204" pitchFamily="34" charset="-122"/>
                    <a:ea typeface="微软雅黑" panose="020B0503020204020204" pitchFamily="34" charset="-122"/>
                  </a:rPr>
                  <a:t>基础编程</a:t>
                </a:r>
              </a:p>
            </p:txBody>
          </p:sp>
        </p:grpSp>
        <p:sp>
          <p:nvSpPr>
            <p:cNvPr id="38" name="矩形 37">
              <a:extLst>
                <a:ext uri="{FF2B5EF4-FFF2-40B4-BE49-F238E27FC236}">
                  <a16:creationId xmlns:a16="http://schemas.microsoft.com/office/drawing/2014/main" id="{03070141-273D-4BCF-94F8-72699022963C}"/>
                </a:ext>
              </a:extLst>
            </p:cNvPr>
            <p:cNvSpPr/>
            <p:nvPr/>
          </p:nvSpPr>
          <p:spPr>
            <a:xfrm>
              <a:off x="82551" y="2124075"/>
              <a:ext cx="2944813" cy="1884618"/>
            </a:xfrm>
            <a:prstGeom prst="rect">
              <a:avLst/>
            </a:prstGeom>
          </p:spPr>
          <p:txBody>
            <a:bodyPr>
              <a:spAutoFit/>
            </a:bodyPr>
            <a:lstStyle/>
            <a:p>
              <a:pPr marL="285750" indent="-285750" eaLnBrk="1" fontAlgn="auto" hangingPunct="1">
                <a:lnSpc>
                  <a:spcPct val="150000"/>
                </a:lnSpc>
                <a:spcBef>
                  <a:spcPts val="0"/>
                </a:spcBef>
                <a:spcAft>
                  <a:spcPts val="0"/>
                </a:spcAft>
                <a:buFont typeface="Wingdings" panose="05000000000000000000" pitchFamily="2" charset="2"/>
                <a:buChar char="Ø"/>
                <a:defRPr/>
              </a:pPr>
              <a:r>
                <a:rPr lang="zh-CN" altLang="zh-CN" sz="2000" dirty="0">
                  <a:latin typeface="微软雅黑" panose="020B0503020204020204" pitchFamily="34" charset="-122"/>
                  <a:ea typeface="微软雅黑" panose="020B0503020204020204" pitchFamily="34" charset="-122"/>
                </a:rPr>
                <a:t>掌握了</a:t>
              </a:r>
              <a:r>
                <a:rPr lang="en-US" altLang="zh-CN" sz="2000" dirty="0">
                  <a:latin typeface="微软雅黑" panose="020B0503020204020204" pitchFamily="34" charset="-122"/>
                  <a:ea typeface="微软雅黑" panose="020B0503020204020204" pitchFamily="34" charset="-122"/>
                </a:rPr>
                <a:t>MATLAB</a:t>
              </a:r>
              <a:r>
                <a:rPr lang="zh-CN" altLang="zh-CN" sz="2000" dirty="0">
                  <a:latin typeface="微软雅黑" panose="020B0503020204020204" pitchFamily="34" charset="-122"/>
                  <a:ea typeface="微软雅黑" panose="020B0503020204020204" pitchFamily="34" charset="-122"/>
                </a:rPr>
                <a:t>及其相关的编程技术，为后续编写相关代码做准备</a:t>
              </a:r>
              <a:endParaRPr lang="en-US" altLang="zh-CN" sz="2000" dirty="0">
                <a:latin typeface="微软雅黑" panose="020B0503020204020204" pitchFamily="34" charset="-122"/>
                <a:ea typeface="微软雅黑" panose="020B0503020204020204" pitchFamily="34" charset="-122"/>
              </a:endParaRPr>
            </a:p>
          </p:txBody>
        </p:sp>
      </p:grpSp>
      <p:grpSp>
        <p:nvGrpSpPr>
          <p:cNvPr id="46" name="组合 45">
            <a:extLst>
              <a:ext uri="{FF2B5EF4-FFF2-40B4-BE49-F238E27FC236}">
                <a16:creationId xmlns:a16="http://schemas.microsoft.com/office/drawing/2014/main" id="{5818BE4D-F0A7-4AD2-AEAA-6FB67358423C}"/>
              </a:ext>
            </a:extLst>
          </p:cNvPr>
          <p:cNvGrpSpPr/>
          <p:nvPr/>
        </p:nvGrpSpPr>
        <p:grpSpPr>
          <a:xfrm>
            <a:off x="7028815" y="1740600"/>
            <a:ext cx="3021013" cy="4211975"/>
            <a:chOff x="82551" y="1195388"/>
            <a:chExt cx="3021013" cy="4211975"/>
          </a:xfrm>
        </p:grpSpPr>
        <p:grpSp>
          <p:nvGrpSpPr>
            <p:cNvPr id="48" name="组合 47">
              <a:extLst>
                <a:ext uri="{FF2B5EF4-FFF2-40B4-BE49-F238E27FC236}">
                  <a16:creationId xmlns:a16="http://schemas.microsoft.com/office/drawing/2014/main" id="{E8E579AB-080C-437E-9B45-B4FA01C2B256}"/>
                </a:ext>
              </a:extLst>
            </p:cNvPr>
            <p:cNvGrpSpPr>
              <a:grpSpLocks/>
            </p:cNvGrpSpPr>
            <p:nvPr/>
          </p:nvGrpSpPr>
          <p:grpSpPr bwMode="auto">
            <a:xfrm>
              <a:off x="146050" y="1195388"/>
              <a:ext cx="2957514" cy="4211975"/>
              <a:chOff x="146662" y="1194708"/>
              <a:chExt cx="2956561" cy="4211975"/>
            </a:xfrm>
          </p:grpSpPr>
          <p:grpSp>
            <p:nvGrpSpPr>
              <p:cNvPr id="50" name="组合 8">
                <a:extLst>
                  <a:ext uri="{FF2B5EF4-FFF2-40B4-BE49-F238E27FC236}">
                    <a16:creationId xmlns:a16="http://schemas.microsoft.com/office/drawing/2014/main" id="{1F2BFFF5-B6C4-48DF-83D6-3332D2B461F1}"/>
                  </a:ext>
                </a:extLst>
              </p:cNvPr>
              <p:cNvGrpSpPr>
                <a:grpSpLocks/>
              </p:cNvGrpSpPr>
              <p:nvPr/>
            </p:nvGrpSpPr>
            <p:grpSpPr bwMode="auto">
              <a:xfrm>
                <a:off x="146662" y="1194708"/>
                <a:ext cx="2956561" cy="4211975"/>
                <a:chOff x="146662" y="1194708"/>
                <a:chExt cx="2956561" cy="4211975"/>
              </a:xfrm>
            </p:grpSpPr>
            <p:grpSp>
              <p:nvGrpSpPr>
                <p:cNvPr id="52" name="组合 3">
                  <a:extLst>
                    <a:ext uri="{FF2B5EF4-FFF2-40B4-BE49-F238E27FC236}">
                      <a16:creationId xmlns:a16="http://schemas.microsoft.com/office/drawing/2014/main" id="{B9DEDD85-E451-4CB6-B65C-1CC644AA5C4E}"/>
                    </a:ext>
                  </a:extLst>
                </p:cNvPr>
                <p:cNvGrpSpPr>
                  <a:grpSpLocks/>
                </p:cNvGrpSpPr>
                <p:nvPr/>
              </p:nvGrpSpPr>
              <p:grpSpPr bwMode="auto">
                <a:xfrm>
                  <a:off x="146663" y="1194708"/>
                  <a:ext cx="2956560" cy="4211975"/>
                  <a:chOff x="304800" y="1466850"/>
                  <a:chExt cx="2705100" cy="4211975"/>
                </a:xfrm>
              </p:grpSpPr>
              <p:sp>
                <p:nvSpPr>
                  <p:cNvPr id="54" name="矩形 53">
                    <a:extLst>
                      <a:ext uri="{FF2B5EF4-FFF2-40B4-BE49-F238E27FC236}">
                        <a16:creationId xmlns:a16="http://schemas.microsoft.com/office/drawing/2014/main" id="{E11633A4-63CA-4C7E-850A-D6E495784125}"/>
                      </a:ext>
                    </a:extLst>
                  </p:cNvPr>
                  <p:cNvSpPr/>
                  <p:nvPr/>
                </p:nvSpPr>
                <p:spPr>
                  <a:xfrm>
                    <a:off x="304800" y="1466850"/>
                    <a:ext cx="2705100" cy="704850"/>
                  </a:xfrm>
                  <a:prstGeom prst="rect">
                    <a:avLst/>
                  </a:prstGeom>
                  <a:solidFill>
                    <a:srgbClr val="3B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5" name="矩形 54">
                    <a:extLst>
                      <a:ext uri="{FF2B5EF4-FFF2-40B4-BE49-F238E27FC236}">
                        <a16:creationId xmlns:a16="http://schemas.microsoft.com/office/drawing/2014/main" id="{801AC403-1068-48F9-8677-43D41EB52139}"/>
                      </a:ext>
                    </a:extLst>
                  </p:cNvPr>
                  <p:cNvSpPr/>
                  <p:nvPr/>
                </p:nvSpPr>
                <p:spPr>
                  <a:xfrm>
                    <a:off x="304800" y="2171700"/>
                    <a:ext cx="2705100" cy="35071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53" name="矩形 52">
                  <a:extLst>
                    <a:ext uri="{FF2B5EF4-FFF2-40B4-BE49-F238E27FC236}">
                      <a16:creationId xmlns:a16="http://schemas.microsoft.com/office/drawing/2014/main" id="{931F4FE4-020D-4145-A59F-3C0A4625FF3A}"/>
                    </a:ext>
                  </a:extLst>
                </p:cNvPr>
                <p:cNvSpPr/>
                <p:nvPr/>
              </p:nvSpPr>
              <p:spPr>
                <a:xfrm flipV="1">
                  <a:off x="146662" y="5113987"/>
                  <a:ext cx="2956560" cy="263887"/>
                </a:xfrm>
                <a:prstGeom prst="rect">
                  <a:avLst/>
                </a:prstGeom>
                <a:solidFill>
                  <a:srgbClr val="3B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51" name="文本框 2">
                <a:extLst>
                  <a:ext uri="{FF2B5EF4-FFF2-40B4-BE49-F238E27FC236}">
                    <a16:creationId xmlns:a16="http://schemas.microsoft.com/office/drawing/2014/main" id="{959C2FBF-1E00-4011-B84A-AE0CC139C587}"/>
                  </a:ext>
                </a:extLst>
              </p:cNvPr>
              <p:cNvSpPr txBox="1">
                <a:spLocks noChangeArrowheads="1"/>
              </p:cNvSpPr>
              <p:nvPr/>
            </p:nvSpPr>
            <p:spPr bwMode="auto">
              <a:xfrm>
                <a:off x="272393" y="1316300"/>
                <a:ext cx="2705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400" dirty="0">
                    <a:solidFill>
                      <a:schemeClr val="bg1"/>
                    </a:solidFill>
                    <a:latin typeface="微软雅黑" panose="020B0503020204020204" pitchFamily="34" charset="-122"/>
                    <a:ea typeface="微软雅黑" panose="020B0503020204020204" pitchFamily="34" charset="-122"/>
                  </a:rPr>
                  <a:t>师生交流</a:t>
                </a:r>
              </a:p>
            </p:txBody>
          </p:sp>
        </p:grpSp>
        <p:sp>
          <p:nvSpPr>
            <p:cNvPr id="49" name="矩形 48">
              <a:extLst>
                <a:ext uri="{FF2B5EF4-FFF2-40B4-BE49-F238E27FC236}">
                  <a16:creationId xmlns:a16="http://schemas.microsoft.com/office/drawing/2014/main" id="{2EFAAFB3-1E0C-4043-8E32-9EE412D72D03}"/>
                </a:ext>
              </a:extLst>
            </p:cNvPr>
            <p:cNvSpPr/>
            <p:nvPr/>
          </p:nvSpPr>
          <p:spPr>
            <a:xfrm>
              <a:off x="82551" y="2124075"/>
              <a:ext cx="2944813" cy="2807948"/>
            </a:xfrm>
            <a:prstGeom prst="rect">
              <a:avLst/>
            </a:prstGeom>
          </p:spPr>
          <p:txBody>
            <a:bodyPr>
              <a:spAutoFit/>
            </a:bodyPr>
            <a:lstStyle/>
            <a:p>
              <a:pPr marL="285750" indent="-285750" eaLnBrk="1" fontAlgn="auto" hangingPunct="1">
                <a:lnSpc>
                  <a:spcPct val="150000"/>
                </a:lnSpc>
                <a:spcBef>
                  <a:spcPts val="0"/>
                </a:spcBef>
                <a:spcAft>
                  <a:spcPts val="0"/>
                </a:spcAft>
                <a:buFont typeface="Wingdings" panose="05000000000000000000" pitchFamily="2" charset="2"/>
                <a:buChar char="Ø"/>
                <a:defRPr/>
              </a:pPr>
              <a:r>
                <a:rPr lang="zh-CN" altLang="en-US" sz="2000" dirty="0">
                  <a:latin typeface="微软雅黑" panose="020B0503020204020204" pitchFamily="34" charset="-122"/>
                  <a:ea typeface="微软雅黑" panose="020B0503020204020204" pitchFamily="34" charset="-122"/>
                </a:rPr>
                <a:t>与指导老师和助教进行了交流，得到相关的经验并解决了一些理论上的困惑，为后续的计划实施做好铺垫</a:t>
              </a:r>
              <a:endParaRPr lang="en-US" altLang="zh-CN" sz="2000"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699672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3" presetClass="entr" presetSubtype="16"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anim calcmode="lin" valueType="num">
                                      <p:cBhvr>
                                        <p:cTn id="15" dur="500" fill="hold"/>
                                        <p:tgtEl>
                                          <p:spTgt spid="45"/>
                                        </p:tgtEl>
                                        <p:attrNameLst>
                                          <p:attrName>ppt_w</p:attrName>
                                        </p:attrNameLst>
                                      </p:cBhvr>
                                      <p:tavLst>
                                        <p:tav tm="0">
                                          <p:val>
                                            <p:fltVal val="0"/>
                                          </p:val>
                                        </p:tav>
                                        <p:tav tm="100000">
                                          <p:val>
                                            <p:strVal val="#ppt_w"/>
                                          </p:val>
                                        </p:tav>
                                      </p:tavLst>
                                    </p:anim>
                                    <p:anim calcmode="lin" valueType="num">
                                      <p:cBhvr>
                                        <p:cTn id="16" dur="500" fill="hold"/>
                                        <p:tgtEl>
                                          <p:spTgt spid="45"/>
                                        </p:tgtEl>
                                        <p:attrNameLst>
                                          <p:attrName>ppt_h</p:attrName>
                                        </p:attrNameLst>
                                      </p:cBhvr>
                                      <p:tavLst>
                                        <p:tav tm="0">
                                          <p:val>
                                            <p:fltVal val="0"/>
                                          </p:val>
                                        </p:tav>
                                        <p:tav tm="100000">
                                          <p:val>
                                            <p:strVal val="#ppt_h"/>
                                          </p:val>
                                        </p:tav>
                                      </p:tavLst>
                                    </p:anim>
                                    <p:animEffect transition="in" filter="fade">
                                      <p:cBhvr>
                                        <p:cTn id="17" dur="500"/>
                                        <p:tgtEl>
                                          <p:spTgt spid="45"/>
                                        </p:tgtEl>
                                      </p:cBhvr>
                                    </p:animEffect>
                                  </p:childTnLst>
                                </p:cTn>
                              </p:par>
                              <p:par>
                                <p:cTn id="18" presetID="53" presetClass="entr" presetSubtype="16" fill="hold" nodeType="withEffect">
                                  <p:stCondLst>
                                    <p:cond delay="500"/>
                                  </p:stCondLst>
                                  <p:childTnLst>
                                    <p:set>
                                      <p:cBhvr>
                                        <p:cTn id="19" dur="1" fill="hold">
                                          <p:stCondLst>
                                            <p:cond delay="0"/>
                                          </p:stCondLst>
                                        </p:cTn>
                                        <p:tgtEl>
                                          <p:spTgt spid="47"/>
                                        </p:tgtEl>
                                        <p:attrNameLst>
                                          <p:attrName>style.visibility</p:attrName>
                                        </p:attrNameLst>
                                      </p:cBhvr>
                                      <p:to>
                                        <p:strVal val="visible"/>
                                      </p:to>
                                    </p:set>
                                    <p:anim calcmode="lin" valueType="num">
                                      <p:cBhvr>
                                        <p:cTn id="20" dur="500" fill="hold"/>
                                        <p:tgtEl>
                                          <p:spTgt spid="47"/>
                                        </p:tgtEl>
                                        <p:attrNameLst>
                                          <p:attrName>ppt_w</p:attrName>
                                        </p:attrNameLst>
                                      </p:cBhvr>
                                      <p:tavLst>
                                        <p:tav tm="0">
                                          <p:val>
                                            <p:fltVal val="0"/>
                                          </p:val>
                                        </p:tav>
                                        <p:tav tm="100000">
                                          <p:val>
                                            <p:strVal val="#ppt_w"/>
                                          </p:val>
                                        </p:tav>
                                      </p:tavLst>
                                    </p:anim>
                                    <p:anim calcmode="lin" valueType="num">
                                      <p:cBhvr>
                                        <p:cTn id="21" dur="500" fill="hold"/>
                                        <p:tgtEl>
                                          <p:spTgt spid="47"/>
                                        </p:tgtEl>
                                        <p:attrNameLst>
                                          <p:attrName>ppt_h</p:attrName>
                                        </p:attrNameLst>
                                      </p:cBhvr>
                                      <p:tavLst>
                                        <p:tav tm="0">
                                          <p:val>
                                            <p:fltVal val="0"/>
                                          </p:val>
                                        </p:tav>
                                        <p:tav tm="100000">
                                          <p:val>
                                            <p:strVal val="#ppt_h"/>
                                          </p:val>
                                        </p:tav>
                                      </p:tavLst>
                                    </p:anim>
                                    <p:animEffect transition="in" filter="fade">
                                      <p:cBhvr>
                                        <p:cTn id="22" dur="500"/>
                                        <p:tgtEl>
                                          <p:spTgt spid="4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9"/>
                                        </p:tgtEl>
                                        <p:attrNameLst>
                                          <p:attrName>style.visibility</p:attrName>
                                        </p:attrNameLst>
                                      </p:cBhvr>
                                      <p:to>
                                        <p:strVal val="visible"/>
                                      </p:to>
                                    </p:set>
                                    <p:animEffect transition="in" filter="wipe(left)">
                                      <p:cBhvr>
                                        <p:cTn id="27"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521</TotalTime>
  <Words>961</Words>
  <Application>Microsoft Office PowerPoint</Application>
  <PresentationFormat>宽屏</PresentationFormat>
  <Paragraphs>155</Paragraphs>
  <Slides>26</Slides>
  <Notes>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26</vt:i4>
      </vt:variant>
    </vt:vector>
  </HeadingPairs>
  <TitlesOfParts>
    <vt:vector size="34" baseType="lpstr">
      <vt:lpstr>等线</vt:lpstr>
      <vt:lpstr>微软雅黑</vt:lpstr>
      <vt:lpstr>Arial</vt:lpstr>
      <vt:lpstr>Calibri</vt:lpstr>
      <vt:lpstr>Calibri Light</vt:lpstr>
      <vt:lpstr>Impact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门泓江;王亮;赵苏琪</dc:creator>
  <cp:lastModifiedBy>Sukii 赵</cp:lastModifiedBy>
  <cp:revision>71</cp:revision>
  <dcterms:created xsi:type="dcterms:W3CDTF">2015-04-13T12:15:43Z</dcterms:created>
  <dcterms:modified xsi:type="dcterms:W3CDTF">2018-12-06T06:51:28Z</dcterms:modified>
</cp:coreProperties>
</file>