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7"/>
  </p:notesMasterIdLst>
  <p:sldIdLst>
    <p:sldId id="274" r:id="rId2"/>
    <p:sldId id="270" r:id="rId3"/>
    <p:sldId id="256" r:id="rId4"/>
    <p:sldId id="278" r:id="rId5"/>
    <p:sldId id="279" r:id="rId6"/>
    <p:sldId id="280" r:id="rId7"/>
    <p:sldId id="295" r:id="rId8"/>
    <p:sldId id="296" r:id="rId9"/>
    <p:sldId id="298" r:id="rId10"/>
    <p:sldId id="259" r:id="rId11"/>
    <p:sldId id="284" r:id="rId12"/>
    <p:sldId id="285" r:id="rId13"/>
    <p:sldId id="258" r:id="rId14"/>
    <p:sldId id="281" r:id="rId15"/>
    <p:sldId id="318" r:id="rId16"/>
    <p:sldId id="319" r:id="rId17"/>
    <p:sldId id="321" r:id="rId18"/>
    <p:sldId id="317" r:id="rId19"/>
    <p:sldId id="293" r:id="rId20"/>
    <p:sldId id="300" r:id="rId21"/>
    <p:sldId id="294" r:id="rId22"/>
    <p:sldId id="261" r:id="rId23"/>
    <p:sldId id="286" r:id="rId24"/>
    <p:sldId id="322" r:id="rId25"/>
    <p:sldId id="287" r:id="rId26"/>
    <p:sldId id="323" r:id="rId27"/>
    <p:sldId id="326" r:id="rId28"/>
    <p:sldId id="324" r:id="rId29"/>
    <p:sldId id="297" r:id="rId30"/>
    <p:sldId id="260" r:id="rId31"/>
    <p:sldId id="299" r:id="rId32"/>
    <p:sldId id="277" r:id="rId33"/>
    <p:sldId id="263" r:id="rId34"/>
    <p:sldId id="301" r:id="rId35"/>
    <p:sldId id="273" r:id="rId36"/>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160">
          <p15:clr>
            <a:srgbClr val="A4A3A4"/>
          </p15:clr>
        </p15:guide>
        <p15:guide id="2" orient="horz" pos="4320">
          <p15:clr>
            <a:srgbClr val="A4A3A4"/>
          </p15:clr>
        </p15:guide>
        <p15:guide id="3" orient="horz" pos="3339">
          <p15:clr>
            <a:srgbClr val="A4A3A4"/>
          </p15:clr>
        </p15:guide>
        <p15:guide id="4" orient="horz" pos="2644">
          <p15:clr>
            <a:srgbClr val="A4A3A4"/>
          </p15:clr>
        </p15:guide>
        <p15:guide id="5" orient="horz" pos="1933">
          <p15:clr>
            <a:srgbClr val="A4A3A4"/>
          </p15:clr>
        </p15:guide>
        <p15:guide id="6" pos="26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B3838"/>
    <a:srgbClr val="044875"/>
    <a:srgbClr val="0072A9"/>
    <a:srgbClr val="D6E0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815" autoAdjust="0"/>
    <p:restoredTop sz="94660"/>
  </p:normalViewPr>
  <p:slideViewPr>
    <p:cSldViewPr snapToGrid="0">
      <p:cViewPr varScale="1">
        <p:scale>
          <a:sx n="82" d="100"/>
          <a:sy n="82" d="100"/>
        </p:scale>
        <p:origin x="912" y="67"/>
      </p:cViewPr>
      <p:guideLst>
        <p:guide orient="horz" pos="160"/>
        <p:guide orient="horz" pos="4320"/>
        <p:guide orient="horz" pos="3339"/>
        <p:guide orient="horz" pos="2644"/>
        <p:guide orient="horz" pos="1933"/>
        <p:guide pos="264"/>
      </p:guideLst>
    </p:cSldViewPr>
  </p:slideViewPr>
  <p:notesTextViewPr>
    <p:cViewPr>
      <p:scale>
        <a:sx n="1" d="1"/>
        <a:sy n="1" d="1"/>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61443C-1FF6-415D-8721-9F0C038BF42D}" type="datetimeFigureOut">
              <a:rPr lang="zh-CN" altLang="en-US" smtClean="0"/>
              <a:t>2019/7/1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3DED76-4AED-445D-A012-26C040FAB340}"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33DED76-4AED-445D-A012-26C040FAB340}" type="slidenum">
              <a:rPr lang="zh-CN" altLang="en-US" smtClean="0"/>
              <a:t>4</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33DED76-4AED-445D-A012-26C040FAB340}" type="slidenum">
              <a:rPr lang="zh-CN" altLang="en-US" smtClean="0"/>
              <a:t>26</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33DED76-4AED-445D-A012-26C040FAB340}" type="slidenum">
              <a:rPr lang="zh-CN" altLang="en-US" smtClean="0"/>
              <a:t>27</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33DED76-4AED-445D-A012-26C040FAB340}" type="slidenum">
              <a:rPr lang="zh-CN" altLang="en-US" smtClean="0"/>
              <a:t>28</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33DED76-4AED-445D-A012-26C040FAB340}" type="slidenum">
              <a:rPr lang="zh-CN" altLang="en-US" smtClean="0"/>
              <a:t>29</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33DED76-4AED-445D-A012-26C040FAB340}" type="slidenum">
              <a:rPr lang="zh-CN" altLang="en-US" smtClean="0"/>
              <a:t>31</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33DED76-4AED-445D-A012-26C040FAB340}" type="slidenum">
              <a:rPr lang="zh-CN" altLang="en-US" smtClean="0"/>
              <a:t>34</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33DED76-4AED-445D-A012-26C040FAB340}" type="slidenum">
              <a:rPr lang="zh-CN" altLang="en-US" smtClean="0"/>
              <a:t>5</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33DED76-4AED-445D-A012-26C040FAB340}" type="slidenum">
              <a:rPr lang="zh-CN" altLang="en-US" smtClean="0"/>
              <a:t>6</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33DED76-4AED-445D-A012-26C040FAB340}" type="slidenum">
              <a:rPr lang="zh-CN" altLang="en-US" smtClean="0"/>
              <a:t>7</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33DED76-4AED-445D-A012-26C040FAB340}" type="slidenum">
              <a:rPr lang="zh-CN" altLang="en-US" smtClean="0"/>
              <a:t>8</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33DED76-4AED-445D-A012-26C040FAB340}" type="slidenum">
              <a:rPr lang="zh-CN" altLang="en-US" smtClean="0"/>
              <a:t>9</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33DED76-4AED-445D-A012-26C040FAB340}" type="slidenum">
              <a:rPr lang="zh-CN" altLang="en-US" smtClean="0"/>
              <a:t>23</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33DED76-4AED-445D-A012-26C040FAB340}" type="slidenum">
              <a:rPr lang="zh-CN" altLang="en-US" smtClean="0"/>
              <a:t>24</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33DED76-4AED-445D-A012-26C040FAB340}" type="slidenum">
              <a:rPr lang="zh-CN" altLang="en-US" smtClean="0"/>
              <a:t>25</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1" y="1122364"/>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1"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fld id="{4C1D20E9-3A15-482D-A38F-5214D7E2E979}" type="datetimeFigureOut">
              <a:rPr lang="zh-CN" altLang="en-US"/>
              <a:t>2019/7/1</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C60D2082-9D0C-4262-AC47-368A5484B901}" type="slidenum">
              <a:rPr lang="zh-CN" altLang="en-US"/>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CEA49C98-0D76-41F0-AFF1-98BED1F9F4D9}" type="datetimeFigureOut">
              <a:rPr lang="zh-CN" altLang="en-US"/>
              <a:t>2019/7/1</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16987400-5AC7-4CDB-B4AD-E01588F4433F}" type="slidenum">
              <a:rPr lang="zh-CN" altLang="en-US"/>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9C65A850-75C1-4336-A64B-CAB02B11BCBB}" type="datetimeFigureOut">
              <a:rPr lang="zh-CN" altLang="en-US"/>
              <a:t>2019/7/1</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D15FE8E0-FF2D-45BC-A3A6-62F3565A3D6B}" type="slidenum">
              <a:rPr lang="zh-CN" altLang="en-US"/>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550EAC76-A620-47F6-8A97-BD5A8BE22C25}" type="datetimeFigureOut">
              <a:rPr lang="zh-CN" altLang="en-US"/>
              <a:t>2019/7/1</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D61B1401-9F24-4769-9940-1FE77CB18630}" type="slidenum">
              <a:rPr lang="zh-CN" altLang="en-US"/>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1"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529D7424-A6B5-4DB7-B590-11F50E0178BC}" type="datetimeFigureOut">
              <a:rPr lang="zh-CN" altLang="en-US"/>
              <a:t>2019/7/1</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8E232437-4AC0-477C-8EAD-CE0FE1FCE97B}" type="slidenum">
              <a:rPr lang="zh-CN" altLang="en-US"/>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B19D5263-7EE6-4265-8DEF-3451E009A988}" type="datetimeFigureOut">
              <a:rPr lang="zh-CN" altLang="en-US"/>
              <a:t>2019/7/1</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AC1C4AAE-F279-4321-BC0F-335B023DB913}" type="slidenum">
              <a:rPr lang="zh-CN" altLang="en-US"/>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9"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9"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1"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CEF44165-D161-47FF-8AED-DF954A9BFB85}" type="datetimeFigureOut">
              <a:rPr lang="zh-CN" altLang="en-US"/>
              <a:t>2019/7/1</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2A01FC65-767E-401B-A5A7-A7EE1FB1DF94}" type="slidenum">
              <a:rPr lang="zh-CN" altLang="en-US"/>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F8B3579E-9F6E-4DC3-A508-B345A9D0031F}" type="datetimeFigureOut">
              <a:rPr lang="zh-CN" altLang="en-US"/>
              <a:t>2019/7/1</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3409238D-562D-468A-A337-1217164323F6}" type="slidenum">
              <a:rPr lang="zh-CN" altLang="en-US"/>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80565808-D3A3-446E-B53F-C6358263F3D7}" type="datetimeFigureOut">
              <a:rPr lang="zh-CN" altLang="en-US"/>
              <a:t>2019/7/1</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9DF9A3E6-EFF4-47CF-9727-BBD079652039}" type="slidenum">
              <a:rPr lang="zh-CN" altLang="en-US"/>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9" y="457201"/>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9"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DBB21F91-57A3-49CD-8E51-A032D5F75A20}" type="datetimeFigureOut">
              <a:rPr lang="zh-CN" altLang="en-US"/>
              <a:t>2019/7/1</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37235EE4-A9E3-4DF9-A2EB-545ECCE5EF1C}" type="slidenum">
              <a:rPr lang="zh-CN" altLang="en-US"/>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9" y="457201"/>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6"/>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839789"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B3532E9D-C0D5-4FD4-8DE3-231E42090358}" type="datetimeFigureOut">
              <a:rPr lang="zh-CN" altLang="en-US"/>
              <a:t>2019/7/1</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C81945D5-7C38-4513-ACF3-5B8DD339E6DD}" type="slidenum">
              <a:rPr lang="zh-CN" altLang="en-US"/>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838201"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p>
        </p:txBody>
      </p:sp>
      <p:sp>
        <p:nvSpPr>
          <p:cNvPr id="1027" name="文本占位符 2"/>
          <p:cNvSpPr>
            <a:spLocks noGrp="1"/>
          </p:cNvSpPr>
          <p:nvPr>
            <p:ph type="body" idx="1"/>
          </p:nvPr>
        </p:nvSpPr>
        <p:spPr bwMode="auto">
          <a:xfrm>
            <a:off x="838201"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1"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DC663C05-FDBC-43B7-B66F-6D262704742A}" type="datetimeFigureOut">
              <a:rPr lang="zh-CN" altLang="en-US"/>
              <a:t>2019/7/1</a:t>
            </a:fld>
            <a:endParaRPr lang="zh-CN" altLang="en-US"/>
          </a:p>
        </p:txBody>
      </p:sp>
      <p:sp>
        <p:nvSpPr>
          <p:cNvPr id="5" name="页脚占位符 4"/>
          <p:cNvSpPr>
            <a:spLocks noGrp="1"/>
          </p:cNvSpPr>
          <p:nvPr>
            <p:ph type="ftr" sz="quarter" idx="3"/>
          </p:nvPr>
        </p:nvSpPr>
        <p:spPr>
          <a:xfrm>
            <a:off x="4038601"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lvl1pPr algn="r" eaLnBrk="1" hangingPunct="1">
              <a:defRPr sz="1200">
                <a:solidFill>
                  <a:srgbClr val="898989"/>
                </a:solidFill>
              </a:defRPr>
            </a:lvl1pPr>
          </a:lstStyle>
          <a:p>
            <a:pPr>
              <a:defRPr/>
            </a:pPr>
            <a:fld id="{1EA4E612-842D-40B8-B5A6-B27876575BA8}" type="slidenum">
              <a:rPr lang="zh-CN" altLang="en-US"/>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440573" y="2451515"/>
            <a:ext cx="11310854" cy="1754326"/>
          </a:xfrm>
          <a:prstGeom prst="rect">
            <a:avLst/>
          </a:prstGeom>
          <a:noFill/>
        </p:spPr>
        <p:txBody>
          <a:bodyPr wrap="square">
            <a:spAutoFit/>
          </a:bodyPr>
          <a:lstStyle/>
          <a:p>
            <a:pPr algn="ctr" eaLnBrk="1" fontAlgn="auto" hangingPunct="1">
              <a:spcBef>
                <a:spcPts val="0"/>
              </a:spcBef>
              <a:spcAft>
                <a:spcPts val="0"/>
              </a:spcAft>
              <a:defRPr/>
            </a:pPr>
            <a:r>
              <a:rPr lang="zh-CN" altLang="en-US" sz="5400" b="1" spc="300" dirty="0">
                <a:solidFill>
                  <a:srgbClr val="044875"/>
                </a:solidFill>
                <a:latin typeface="微软雅黑" panose="020B0503020204020204" pitchFamily="34" charset="-122"/>
                <a:ea typeface="微软雅黑" panose="020B0503020204020204" pitchFamily="34" charset="-122"/>
              </a:rPr>
              <a:t>基于人工神经网络的</a:t>
            </a:r>
            <a:endParaRPr lang="en-US" altLang="zh-CN" sz="5400" b="1" spc="300" dirty="0">
              <a:solidFill>
                <a:srgbClr val="044875"/>
              </a:solidFill>
              <a:latin typeface="微软雅黑" panose="020B0503020204020204" pitchFamily="34" charset="-122"/>
              <a:ea typeface="微软雅黑" panose="020B0503020204020204" pitchFamily="34" charset="-122"/>
            </a:endParaRPr>
          </a:p>
          <a:p>
            <a:pPr algn="ctr" eaLnBrk="1" fontAlgn="auto" hangingPunct="1">
              <a:spcBef>
                <a:spcPts val="0"/>
              </a:spcBef>
              <a:spcAft>
                <a:spcPts val="0"/>
              </a:spcAft>
              <a:defRPr/>
            </a:pPr>
            <a:r>
              <a:rPr lang="zh-CN" altLang="en-US" sz="5400" b="1" spc="300" dirty="0">
                <a:solidFill>
                  <a:srgbClr val="044875"/>
                </a:solidFill>
                <a:latin typeface="微软雅黑" panose="020B0503020204020204" pitchFamily="34" charset="-122"/>
                <a:ea typeface="微软雅黑" panose="020B0503020204020204" pitchFamily="34" charset="-122"/>
              </a:rPr>
              <a:t>医学图像癌变病灶检测</a:t>
            </a:r>
          </a:p>
        </p:txBody>
      </p:sp>
      <p:sp>
        <p:nvSpPr>
          <p:cNvPr id="22" name="文本框 21"/>
          <p:cNvSpPr txBox="1">
            <a:spLocks noChangeArrowheads="1"/>
          </p:cNvSpPr>
          <p:nvPr/>
        </p:nvSpPr>
        <p:spPr bwMode="auto">
          <a:xfrm>
            <a:off x="212943" y="4783527"/>
            <a:ext cx="708824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000" dirty="0">
                <a:solidFill>
                  <a:srgbClr val="044875"/>
                </a:solidFill>
                <a:latin typeface="微软雅黑" panose="020B0503020204020204" pitchFamily="34" charset="-122"/>
                <a:ea typeface="微软雅黑" panose="020B0503020204020204" pitchFamily="34" charset="-122"/>
              </a:rPr>
              <a:t>项目组成员：门泓江、王亮、赵苏琪</a:t>
            </a:r>
          </a:p>
        </p:txBody>
      </p:sp>
      <p:sp>
        <p:nvSpPr>
          <p:cNvPr id="26" name="文本框 25"/>
          <p:cNvSpPr txBox="1">
            <a:spLocks noChangeArrowheads="1"/>
          </p:cNvSpPr>
          <p:nvPr/>
        </p:nvSpPr>
        <p:spPr bwMode="auto">
          <a:xfrm>
            <a:off x="4932692" y="4783527"/>
            <a:ext cx="435149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000" dirty="0">
                <a:solidFill>
                  <a:srgbClr val="044875"/>
                </a:solidFill>
                <a:latin typeface="微软雅黑" panose="020B0503020204020204" pitchFamily="34" charset="-122"/>
                <a:ea typeface="微软雅黑" panose="020B0503020204020204" pitchFamily="34" charset="-122"/>
              </a:rPr>
              <a:t>指导老师：那彦 </a:t>
            </a:r>
          </a:p>
        </p:txBody>
      </p:sp>
      <p:sp>
        <p:nvSpPr>
          <p:cNvPr id="9" name="矩形 8"/>
          <p:cNvSpPr/>
          <p:nvPr/>
        </p:nvSpPr>
        <p:spPr>
          <a:xfrm>
            <a:off x="1600201" y="2167484"/>
            <a:ext cx="8956675" cy="2382838"/>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43" name="组合 42"/>
          <p:cNvGrpSpPr/>
          <p:nvPr/>
        </p:nvGrpSpPr>
        <p:grpSpPr bwMode="auto">
          <a:xfrm>
            <a:off x="10290176" y="4235997"/>
            <a:ext cx="1109663" cy="1130300"/>
            <a:chOff x="2666985" y="682103"/>
            <a:chExt cx="1109138" cy="1131217"/>
          </a:xfrm>
        </p:grpSpPr>
        <p:sp>
          <p:nvSpPr>
            <p:cNvPr id="40" name="矩形 39"/>
            <p:cNvSpPr/>
            <p:nvPr/>
          </p:nvSpPr>
          <p:spPr>
            <a:xfrm>
              <a:off x="2841527" y="858458"/>
              <a:ext cx="769574" cy="76897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 name="矩形 40"/>
            <p:cNvSpPr/>
            <p:nvPr/>
          </p:nvSpPr>
          <p:spPr>
            <a:xfrm>
              <a:off x="2666985" y="682103"/>
              <a:ext cx="558536" cy="559253"/>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2" name="矩形 41"/>
            <p:cNvSpPr/>
            <p:nvPr/>
          </p:nvSpPr>
          <p:spPr>
            <a:xfrm>
              <a:off x="3217587" y="1254067"/>
              <a:ext cx="558536" cy="559253"/>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44" name="组合 43"/>
          <p:cNvGrpSpPr/>
          <p:nvPr/>
        </p:nvGrpSpPr>
        <p:grpSpPr bwMode="auto">
          <a:xfrm>
            <a:off x="792163" y="1372148"/>
            <a:ext cx="1109662" cy="1131887"/>
            <a:chOff x="2666985" y="682103"/>
            <a:chExt cx="1109138" cy="1131217"/>
          </a:xfrm>
        </p:grpSpPr>
        <p:sp>
          <p:nvSpPr>
            <p:cNvPr id="45" name="矩形 44"/>
            <p:cNvSpPr/>
            <p:nvPr/>
          </p:nvSpPr>
          <p:spPr>
            <a:xfrm>
              <a:off x="2841528" y="858211"/>
              <a:ext cx="769573" cy="76948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6" name="矩形 45"/>
            <p:cNvSpPr/>
            <p:nvPr/>
          </p:nvSpPr>
          <p:spPr>
            <a:xfrm>
              <a:off x="2666985" y="682103"/>
              <a:ext cx="558536" cy="558469"/>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7" name="矩形 46"/>
            <p:cNvSpPr/>
            <p:nvPr/>
          </p:nvSpPr>
          <p:spPr>
            <a:xfrm>
              <a:off x="3217587" y="1254851"/>
              <a:ext cx="558536" cy="558469"/>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49" name="矩形 48"/>
          <p:cNvSpPr/>
          <p:nvPr/>
        </p:nvSpPr>
        <p:spPr>
          <a:xfrm>
            <a:off x="1" y="-12699"/>
            <a:ext cx="12192000" cy="37306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3" name="矩形 52"/>
          <p:cNvSpPr/>
          <p:nvPr/>
        </p:nvSpPr>
        <p:spPr>
          <a:xfrm>
            <a:off x="11566526" y="6523038"/>
            <a:ext cx="625475"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4" name="矩形 53"/>
          <p:cNvSpPr/>
          <p:nvPr/>
        </p:nvSpPr>
        <p:spPr>
          <a:xfrm>
            <a:off x="0" y="6527826"/>
            <a:ext cx="10290176" cy="330174"/>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5" name="文本框 54"/>
          <p:cNvSpPr txBox="1">
            <a:spLocks noChangeArrowheads="1"/>
          </p:cNvSpPr>
          <p:nvPr/>
        </p:nvSpPr>
        <p:spPr bwMode="auto">
          <a:xfrm>
            <a:off x="10178257" y="6490494"/>
            <a:ext cx="1500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000" dirty="0">
                <a:solidFill>
                  <a:srgbClr val="044875"/>
                </a:solidFill>
                <a:latin typeface="微软雅黑" panose="020B0503020204020204" pitchFamily="34" charset="-122"/>
                <a:ea typeface="微软雅黑" panose="020B0503020204020204" pitchFamily="34" charset="-122"/>
              </a:rPr>
              <a:t>2019.6</a:t>
            </a:r>
            <a:endParaRPr lang="zh-CN" altLang="en-US" sz="2000" dirty="0">
              <a:solidFill>
                <a:srgbClr val="044875"/>
              </a:solidFill>
              <a:latin typeface="微软雅黑" panose="020B0503020204020204" pitchFamily="34" charset="-122"/>
              <a:ea typeface="微软雅黑" panose="020B0503020204020204" pitchFamily="34" charset="-122"/>
            </a:endParaRPr>
          </a:p>
        </p:txBody>
      </p:sp>
      <p:sp>
        <p:nvSpPr>
          <p:cNvPr id="25" name="文本框 24"/>
          <p:cNvSpPr txBox="1">
            <a:spLocks noChangeArrowheads="1"/>
          </p:cNvSpPr>
          <p:nvPr/>
        </p:nvSpPr>
        <p:spPr bwMode="auto">
          <a:xfrm>
            <a:off x="7048346" y="4783527"/>
            <a:ext cx="435149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000" dirty="0">
                <a:solidFill>
                  <a:srgbClr val="044875"/>
                </a:solidFill>
                <a:latin typeface="微软雅黑" panose="020B0503020204020204" pitchFamily="34" charset="-122"/>
                <a:ea typeface="微软雅黑" panose="020B0503020204020204" pitchFamily="34" charset="-122"/>
              </a:rPr>
              <a:t>指导助教：刘赫 </a:t>
            </a:r>
          </a:p>
        </p:txBody>
      </p:sp>
      <p:sp>
        <p:nvSpPr>
          <p:cNvPr id="30" name="文本框 29"/>
          <p:cNvSpPr txBox="1">
            <a:spLocks noChangeArrowheads="1"/>
          </p:cNvSpPr>
          <p:nvPr/>
        </p:nvSpPr>
        <p:spPr bwMode="auto">
          <a:xfrm>
            <a:off x="1145048" y="1547881"/>
            <a:ext cx="708824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000" dirty="0">
                <a:solidFill>
                  <a:srgbClr val="044875"/>
                </a:solidFill>
                <a:latin typeface="微软雅黑" panose="020B0503020204020204" pitchFamily="34" charset="-122"/>
                <a:ea typeface="微软雅黑" panose="020B0503020204020204" pitchFamily="34" charset="-122"/>
              </a:rPr>
              <a:t>2019</a:t>
            </a:r>
            <a:r>
              <a:rPr lang="zh-CN" altLang="en-US" sz="2000" dirty="0">
                <a:solidFill>
                  <a:srgbClr val="044875"/>
                </a:solidFill>
                <a:latin typeface="微软雅黑" panose="020B0503020204020204" pitchFamily="34" charset="-122"/>
                <a:ea typeface="微软雅黑" panose="020B0503020204020204" pitchFamily="34" charset="-122"/>
              </a:rPr>
              <a:t>年西安电子科技大学</a:t>
            </a:r>
            <a:r>
              <a:rPr lang="en-US" altLang="zh-CN" sz="2000" dirty="0">
                <a:solidFill>
                  <a:srgbClr val="044875"/>
                </a:solidFill>
                <a:latin typeface="微软雅黑" panose="020B0503020204020204" pitchFamily="34" charset="-122"/>
                <a:ea typeface="微软雅黑" panose="020B0503020204020204" pitchFamily="34" charset="-122"/>
              </a:rPr>
              <a:t>·</a:t>
            </a:r>
            <a:r>
              <a:rPr lang="zh-CN" altLang="en-US" sz="2000" dirty="0">
                <a:solidFill>
                  <a:srgbClr val="044875"/>
                </a:solidFill>
                <a:latin typeface="微软雅黑" panose="020B0503020204020204" pitchFamily="34" charset="-122"/>
                <a:ea typeface="微软雅黑" panose="020B0503020204020204" pitchFamily="34" charset="-122"/>
              </a:rPr>
              <a:t>高级科研实训</a:t>
            </a:r>
            <a:r>
              <a:rPr lang="en-US" altLang="zh-CN" sz="2000" dirty="0">
                <a:solidFill>
                  <a:srgbClr val="044875"/>
                </a:solidFill>
                <a:latin typeface="微软雅黑" panose="020B0503020204020204" pitchFamily="34" charset="-122"/>
                <a:ea typeface="微软雅黑" panose="020B0503020204020204" pitchFamily="34" charset="-122"/>
              </a:rPr>
              <a:t>·</a:t>
            </a:r>
            <a:r>
              <a:rPr lang="zh-CN" altLang="en-US" sz="2000" dirty="0">
                <a:solidFill>
                  <a:srgbClr val="044875"/>
                </a:solidFill>
                <a:latin typeface="微软雅黑" panose="020B0503020204020204" pitchFamily="34" charset="-122"/>
                <a:ea typeface="微软雅黑" panose="020B0503020204020204" pitchFamily="34" charset="-122"/>
              </a:rPr>
              <a:t>结题答辩</a:t>
            </a: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wipe(right)">
                                      <p:cBhvr>
                                        <p:cTn id="7" dur="500"/>
                                        <p:tgtEl>
                                          <p:spTgt spid="49"/>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4"/>
                                        </p:tgtEl>
                                        <p:attrNameLst>
                                          <p:attrName>style.visibility</p:attrName>
                                        </p:attrNameLst>
                                      </p:cBhvr>
                                      <p:to>
                                        <p:strVal val="visible"/>
                                      </p:to>
                                    </p:set>
                                    <p:animEffect transition="in" filter="wipe(left)">
                                      <p:cBhvr>
                                        <p:cTn id="10" dur="500"/>
                                        <p:tgtEl>
                                          <p:spTgt spid="54"/>
                                        </p:tgtEl>
                                      </p:cBhvr>
                                    </p:animEffect>
                                  </p:childTnLst>
                                </p:cTn>
                              </p:par>
                              <p:par>
                                <p:cTn id="11" presetID="22" presetClass="entr" presetSubtype="2" fill="hold" grpId="0" nodeType="withEffect">
                                  <p:stCondLst>
                                    <p:cond delay="0"/>
                                  </p:stCondLst>
                                  <p:childTnLst>
                                    <p:set>
                                      <p:cBhvr>
                                        <p:cTn id="12" dur="1" fill="hold">
                                          <p:stCondLst>
                                            <p:cond delay="0"/>
                                          </p:stCondLst>
                                        </p:cTn>
                                        <p:tgtEl>
                                          <p:spTgt spid="53"/>
                                        </p:tgtEl>
                                        <p:attrNameLst>
                                          <p:attrName>style.visibility</p:attrName>
                                        </p:attrNameLst>
                                      </p:cBhvr>
                                      <p:to>
                                        <p:strVal val="visible"/>
                                      </p:to>
                                    </p:set>
                                    <p:animEffect transition="in" filter="wipe(right)">
                                      <p:cBhvr>
                                        <p:cTn id="13" dur="500"/>
                                        <p:tgtEl>
                                          <p:spTgt spid="5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5"/>
                                        </p:tgtEl>
                                        <p:attrNameLst>
                                          <p:attrName>style.visibility</p:attrName>
                                        </p:attrNameLst>
                                      </p:cBhvr>
                                      <p:to>
                                        <p:strVal val="visible"/>
                                      </p:to>
                                    </p:set>
                                    <p:animEffect transition="in" filter="fade">
                                      <p:cBhvr>
                                        <p:cTn id="16" dur="500"/>
                                        <p:tgtEl>
                                          <p:spTgt spid="55"/>
                                        </p:tgtEl>
                                      </p:cBhvr>
                                    </p:animEffect>
                                  </p:childTnLst>
                                </p:cTn>
                              </p:par>
                              <p:par>
                                <p:cTn id="17" presetID="21" presetClass="entr" presetSubtype="1"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heel(1)">
                                      <p:cBhvr>
                                        <p:cTn id="19" dur="2000"/>
                                        <p:tgtEl>
                                          <p:spTgt spid="9"/>
                                        </p:tgtEl>
                                      </p:cBhvr>
                                    </p:animEffect>
                                  </p:childTnLst>
                                </p:cTn>
                              </p:par>
                              <p:par>
                                <p:cTn id="20" presetID="53" presetClass="entr" presetSubtype="16" fill="hold" nodeType="withEffect">
                                  <p:stCondLst>
                                    <p:cond delay="0"/>
                                  </p:stCondLst>
                                  <p:childTnLst>
                                    <p:set>
                                      <p:cBhvr>
                                        <p:cTn id="21" dur="1" fill="hold">
                                          <p:stCondLst>
                                            <p:cond delay="0"/>
                                          </p:stCondLst>
                                        </p:cTn>
                                        <p:tgtEl>
                                          <p:spTgt spid="44"/>
                                        </p:tgtEl>
                                        <p:attrNameLst>
                                          <p:attrName>style.visibility</p:attrName>
                                        </p:attrNameLst>
                                      </p:cBhvr>
                                      <p:to>
                                        <p:strVal val="visible"/>
                                      </p:to>
                                    </p:set>
                                    <p:anim calcmode="lin" valueType="num">
                                      <p:cBhvr>
                                        <p:cTn id="22" dur="500" fill="hold"/>
                                        <p:tgtEl>
                                          <p:spTgt spid="44"/>
                                        </p:tgtEl>
                                        <p:attrNameLst>
                                          <p:attrName>ppt_w</p:attrName>
                                        </p:attrNameLst>
                                      </p:cBhvr>
                                      <p:tavLst>
                                        <p:tav tm="0">
                                          <p:val>
                                            <p:fltVal val="0"/>
                                          </p:val>
                                        </p:tav>
                                        <p:tav tm="100000">
                                          <p:val>
                                            <p:strVal val="#ppt_w"/>
                                          </p:val>
                                        </p:tav>
                                      </p:tavLst>
                                    </p:anim>
                                    <p:anim calcmode="lin" valueType="num">
                                      <p:cBhvr>
                                        <p:cTn id="23" dur="500" fill="hold"/>
                                        <p:tgtEl>
                                          <p:spTgt spid="44"/>
                                        </p:tgtEl>
                                        <p:attrNameLst>
                                          <p:attrName>ppt_h</p:attrName>
                                        </p:attrNameLst>
                                      </p:cBhvr>
                                      <p:tavLst>
                                        <p:tav tm="0">
                                          <p:val>
                                            <p:fltVal val="0"/>
                                          </p:val>
                                        </p:tav>
                                        <p:tav tm="100000">
                                          <p:val>
                                            <p:strVal val="#ppt_h"/>
                                          </p:val>
                                        </p:tav>
                                      </p:tavLst>
                                    </p:anim>
                                    <p:animEffect transition="in" filter="fade">
                                      <p:cBhvr>
                                        <p:cTn id="24" dur="500"/>
                                        <p:tgtEl>
                                          <p:spTgt spid="44"/>
                                        </p:tgtEl>
                                      </p:cBhvr>
                                    </p:animEffect>
                                  </p:childTnLst>
                                </p:cTn>
                              </p:par>
                              <p:par>
                                <p:cTn id="25" presetID="53" presetClass="entr" presetSubtype="16" fill="hold" nodeType="withEffect">
                                  <p:stCondLst>
                                    <p:cond delay="0"/>
                                  </p:stCondLst>
                                  <p:childTnLst>
                                    <p:set>
                                      <p:cBhvr>
                                        <p:cTn id="26" dur="1" fill="hold">
                                          <p:stCondLst>
                                            <p:cond delay="0"/>
                                          </p:stCondLst>
                                        </p:cTn>
                                        <p:tgtEl>
                                          <p:spTgt spid="43"/>
                                        </p:tgtEl>
                                        <p:attrNameLst>
                                          <p:attrName>style.visibility</p:attrName>
                                        </p:attrNameLst>
                                      </p:cBhvr>
                                      <p:to>
                                        <p:strVal val="visible"/>
                                      </p:to>
                                    </p:set>
                                    <p:anim calcmode="lin" valueType="num">
                                      <p:cBhvr>
                                        <p:cTn id="27" dur="500" fill="hold"/>
                                        <p:tgtEl>
                                          <p:spTgt spid="43"/>
                                        </p:tgtEl>
                                        <p:attrNameLst>
                                          <p:attrName>ppt_w</p:attrName>
                                        </p:attrNameLst>
                                      </p:cBhvr>
                                      <p:tavLst>
                                        <p:tav tm="0">
                                          <p:val>
                                            <p:fltVal val="0"/>
                                          </p:val>
                                        </p:tav>
                                        <p:tav tm="100000">
                                          <p:val>
                                            <p:strVal val="#ppt_w"/>
                                          </p:val>
                                        </p:tav>
                                      </p:tavLst>
                                    </p:anim>
                                    <p:anim calcmode="lin" valueType="num">
                                      <p:cBhvr>
                                        <p:cTn id="28" dur="500" fill="hold"/>
                                        <p:tgtEl>
                                          <p:spTgt spid="43"/>
                                        </p:tgtEl>
                                        <p:attrNameLst>
                                          <p:attrName>ppt_h</p:attrName>
                                        </p:attrNameLst>
                                      </p:cBhvr>
                                      <p:tavLst>
                                        <p:tav tm="0">
                                          <p:val>
                                            <p:fltVal val="0"/>
                                          </p:val>
                                        </p:tav>
                                        <p:tav tm="100000">
                                          <p:val>
                                            <p:strVal val="#ppt_h"/>
                                          </p:val>
                                        </p:tav>
                                      </p:tavLst>
                                    </p:anim>
                                    <p:animEffect transition="in" filter="fade">
                                      <p:cBhvr>
                                        <p:cTn id="29" dur="500"/>
                                        <p:tgtEl>
                                          <p:spTgt spid="43"/>
                                        </p:tgtEl>
                                      </p:cBhvr>
                                    </p:animEffect>
                                  </p:childTnLst>
                                </p:cTn>
                              </p:par>
                              <p:par>
                                <p:cTn id="30" presetID="53" presetClass="entr" presetSubtype="16" fill="hold" grpId="0" nodeType="withEffect">
                                  <p:stCondLst>
                                    <p:cond delay="0"/>
                                  </p:stCondLst>
                                  <p:iterate type="lt">
                                    <p:tmPct val="10000"/>
                                  </p:iterate>
                                  <p:childTnLst>
                                    <p:set>
                                      <p:cBhvr>
                                        <p:cTn id="31" dur="1" fill="hold">
                                          <p:stCondLst>
                                            <p:cond delay="0"/>
                                          </p:stCondLst>
                                        </p:cTn>
                                        <p:tgtEl>
                                          <p:spTgt spid="19"/>
                                        </p:tgtEl>
                                        <p:attrNameLst>
                                          <p:attrName>style.visibility</p:attrName>
                                        </p:attrNameLst>
                                      </p:cBhvr>
                                      <p:to>
                                        <p:strVal val="visible"/>
                                      </p:to>
                                    </p:set>
                                    <p:anim calcmode="lin" valueType="num">
                                      <p:cBhvr>
                                        <p:cTn id="32" dur="500" fill="hold"/>
                                        <p:tgtEl>
                                          <p:spTgt spid="19"/>
                                        </p:tgtEl>
                                        <p:attrNameLst>
                                          <p:attrName>ppt_w</p:attrName>
                                        </p:attrNameLst>
                                      </p:cBhvr>
                                      <p:tavLst>
                                        <p:tav tm="0">
                                          <p:val>
                                            <p:fltVal val="0"/>
                                          </p:val>
                                        </p:tav>
                                        <p:tav tm="100000">
                                          <p:val>
                                            <p:strVal val="#ppt_w"/>
                                          </p:val>
                                        </p:tav>
                                      </p:tavLst>
                                    </p:anim>
                                    <p:anim calcmode="lin" valueType="num">
                                      <p:cBhvr>
                                        <p:cTn id="33" dur="500" fill="hold"/>
                                        <p:tgtEl>
                                          <p:spTgt spid="19"/>
                                        </p:tgtEl>
                                        <p:attrNameLst>
                                          <p:attrName>ppt_h</p:attrName>
                                        </p:attrNameLst>
                                      </p:cBhvr>
                                      <p:tavLst>
                                        <p:tav tm="0">
                                          <p:val>
                                            <p:fltVal val="0"/>
                                          </p:val>
                                        </p:tav>
                                        <p:tav tm="100000">
                                          <p:val>
                                            <p:strVal val="#ppt_h"/>
                                          </p:val>
                                        </p:tav>
                                      </p:tavLst>
                                    </p:anim>
                                    <p:animEffect transition="in" filter="fade">
                                      <p:cBhvr>
                                        <p:cTn id="34" dur="500"/>
                                        <p:tgtEl>
                                          <p:spTgt spid="19"/>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wipe(down)">
                                      <p:cBhvr>
                                        <p:cTn id="37" dur="500"/>
                                        <p:tgtEl>
                                          <p:spTgt spid="22"/>
                                        </p:tgtEl>
                                      </p:cBhvr>
                                    </p:animEffect>
                                  </p:childTnLst>
                                </p:cTn>
                              </p:par>
                              <p:par>
                                <p:cTn id="38" presetID="22" presetClass="entr" presetSubtype="4" fill="hold" grpId="0" nodeType="withEffect">
                                  <p:stCondLst>
                                    <p:cond delay="250"/>
                                  </p:stCondLst>
                                  <p:childTnLst>
                                    <p:set>
                                      <p:cBhvr>
                                        <p:cTn id="39" dur="1" fill="hold">
                                          <p:stCondLst>
                                            <p:cond delay="0"/>
                                          </p:stCondLst>
                                        </p:cTn>
                                        <p:tgtEl>
                                          <p:spTgt spid="26"/>
                                        </p:tgtEl>
                                        <p:attrNameLst>
                                          <p:attrName>style.visibility</p:attrName>
                                        </p:attrNameLst>
                                      </p:cBhvr>
                                      <p:to>
                                        <p:strVal val="visible"/>
                                      </p:to>
                                    </p:set>
                                    <p:animEffect transition="in" filter="wipe(down)">
                                      <p:cBhvr>
                                        <p:cTn id="40" dur="500"/>
                                        <p:tgtEl>
                                          <p:spTgt spid="26"/>
                                        </p:tgtEl>
                                      </p:cBhvr>
                                    </p:animEffect>
                                  </p:childTnLst>
                                </p:cTn>
                              </p:par>
                              <p:par>
                                <p:cTn id="41" presetID="22" presetClass="entr" presetSubtype="4" fill="hold" grpId="0" nodeType="withEffect">
                                  <p:stCondLst>
                                    <p:cond delay="250"/>
                                  </p:stCondLst>
                                  <p:childTnLst>
                                    <p:set>
                                      <p:cBhvr>
                                        <p:cTn id="42" dur="1" fill="hold">
                                          <p:stCondLst>
                                            <p:cond delay="0"/>
                                          </p:stCondLst>
                                        </p:cTn>
                                        <p:tgtEl>
                                          <p:spTgt spid="25"/>
                                        </p:tgtEl>
                                        <p:attrNameLst>
                                          <p:attrName>style.visibility</p:attrName>
                                        </p:attrNameLst>
                                      </p:cBhvr>
                                      <p:to>
                                        <p:strVal val="visible"/>
                                      </p:to>
                                    </p:set>
                                    <p:animEffect transition="in" filter="wipe(down)">
                                      <p:cBhvr>
                                        <p:cTn id="43" dur="500"/>
                                        <p:tgtEl>
                                          <p:spTgt spid="25"/>
                                        </p:tgtEl>
                                      </p:cBhvr>
                                    </p:animEffect>
                                  </p:childTnLst>
                                </p:cTn>
                              </p:par>
                              <p:par>
                                <p:cTn id="44" presetID="22" presetClass="entr" presetSubtype="4" fill="hold" grpId="0" nodeType="withEffect">
                                  <p:stCondLst>
                                    <p:cond delay="250"/>
                                  </p:stCondLst>
                                  <p:childTnLst>
                                    <p:set>
                                      <p:cBhvr>
                                        <p:cTn id="45" dur="1" fill="hold">
                                          <p:stCondLst>
                                            <p:cond delay="0"/>
                                          </p:stCondLst>
                                        </p:cTn>
                                        <p:tgtEl>
                                          <p:spTgt spid="30"/>
                                        </p:tgtEl>
                                        <p:attrNameLst>
                                          <p:attrName>style.visibility</p:attrName>
                                        </p:attrNameLst>
                                      </p:cBhvr>
                                      <p:to>
                                        <p:strVal val="visible"/>
                                      </p:to>
                                    </p:set>
                                    <p:animEffect transition="in" filter="wipe(down)">
                                      <p:cBhvr>
                                        <p:cTn id="46"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2" grpId="0"/>
      <p:bldP spid="26" grpId="0"/>
      <p:bldP spid="9" grpId="0" animBg="1"/>
      <p:bldP spid="49" grpId="0" animBg="1"/>
      <p:bldP spid="53" grpId="0" animBg="1"/>
      <p:bldP spid="54" grpId="0" animBg="1"/>
      <p:bldP spid="55" grpId="0"/>
      <p:bldP spid="25" grpId="0"/>
      <p:bldP spid="3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2014538"/>
            <a:ext cx="12192000" cy="28495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1" y="2663826"/>
            <a:ext cx="1096963"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文本框 3"/>
          <p:cNvSpPr txBox="1">
            <a:spLocks noChangeArrowheads="1"/>
          </p:cNvSpPr>
          <p:nvPr/>
        </p:nvSpPr>
        <p:spPr bwMode="auto">
          <a:xfrm>
            <a:off x="946151" y="2000250"/>
            <a:ext cx="1539875"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11500" dirty="0">
                <a:solidFill>
                  <a:schemeClr val="bg1"/>
                </a:solidFill>
                <a:latin typeface="Impact" panose="020B0806030902050204" pitchFamily="34" charset="0"/>
              </a:rPr>
              <a:t>2</a:t>
            </a:r>
            <a:endParaRPr lang="zh-CN" altLang="en-US" sz="11500" dirty="0">
              <a:solidFill>
                <a:schemeClr val="bg1"/>
              </a:solidFill>
              <a:latin typeface="Impact" panose="020B0806030902050204" pitchFamily="34" charset="0"/>
            </a:endParaRPr>
          </a:p>
        </p:txBody>
      </p:sp>
      <p:sp>
        <p:nvSpPr>
          <p:cNvPr id="5" name="文本框 4"/>
          <p:cNvSpPr txBox="1">
            <a:spLocks noChangeArrowheads="1"/>
          </p:cNvSpPr>
          <p:nvPr/>
        </p:nvSpPr>
        <p:spPr bwMode="auto">
          <a:xfrm>
            <a:off x="419100" y="2638425"/>
            <a:ext cx="5715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3200" b="1">
                <a:solidFill>
                  <a:srgbClr val="044875"/>
                </a:solidFill>
                <a:latin typeface="微软雅黑" panose="020B0503020204020204" pitchFamily="34" charset="-122"/>
                <a:ea typeface="微软雅黑" panose="020B0503020204020204" pitchFamily="34" charset="-122"/>
              </a:rPr>
              <a:t>第</a:t>
            </a:r>
          </a:p>
        </p:txBody>
      </p:sp>
      <p:sp>
        <p:nvSpPr>
          <p:cNvPr id="6" name="矩形 5"/>
          <p:cNvSpPr/>
          <p:nvPr/>
        </p:nvSpPr>
        <p:spPr>
          <a:xfrm>
            <a:off x="2498726" y="2663826"/>
            <a:ext cx="9693275"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文本框 6"/>
          <p:cNvSpPr txBox="1">
            <a:spLocks noChangeArrowheads="1"/>
          </p:cNvSpPr>
          <p:nvPr/>
        </p:nvSpPr>
        <p:spPr bwMode="auto">
          <a:xfrm>
            <a:off x="2525714" y="2638425"/>
            <a:ext cx="176688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3200" b="1">
                <a:solidFill>
                  <a:srgbClr val="044875"/>
                </a:solidFill>
                <a:latin typeface="微软雅黑" panose="020B0503020204020204" pitchFamily="34" charset="-122"/>
                <a:ea typeface="微软雅黑" panose="020B0503020204020204" pitchFamily="34" charset="-122"/>
              </a:rPr>
              <a:t>部分</a:t>
            </a:r>
          </a:p>
        </p:txBody>
      </p:sp>
      <p:sp>
        <p:nvSpPr>
          <p:cNvPr id="8" name="文本框 7"/>
          <p:cNvSpPr txBox="1">
            <a:spLocks noChangeArrowheads="1"/>
          </p:cNvSpPr>
          <p:nvPr/>
        </p:nvSpPr>
        <p:spPr bwMode="auto">
          <a:xfrm>
            <a:off x="6791325" y="3632201"/>
            <a:ext cx="57277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4800" b="1" dirty="0">
                <a:solidFill>
                  <a:schemeClr val="bg1"/>
                </a:solidFill>
                <a:latin typeface="微软雅黑" panose="020B0503020204020204" pitchFamily="34" charset="-122"/>
                <a:ea typeface="微软雅黑" panose="020B0503020204020204" pitchFamily="34" charset="-122"/>
              </a:rPr>
              <a:t>研究现状</a:t>
            </a:r>
          </a:p>
        </p:txBody>
      </p:sp>
    </p:spTree>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1"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4" name="文本框 13"/>
          <p:cNvSpPr txBox="1"/>
          <p:nvPr/>
        </p:nvSpPr>
        <p:spPr bwMode="auto">
          <a:xfrm>
            <a:off x="550864" y="82550"/>
            <a:ext cx="723900" cy="585788"/>
          </a:xfrm>
          <a:prstGeom prst="rect">
            <a:avLst/>
          </a:prstGeom>
          <a:noFill/>
        </p:spPr>
        <p:txBody>
          <a:bodyPr wrap="square">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02 </a:t>
            </a:r>
            <a:endParaRPr lang="zh-CN" altLang="en-US" sz="3200" dirty="0">
              <a:solidFill>
                <a:schemeClr val="bg2">
                  <a:lumMod val="25000"/>
                </a:schemeClr>
              </a:solidFill>
              <a:latin typeface="Impact" panose="020B0806030902050204" pitchFamily="34" charset="0"/>
              <a:ea typeface="+mn-ea"/>
            </a:endParaRPr>
          </a:p>
        </p:txBody>
      </p:sp>
      <p:sp>
        <p:nvSpPr>
          <p:cNvPr id="16" name="矩形 15"/>
          <p:cNvSpPr/>
          <p:nvPr/>
        </p:nvSpPr>
        <p:spPr>
          <a:xfrm>
            <a:off x="0" y="6581754"/>
            <a:ext cx="12192000" cy="276248"/>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89" name="组合 88"/>
          <p:cNvGrpSpPr/>
          <p:nvPr/>
        </p:nvGrpSpPr>
        <p:grpSpPr bwMode="auto">
          <a:xfrm>
            <a:off x="1338263" y="991887"/>
            <a:ext cx="2957513" cy="522287"/>
            <a:chOff x="5982652" y="1305878"/>
            <a:chExt cx="3235645" cy="523220"/>
          </a:xfrm>
        </p:grpSpPr>
        <p:sp>
          <p:nvSpPr>
            <p:cNvPr id="91" name="矩形 90"/>
            <p:cNvSpPr/>
            <p:nvPr/>
          </p:nvSpPr>
          <p:spPr>
            <a:xfrm>
              <a:off x="5982652" y="1305878"/>
              <a:ext cx="3235645" cy="523220"/>
            </a:xfrm>
            <a:prstGeom prst="rect">
              <a:avLst/>
            </a:prstGeom>
            <a:solidFill>
              <a:srgbClr val="34343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endParaRPr>
            </a:p>
          </p:txBody>
        </p:sp>
        <p:sp>
          <p:nvSpPr>
            <p:cNvPr id="92" name="文本框 91"/>
            <p:cNvSpPr txBox="1"/>
            <p:nvPr/>
          </p:nvSpPr>
          <p:spPr>
            <a:xfrm>
              <a:off x="5982652" y="1336094"/>
              <a:ext cx="3235645" cy="462788"/>
            </a:xfrm>
            <a:prstGeom prst="rect">
              <a:avLst/>
            </a:prstGeom>
            <a:noFill/>
          </p:spPr>
          <p:txBody>
            <a:bodyPr wrap="square">
              <a:spAutoFit/>
            </a:bodyPr>
            <a:lstStyle/>
            <a:p>
              <a:pPr eaLnBrk="1" fontAlgn="auto" hangingPunct="1">
                <a:spcBef>
                  <a:spcPts val="0"/>
                </a:spcBef>
                <a:spcAft>
                  <a:spcPts val="0"/>
                </a:spcAft>
                <a:defRPr/>
              </a:pPr>
              <a:r>
                <a:rPr lang="zh-CN" altLang="en-US" sz="2400"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研究现状</a:t>
              </a:r>
            </a:p>
          </p:txBody>
        </p:sp>
      </p:grpSp>
      <p:sp>
        <p:nvSpPr>
          <p:cNvPr id="56" name="文本框 55"/>
          <p:cNvSpPr txBox="1"/>
          <p:nvPr/>
        </p:nvSpPr>
        <p:spPr bwMode="auto">
          <a:xfrm>
            <a:off x="1622425" y="2850284"/>
            <a:ext cx="8908408" cy="2346283"/>
          </a:xfrm>
          <a:prstGeom prst="rect">
            <a:avLst/>
          </a:prstGeom>
          <a:noFill/>
        </p:spPr>
        <p:txBody>
          <a:bodyPr wrap="square">
            <a:spAutoFit/>
          </a:bodyPr>
          <a:lstStyle/>
          <a:p>
            <a:pPr marL="342900" indent="-342900" eaLnBrk="1" fontAlgn="auto" hangingPunct="1">
              <a:lnSpc>
                <a:spcPct val="150000"/>
              </a:lnSpc>
              <a:spcBef>
                <a:spcPts val="0"/>
              </a:spcBef>
              <a:spcAft>
                <a:spcPts val="0"/>
              </a:spcAft>
              <a:buFont typeface="Arial" panose="020B0604020202020204" pitchFamily="34" charset="0"/>
              <a:buChar char="•"/>
              <a:defRPr/>
            </a:pPr>
            <a:r>
              <a:rPr lang="zh-CN" altLang="en-US" sz="2000" dirty="0">
                <a:solidFill>
                  <a:srgbClr val="3B3838"/>
                </a:solidFill>
                <a:latin typeface="微软雅黑" panose="020B0503020204020204" pitchFamily="34" charset="-122"/>
                <a:ea typeface="微软雅黑" panose="020B0503020204020204" pitchFamily="34" charset="-122"/>
                <a:cs typeface="Arial" panose="020B0604020202020204" pitchFamily="34" charset="0"/>
              </a:rPr>
              <a:t>医学图像识别技术已经广泛应用于癌变组织的识别，癌变组织在医学图像中对比度高，形状、结构有规则，因而利用深度神经网络可以达到很高的识别率。</a:t>
            </a:r>
            <a:endParaRPr lang="en-US" altLang="zh-CN" sz="2000" dirty="0">
              <a:solidFill>
                <a:srgbClr val="3B3838"/>
              </a:solidFill>
              <a:latin typeface="微软雅黑" panose="020B0503020204020204" pitchFamily="34" charset="-122"/>
              <a:ea typeface="微软雅黑" panose="020B0503020204020204" pitchFamily="34" charset="-122"/>
              <a:cs typeface="Arial" panose="020B0604020202020204" pitchFamily="34" charset="0"/>
            </a:endParaRPr>
          </a:p>
          <a:p>
            <a:pPr marL="342900" indent="-342900" eaLnBrk="1" fontAlgn="auto" hangingPunct="1">
              <a:lnSpc>
                <a:spcPct val="150000"/>
              </a:lnSpc>
              <a:spcBef>
                <a:spcPts val="0"/>
              </a:spcBef>
              <a:spcAft>
                <a:spcPts val="0"/>
              </a:spcAft>
              <a:buFont typeface="Arial" panose="020B0604020202020204" pitchFamily="34" charset="0"/>
              <a:buChar char="•"/>
              <a:defRPr/>
            </a:pPr>
            <a:r>
              <a:rPr lang="zh-CN" altLang="en-US" sz="2000" dirty="0">
                <a:solidFill>
                  <a:srgbClr val="3B3838"/>
                </a:solidFill>
                <a:latin typeface="微软雅黑" panose="020B0503020204020204" pitchFamily="34" charset="-122"/>
                <a:ea typeface="微软雅黑" panose="020B0503020204020204" pitchFamily="34" charset="-122"/>
                <a:cs typeface="Arial" panose="020B0604020202020204" pitchFamily="34" charset="0"/>
              </a:rPr>
              <a:t>通过神经网络的方法识别图像能够快速准确地确定类别，方便医院统一管理和快速检索，提高整个病例数据库的工作效率。</a:t>
            </a:r>
            <a:endParaRPr lang="en-US" altLang="zh-CN" sz="2000" dirty="0">
              <a:solidFill>
                <a:srgbClr val="3B3838"/>
              </a:solidFill>
              <a:latin typeface="微软雅黑" panose="020B0503020204020204" pitchFamily="34" charset="-122"/>
              <a:ea typeface="微软雅黑" panose="020B0503020204020204" pitchFamily="34" charset="-122"/>
              <a:cs typeface="Arial" panose="020B0604020202020204" pitchFamily="34" charset="0"/>
            </a:endParaRPr>
          </a:p>
        </p:txBody>
      </p:sp>
      <p:grpSp>
        <p:nvGrpSpPr>
          <p:cNvPr id="57" name="组合 56"/>
          <p:cNvGrpSpPr/>
          <p:nvPr/>
        </p:nvGrpSpPr>
        <p:grpSpPr bwMode="auto">
          <a:xfrm>
            <a:off x="1274764" y="2151633"/>
            <a:ext cx="9748194" cy="3584285"/>
            <a:chOff x="238407" y="535270"/>
            <a:chExt cx="9746873" cy="3582797"/>
          </a:xfrm>
        </p:grpSpPr>
        <p:grpSp>
          <p:nvGrpSpPr>
            <p:cNvPr id="58" name="组合 3"/>
            <p:cNvGrpSpPr/>
            <p:nvPr/>
          </p:nvGrpSpPr>
          <p:grpSpPr bwMode="auto">
            <a:xfrm>
              <a:off x="238407" y="535270"/>
              <a:ext cx="9746873" cy="3582797"/>
              <a:chOff x="238407" y="535270"/>
              <a:chExt cx="9746873" cy="3582797"/>
            </a:xfrm>
          </p:grpSpPr>
          <p:sp>
            <p:nvSpPr>
              <p:cNvPr id="61" name="矩形 60"/>
              <p:cNvSpPr/>
              <p:nvPr/>
            </p:nvSpPr>
            <p:spPr>
              <a:xfrm>
                <a:off x="238407" y="997041"/>
                <a:ext cx="9452915" cy="2799329"/>
              </a:xfrm>
              <a:prstGeom prst="rect">
                <a:avLst/>
              </a:prstGeom>
              <a:noFill/>
              <a:ln w="190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3" name="矩形 62"/>
              <p:cNvSpPr/>
              <p:nvPr/>
            </p:nvSpPr>
            <p:spPr>
              <a:xfrm>
                <a:off x="586021" y="535270"/>
                <a:ext cx="171427" cy="461771"/>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64" name="组合 78"/>
              <p:cNvGrpSpPr/>
              <p:nvPr/>
            </p:nvGrpSpPr>
            <p:grpSpPr bwMode="auto">
              <a:xfrm>
                <a:off x="9282314" y="3387023"/>
                <a:ext cx="702966" cy="731044"/>
                <a:chOff x="8455814" y="3260670"/>
                <a:chExt cx="527923" cy="549009"/>
              </a:xfrm>
            </p:grpSpPr>
            <p:sp>
              <p:nvSpPr>
                <p:cNvPr id="65" name="矩形 64"/>
                <p:cNvSpPr/>
                <p:nvPr/>
              </p:nvSpPr>
              <p:spPr>
                <a:xfrm>
                  <a:off x="8614204" y="3440250"/>
                  <a:ext cx="369533" cy="369429"/>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6" name="矩形 65"/>
                <p:cNvSpPr/>
                <p:nvPr/>
              </p:nvSpPr>
              <p:spPr>
                <a:xfrm>
                  <a:off x="8455814" y="3260670"/>
                  <a:ext cx="255097" cy="2550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sp>
          <p:nvSpPr>
            <p:cNvPr id="60" name="文本框 79"/>
            <p:cNvSpPr txBox="1">
              <a:spLocks noChangeArrowheads="1"/>
            </p:cNvSpPr>
            <p:nvPr/>
          </p:nvSpPr>
          <p:spPr bwMode="auto">
            <a:xfrm>
              <a:off x="9452159" y="3596315"/>
              <a:ext cx="4783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sz="2000" dirty="0">
                <a:solidFill>
                  <a:schemeClr val="bg1"/>
                </a:solidFill>
                <a:latin typeface="Impact" panose="020B0806030902050204" pitchFamily="34" charset="0"/>
              </a:endParaRPr>
            </a:p>
          </p:txBody>
        </p:sp>
      </p:grpSp>
      <p:sp>
        <p:nvSpPr>
          <p:cNvPr id="67" name="文本框 2"/>
          <p:cNvSpPr txBox="1">
            <a:spLocks noChangeArrowheads="1"/>
          </p:cNvSpPr>
          <p:nvPr/>
        </p:nvSpPr>
        <p:spPr bwMode="auto">
          <a:xfrm>
            <a:off x="1824038" y="2114982"/>
            <a:ext cx="361664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400" b="1" dirty="0">
                <a:solidFill>
                  <a:srgbClr val="3B3838"/>
                </a:solidFill>
                <a:latin typeface="微软雅黑" panose="020B0503020204020204" pitchFamily="34" charset="-122"/>
                <a:ea typeface="微软雅黑" panose="020B0503020204020204" pitchFamily="34" charset="-122"/>
              </a:rPr>
              <a:t>医学图像识别研究现状</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wipe(left)">
                                      <p:cBhvr>
                                        <p:cTn id="10" dur="500"/>
                                        <p:tgtEl>
                                          <p:spTgt spid="16"/>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89"/>
                                        </p:tgtEl>
                                        <p:attrNameLst>
                                          <p:attrName>style.visibility</p:attrName>
                                        </p:attrNameLst>
                                      </p:cBhvr>
                                      <p:to>
                                        <p:strVal val="visible"/>
                                      </p:to>
                                    </p:set>
                                    <p:animEffect transition="in" filter="wipe(left)">
                                      <p:cBhvr>
                                        <p:cTn id="15" dur="500"/>
                                        <p:tgtEl>
                                          <p:spTgt spid="89"/>
                                        </p:tgtEl>
                                      </p:cBhvr>
                                    </p:animEffect>
                                  </p:childTnLst>
                                </p:cTn>
                              </p:par>
                            </p:childTnLst>
                          </p:cTn>
                        </p:par>
                        <p:par>
                          <p:cTn id="16" fill="hold">
                            <p:stCondLst>
                              <p:cond delay="500"/>
                            </p:stCondLst>
                            <p:childTnLst>
                              <p:par>
                                <p:cTn id="17" presetID="21" presetClass="entr" presetSubtype="1" fill="hold" nodeType="afterEffect">
                                  <p:stCondLst>
                                    <p:cond delay="0"/>
                                  </p:stCondLst>
                                  <p:childTnLst>
                                    <p:set>
                                      <p:cBhvr>
                                        <p:cTn id="18" dur="1" fill="hold">
                                          <p:stCondLst>
                                            <p:cond delay="0"/>
                                          </p:stCondLst>
                                        </p:cTn>
                                        <p:tgtEl>
                                          <p:spTgt spid="57"/>
                                        </p:tgtEl>
                                        <p:attrNameLst>
                                          <p:attrName>style.visibility</p:attrName>
                                        </p:attrNameLst>
                                      </p:cBhvr>
                                      <p:to>
                                        <p:strVal val="visible"/>
                                      </p:to>
                                    </p:set>
                                    <p:animEffect transition="in" filter="wheel(1)">
                                      <p:cBhvr>
                                        <p:cTn id="19" dur="2000"/>
                                        <p:tgtEl>
                                          <p:spTgt spid="57"/>
                                        </p:tgtEl>
                                      </p:cBhvr>
                                    </p:animEffect>
                                  </p:childTnLst>
                                </p:cTn>
                              </p:par>
                            </p:childTnLst>
                          </p:cTn>
                        </p:par>
                        <p:par>
                          <p:cTn id="20" fill="hold">
                            <p:stCondLst>
                              <p:cond delay="2500"/>
                            </p:stCondLst>
                            <p:childTnLst>
                              <p:par>
                                <p:cTn id="21" presetID="22" presetClass="entr" presetSubtype="4" fill="hold" grpId="0" nodeType="afterEffect">
                                  <p:stCondLst>
                                    <p:cond delay="0"/>
                                  </p:stCondLst>
                                  <p:childTnLst>
                                    <p:set>
                                      <p:cBhvr>
                                        <p:cTn id="22" dur="1" fill="hold">
                                          <p:stCondLst>
                                            <p:cond delay="0"/>
                                          </p:stCondLst>
                                        </p:cTn>
                                        <p:tgtEl>
                                          <p:spTgt spid="56"/>
                                        </p:tgtEl>
                                        <p:attrNameLst>
                                          <p:attrName>style.visibility</p:attrName>
                                        </p:attrNameLst>
                                      </p:cBhvr>
                                      <p:to>
                                        <p:strVal val="visible"/>
                                      </p:to>
                                    </p:set>
                                    <p:animEffect transition="in" filter="wipe(down)">
                                      <p:cBhvr>
                                        <p:cTn id="23"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6" grpId="0" animBg="1"/>
      <p:bldP spid="5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1"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4" name="文本框 13"/>
          <p:cNvSpPr txBox="1"/>
          <p:nvPr/>
        </p:nvSpPr>
        <p:spPr bwMode="auto">
          <a:xfrm>
            <a:off x="550864" y="82550"/>
            <a:ext cx="723900" cy="585788"/>
          </a:xfrm>
          <a:prstGeom prst="rect">
            <a:avLst/>
          </a:prstGeom>
          <a:noFill/>
        </p:spPr>
        <p:txBody>
          <a:bodyPr wrap="square">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02 </a:t>
            </a:r>
            <a:endParaRPr lang="zh-CN" altLang="en-US" sz="3200" dirty="0">
              <a:solidFill>
                <a:schemeClr val="bg2">
                  <a:lumMod val="25000"/>
                </a:schemeClr>
              </a:solidFill>
              <a:latin typeface="Impact" panose="020B0806030902050204" pitchFamily="34" charset="0"/>
              <a:ea typeface="+mn-ea"/>
            </a:endParaRPr>
          </a:p>
        </p:txBody>
      </p:sp>
      <p:sp>
        <p:nvSpPr>
          <p:cNvPr id="16" name="矩形 15"/>
          <p:cNvSpPr/>
          <p:nvPr/>
        </p:nvSpPr>
        <p:spPr>
          <a:xfrm>
            <a:off x="0" y="6581754"/>
            <a:ext cx="12192000" cy="276248"/>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89" name="组合 88"/>
          <p:cNvGrpSpPr/>
          <p:nvPr/>
        </p:nvGrpSpPr>
        <p:grpSpPr bwMode="auto">
          <a:xfrm>
            <a:off x="1338263" y="991887"/>
            <a:ext cx="2957513" cy="522287"/>
            <a:chOff x="5982652" y="1305878"/>
            <a:chExt cx="3235645" cy="523220"/>
          </a:xfrm>
        </p:grpSpPr>
        <p:sp>
          <p:nvSpPr>
            <p:cNvPr id="91" name="矩形 90"/>
            <p:cNvSpPr/>
            <p:nvPr/>
          </p:nvSpPr>
          <p:spPr>
            <a:xfrm>
              <a:off x="5982652" y="1305878"/>
              <a:ext cx="3235645" cy="523220"/>
            </a:xfrm>
            <a:prstGeom prst="rect">
              <a:avLst/>
            </a:prstGeom>
            <a:solidFill>
              <a:srgbClr val="34343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endParaRPr>
            </a:p>
          </p:txBody>
        </p:sp>
        <p:sp>
          <p:nvSpPr>
            <p:cNvPr id="92" name="文本框 91"/>
            <p:cNvSpPr txBox="1"/>
            <p:nvPr/>
          </p:nvSpPr>
          <p:spPr>
            <a:xfrm>
              <a:off x="5982652" y="1336094"/>
              <a:ext cx="3235645" cy="462788"/>
            </a:xfrm>
            <a:prstGeom prst="rect">
              <a:avLst/>
            </a:prstGeom>
            <a:noFill/>
          </p:spPr>
          <p:txBody>
            <a:bodyPr wrap="square">
              <a:spAutoFit/>
            </a:bodyPr>
            <a:lstStyle/>
            <a:p>
              <a:pPr eaLnBrk="1" fontAlgn="auto" hangingPunct="1">
                <a:spcBef>
                  <a:spcPts val="0"/>
                </a:spcBef>
                <a:spcAft>
                  <a:spcPts val="0"/>
                </a:spcAft>
                <a:defRPr/>
              </a:pPr>
              <a:r>
                <a:rPr lang="zh-CN" altLang="en-US" sz="2400"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研究现状</a:t>
              </a:r>
            </a:p>
          </p:txBody>
        </p:sp>
      </p:grpSp>
      <p:sp>
        <p:nvSpPr>
          <p:cNvPr id="56" name="文本框 55"/>
          <p:cNvSpPr txBox="1"/>
          <p:nvPr/>
        </p:nvSpPr>
        <p:spPr bwMode="auto">
          <a:xfrm>
            <a:off x="1622425" y="2850284"/>
            <a:ext cx="8908408" cy="2346283"/>
          </a:xfrm>
          <a:prstGeom prst="rect">
            <a:avLst/>
          </a:prstGeom>
          <a:noFill/>
        </p:spPr>
        <p:txBody>
          <a:bodyPr wrap="square">
            <a:spAutoFit/>
          </a:bodyPr>
          <a:lstStyle/>
          <a:p>
            <a:pPr marL="342900" indent="-342900" eaLnBrk="1" fontAlgn="auto" hangingPunct="1">
              <a:lnSpc>
                <a:spcPct val="150000"/>
              </a:lnSpc>
              <a:spcBef>
                <a:spcPts val="0"/>
              </a:spcBef>
              <a:spcAft>
                <a:spcPts val="0"/>
              </a:spcAft>
              <a:buFont typeface="Arial" panose="020B0604020202020204" pitchFamily="34" charset="0"/>
              <a:buChar char="•"/>
              <a:defRPr/>
            </a:pPr>
            <a:r>
              <a:rPr lang="zh-CN" altLang="en-US" sz="2000" dirty="0">
                <a:solidFill>
                  <a:srgbClr val="3B3838"/>
                </a:solidFill>
                <a:latin typeface="微软雅黑" panose="020B0503020204020204" pitchFamily="34" charset="-122"/>
                <a:ea typeface="微软雅黑" panose="020B0503020204020204" pitchFamily="34" charset="-122"/>
                <a:cs typeface="Arial" panose="020B0604020202020204" pitchFamily="34" charset="0"/>
              </a:rPr>
              <a:t>以 </a:t>
            </a:r>
            <a:r>
              <a:rPr lang="en-US" altLang="zh-CN" sz="2000" dirty="0">
                <a:solidFill>
                  <a:srgbClr val="3B3838"/>
                </a:solidFill>
                <a:latin typeface="微软雅黑" panose="020B0503020204020204" pitchFamily="34" charset="-122"/>
                <a:ea typeface="微软雅黑" panose="020B0503020204020204" pitchFamily="34" charset="-122"/>
                <a:cs typeface="Arial" panose="020B0604020202020204" pitchFamily="34" charset="0"/>
              </a:rPr>
              <a:t>Google </a:t>
            </a:r>
            <a:r>
              <a:rPr lang="zh-CN" altLang="en-US" sz="2000" dirty="0">
                <a:solidFill>
                  <a:srgbClr val="3B3838"/>
                </a:solidFill>
                <a:latin typeface="微软雅黑" panose="020B0503020204020204" pitchFamily="34" charset="-122"/>
                <a:ea typeface="微软雅黑" panose="020B0503020204020204" pitchFamily="34" charset="-122"/>
                <a:cs typeface="Arial" panose="020B0604020202020204" pitchFamily="34" charset="0"/>
              </a:rPr>
              <a:t>为首的巨头在深度学习网络方面已经取得了十分可观的研究进展，并且有些高性能的网络已经投入商用，包括投入临床使用的深度神经网络。</a:t>
            </a:r>
            <a:endParaRPr lang="en-US" altLang="zh-CN" sz="2000" dirty="0">
              <a:solidFill>
                <a:srgbClr val="3B3838"/>
              </a:solidFill>
              <a:latin typeface="微软雅黑" panose="020B0503020204020204" pitchFamily="34" charset="-122"/>
              <a:ea typeface="微软雅黑" panose="020B0503020204020204" pitchFamily="34" charset="-122"/>
              <a:cs typeface="Arial" panose="020B0604020202020204" pitchFamily="34" charset="0"/>
            </a:endParaRPr>
          </a:p>
          <a:p>
            <a:pPr marL="342900" indent="-342900" eaLnBrk="1" fontAlgn="auto" hangingPunct="1">
              <a:lnSpc>
                <a:spcPct val="150000"/>
              </a:lnSpc>
              <a:spcBef>
                <a:spcPts val="0"/>
              </a:spcBef>
              <a:spcAft>
                <a:spcPts val="0"/>
              </a:spcAft>
              <a:buFont typeface="Arial" panose="020B0604020202020204" pitchFamily="34" charset="0"/>
              <a:buChar char="•"/>
              <a:defRPr/>
            </a:pPr>
            <a:r>
              <a:rPr lang="zh-CN" altLang="en-US" sz="2000" dirty="0">
                <a:solidFill>
                  <a:srgbClr val="3B3838"/>
                </a:solidFill>
                <a:latin typeface="微软雅黑" panose="020B0503020204020204" pitchFamily="34" charset="-122"/>
                <a:ea typeface="微软雅黑" panose="020B0503020204020204" pitchFamily="34" charset="-122"/>
                <a:cs typeface="Arial" panose="020B0604020202020204" pitchFamily="34" charset="0"/>
              </a:rPr>
              <a:t>国内对神经网络研究总体起步晚，但以百度为首的科技创新公司近年来发展势头迅猛，逐渐带动国内其他公司在深度学习上投入更多的研发精力。</a:t>
            </a:r>
            <a:endParaRPr lang="en-US" altLang="zh-CN" sz="2000" dirty="0">
              <a:solidFill>
                <a:srgbClr val="3B3838"/>
              </a:solidFill>
              <a:latin typeface="微软雅黑" panose="020B0503020204020204" pitchFamily="34" charset="-122"/>
              <a:ea typeface="微软雅黑" panose="020B0503020204020204" pitchFamily="34" charset="-122"/>
              <a:cs typeface="Arial" panose="020B0604020202020204" pitchFamily="34" charset="0"/>
            </a:endParaRPr>
          </a:p>
        </p:txBody>
      </p:sp>
      <p:grpSp>
        <p:nvGrpSpPr>
          <p:cNvPr id="57" name="组合 56"/>
          <p:cNvGrpSpPr/>
          <p:nvPr/>
        </p:nvGrpSpPr>
        <p:grpSpPr bwMode="auto">
          <a:xfrm>
            <a:off x="1274764" y="2151633"/>
            <a:ext cx="9748194" cy="3584285"/>
            <a:chOff x="238407" y="535270"/>
            <a:chExt cx="9746873" cy="3582797"/>
          </a:xfrm>
        </p:grpSpPr>
        <p:grpSp>
          <p:nvGrpSpPr>
            <p:cNvPr id="58" name="组合 3"/>
            <p:cNvGrpSpPr/>
            <p:nvPr/>
          </p:nvGrpSpPr>
          <p:grpSpPr bwMode="auto">
            <a:xfrm>
              <a:off x="238407" y="535270"/>
              <a:ext cx="9746873" cy="3582797"/>
              <a:chOff x="238407" y="535270"/>
              <a:chExt cx="9746873" cy="3582797"/>
            </a:xfrm>
          </p:grpSpPr>
          <p:sp>
            <p:nvSpPr>
              <p:cNvPr id="61" name="矩形 60"/>
              <p:cNvSpPr/>
              <p:nvPr/>
            </p:nvSpPr>
            <p:spPr>
              <a:xfrm>
                <a:off x="238407" y="997041"/>
                <a:ext cx="9452915" cy="2799329"/>
              </a:xfrm>
              <a:prstGeom prst="rect">
                <a:avLst/>
              </a:prstGeom>
              <a:noFill/>
              <a:ln w="190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3" name="矩形 62"/>
              <p:cNvSpPr/>
              <p:nvPr/>
            </p:nvSpPr>
            <p:spPr>
              <a:xfrm>
                <a:off x="586021" y="535270"/>
                <a:ext cx="171427" cy="461771"/>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64" name="组合 78"/>
              <p:cNvGrpSpPr/>
              <p:nvPr/>
            </p:nvGrpSpPr>
            <p:grpSpPr bwMode="auto">
              <a:xfrm>
                <a:off x="9282314" y="3387023"/>
                <a:ext cx="702966" cy="731044"/>
                <a:chOff x="8455814" y="3260670"/>
                <a:chExt cx="527923" cy="549009"/>
              </a:xfrm>
            </p:grpSpPr>
            <p:sp>
              <p:nvSpPr>
                <p:cNvPr id="65" name="矩形 64"/>
                <p:cNvSpPr/>
                <p:nvPr/>
              </p:nvSpPr>
              <p:spPr>
                <a:xfrm>
                  <a:off x="8614204" y="3440250"/>
                  <a:ext cx="369533" cy="369429"/>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6" name="矩形 65"/>
                <p:cNvSpPr/>
                <p:nvPr/>
              </p:nvSpPr>
              <p:spPr>
                <a:xfrm>
                  <a:off x="8455814" y="3260670"/>
                  <a:ext cx="255097" cy="2550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sp>
          <p:nvSpPr>
            <p:cNvPr id="60" name="文本框 79"/>
            <p:cNvSpPr txBox="1">
              <a:spLocks noChangeArrowheads="1"/>
            </p:cNvSpPr>
            <p:nvPr/>
          </p:nvSpPr>
          <p:spPr bwMode="auto">
            <a:xfrm>
              <a:off x="9452159" y="3596315"/>
              <a:ext cx="4783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sz="2000" dirty="0">
                <a:solidFill>
                  <a:schemeClr val="bg1"/>
                </a:solidFill>
                <a:latin typeface="Impact" panose="020B0806030902050204" pitchFamily="34" charset="0"/>
              </a:endParaRPr>
            </a:p>
          </p:txBody>
        </p:sp>
      </p:grpSp>
      <p:sp>
        <p:nvSpPr>
          <p:cNvPr id="67" name="文本框 2"/>
          <p:cNvSpPr txBox="1">
            <a:spLocks noChangeArrowheads="1"/>
          </p:cNvSpPr>
          <p:nvPr/>
        </p:nvSpPr>
        <p:spPr bwMode="auto">
          <a:xfrm>
            <a:off x="1824038" y="2114982"/>
            <a:ext cx="361664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400" b="1" dirty="0">
                <a:solidFill>
                  <a:srgbClr val="3B3838"/>
                </a:solidFill>
                <a:latin typeface="微软雅黑" panose="020B0503020204020204" pitchFamily="34" charset="-122"/>
                <a:ea typeface="微软雅黑" panose="020B0503020204020204" pitchFamily="34" charset="-122"/>
              </a:rPr>
              <a:t>卷积神经网络研究现状</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wipe(left)">
                                      <p:cBhvr>
                                        <p:cTn id="10" dur="500"/>
                                        <p:tgtEl>
                                          <p:spTgt spid="16"/>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89"/>
                                        </p:tgtEl>
                                        <p:attrNameLst>
                                          <p:attrName>style.visibility</p:attrName>
                                        </p:attrNameLst>
                                      </p:cBhvr>
                                      <p:to>
                                        <p:strVal val="visible"/>
                                      </p:to>
                                    </p:set>
                                    <p:animEffect transition="in" filter="wipe(left)">
                                      <p:cBhvr>
                                        <p:cTn id="15" dur="500"/>
                                        <p:tgtEl>
                                          <p:spTgt spid="89"/>
                                        </p:tgtEl>
                                      </p:cBhvr>
                                    </p:animEffect>
                                  </p:childTnLst>
                                </p:cTn>
                              </p:par>
                            </p:childTnLst>
                          </p:cTn>
                        </p:par>
                        <p:par>
                          <p:cTn id="16" fill="hold">
                            <p:stCondLst>
                              <p:cond delay="500"/>
                            </p:stCondLst>
                            <p:childTnLst>
                              <p:par>
                                <p:cTn id="17" presetID="21" presetClass="entr" presetSubtype="1" fill="hold" nodeType="afterEffect">
                                  <p:stCondLst>
                                    <p:cond delay="0"/>
                                  </p:stCondLst>
                                  <p:childTnLst>
                                    <p:set>
                                      <p:cBhvr>
                                        <p:cTn id="18" dur="1" fill="hold">
                                          <p:stCondLst>
                                            <p:cond delay="0"/>
                                          </p:stCondLst>
                                        </p:cTn>
                                        <p:tgtEl>
                                          <p:spTgt spid="57"/>
                                        </p:tgtEl>
                                        <p:attrNameLst>
                                          <p:attrName>style.visibility</p:attrName>
                                        </p:attrNameLst>
                                      </p:cBhvr>
                                      <p:to>
                                        <p:strVal val="visible"/>
                                      </p:to>
                                    </p:set>
                                    <p:animEffect transition="in" filter="wheel(1)">
                                      <p:cBhvr>
                                        <p:cTn id="19" dur="2000"/>
                                        <p:tgtEl>
                                          <p:spTgt spid="57"/>
                                        </p:tgtEl>
                                      </p:cBhvr>
                                    </p:animEffect>
                                  </p:childTnLst>
                                </p:cTn>
                              </p:par>
                            </p:childTnLst>
                          </p:cTn>
                        </p:par>
                        <p:par>
                          <p:cTn id="20" fill="hold">
                            <p:stCondLst>
                              <p:cond delay="2500"/>
                            </p:stCondLst>
                            <p:childTnLst>
                              <p:par>
                                <p:cTn id="21" presetID="22" presetClass="entr" presetSubtype="4" fill="hold" grpId="0" nodeType="afterEffect">
                                  <p:stCondLst>
                                    <p:cond delay="0"/>
                                  </p:stCondLst>
                                  <p:childTnLst>
                                    <p:set>
                                      <p:cBhvr>
                                        <p:cTn id="22" dur="1" fill="hold">
                                          <p:stCondLst>
                                            <p:cond delay="0"/>
                                          </p:stCondLst>
                                        </p:cTn>
                                        <p:tgtEl>
                                          <p:spTgt spid="56"/>
                                        </p:tgtEl>
                                        <p:attrNameLst>
                                          <p:attrName>style.visibility</p:attrName>
                                        </p:attrNameLst>
                                      </p:cBhvr>
                                      <p:to>
                                        <p:strVal val="visible"/>
                                      </p:to>
                                    </p:set>
                                    <p:animEffect transition="in" filter="wipe(down)">
                                      <p:cBhvr>
                                        <p:cTn id="23"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6" grpId="0" animBg="1"/>
      <p:bldP spid="5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2014538"/>
            <a:ext cx="12192000" cy="28495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1" y="2663826"/>
            <a:ext cx="1096963"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文本框 3"/>
          <p:cNvSpPr txBox="1">
            <a:spLocks noChangeArrowheads="1"/>
          </p:cNvSpPr>
          <p:nvPr/>
        </p:nvSpPr>
        <p:spPr bwMode="auto">
          <a:xfrm>
            <a:off x="946151" y="2000250"/>
            <a:ext cx="1539875" cy="1861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11500" dirty="0">
                <a:solidFill>
                  <a:schemeClr val="bg1"/>
                </a:solidFill>
                <a:latin typeface="Impact" panose="020B0806030902050204" pitchFamily="34" charset="0"/>
              </a:rPr>
              <a:t>3</a:t>
            </a:r>
          </a:p>
        </p:txBody>
      </p:sp>
      <p:sp>
        <p:nvSpPr>
          <p:cNvPr id="5" name="文本框 4"/>
          <p:cNvSpPr txBox="1">
            <a:spLocks noChangeArrowheads="1"/>
          </p:cNvSpPr>
          <p:nvPr/>
        </p:nvSpPr>
        <p:spPr bwMode="auto">
          <a:xfrm>
            <a:off x="419100" y="2638425"/>
            <a:ext cx="5715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3200" b="1">
                <a:solidFill>
                  <a:srgbClr val="044875"/>
                </a:solidFill>
                <a:latin typeface="微软雅黑" panose="020B0503020204020204" pitchFamily="34" charset="-122"/>
                <a:ea typeface="微软雅黑" panose="020B0503020204020204" pitchFamily="34" charset="-122"/>
              </a:rPr>
              <a:t>第</a:t>
            </a:r>
          </a:p>
        </p:txBody>
      </p:sp>
      <p:sp>
        <p:nvSpPr>
          <p:cNvPr id="6" name="矩形 5"/>
          <p:cNvSpPr/>
          <p:nvPr/>
        </p:nvSpPr>
        <p:spPr>
          <a:xfrm>
            <a:off x="2498726" y="2663826"/>
            <a:ext cx="9693275"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文本框 6"/>
          <p:cNvSpPr txBox="1">
            <a:spLocks noChangeArrowheads="1"/>
          </p:cNvSpPr>
          <p:nvPr/>
        </p:nvSpPr>
        <p:spPr bwMode="auto">
          <a:xfrm>
            <a:off x="2525714" y="2638425"/>
            <a:ext cx="176688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3200" b="1">
                <a:solidFill>
                  <a:srgbClr val="044875"/>
                </a:solidFill>
                <a:latin typeface="微软雅黑" panose="020B0503020204020204" pitchFamily="34" charset="-122"/>
                <a:ea typeface="微软雅黑" panose="020B0503020204020204" pitchFamily="34" charset="-122"/>
              </a:rPr>
              <a:t>部分</a:t>
            </a:r>
          </a:p>
        </p:txBody>
      </p:sp>
      <p:sp>
        <p:nvSpPr>
          <p:cNvPr id="8" name="文本框 7"/>
          <p:cNvSpPr txBox="1">
            <a:spLocks noChangeArrowheads="1"/>
          </p:cNvSpPr>
          <p:nvPr/>
        </p:nvSpPr>
        <p:spPr bwMode="auto">
          <a:xfrm>
            <a:off x="6791325" y="3632201"/>
            <a:ext cx="5727700"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4800" b="1" dirty="0">
                <a:solidFill>
                  <a:schemeClr val="bg1"/>
                </a:solidFill>
                <a:latin typeface="微软雅黑" panose="020B0503020204020204" pitchFamily="34" charset="-122"/>
                <a:ea typeface="微软雅黑" panose="020B0503020204020204" pitchFamily="34" charset="-122"/>
              </a:rPr>
              <a:t>方案设计</a:t>
            </a:r>
          </a:p>
        </p:txBody>
      </p:sp>
    </p:spTree>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1"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4" name="文本框 13"/>
          <p:cNvSpPr txBox="1"/>
          <p:nvPr/>
        </p:nvSpPr>
        <p:spPr bwMode="auto">
          <a:xfrm>
            <a:off x="550864" y="82550"/>
            <a:ext cx="723900" cy="585788"/>
          </a:xfrm>
          <a:prstGeom prst="rect">
            <a:avLst/>
          </a:prstGeom>
          <a:noFill/>
        </p:spPr>
        <p:txBody>
          <a:bodyPr wrap="square">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03 </a:t>
            </a:r>
            <a:endParaRPr lang="zh-CN" altLang="en-US" sz="3200" dirty="0">
              <a:solidFill>
                <a:schemeClr val="bg2">
                  <a:lumMod val="25000"/>
                </a:schemeClr>
              </a:solidFill>
              <a:latin typeface="Impact" panose="020B0806030902050204" pitchFamily="34" charset="0"/>
              <a:ea typeface="+mn-ea"/>
            </a:endParaRPr>
          </a:p>
        </p:txBody>
      </p:sp>
      <p:sp>
        <p:nvSpPr>
          <p:cNvPr id="16" name="矩形 15"/>
          <p:cNvSpPr/>
          <p:nvPr/>
        </p:nvSpPr>
        <p:spPr>
          <a:xfrm>
            <a:off x="0" y="6581754"/>
            <a:ext cx="12192000" cy="276248"/>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45" name="组合 44"/>
          <p:cNvGrpSpPr/>
          <p:nvPr/>
        </p:nvGrpSpPr>
        <p:grpSpPr bwMode="auto">
          <a:xfrm>
            <a:off x="1322712" y="1732596"/>
            <a:ext cx="1336675" cy="1533525"/>
            <a:chOff x="9296155" y="1194708"/>
            <a:chExt cx="1336423" cy="1533978"/>
          </a:xfrm>
        </p:grpSpPr>
        <p:sp>
          <p:nvSpPr>
            <p:cNvPr id="7" name="矩形 6"/>
            <p:cNvSpPr/>
            <p:nvPr/>
          </p:nvSpPr>
          <p:spPr>
            <a:xfrm>
              <a:off x="9296155" y="1194708"/>
              <a:ext cx="1336423" cy="1533978"/>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0291" name="组合 21"/>
            <p:cNvGrpSpPr/>
            <p:nvPr/>
          </p:nvGrpSpPr>
          <p:grpSpPr bwMode="auto">
            <a:xfrm>
              <a:off x="9681846" y="1568061"/>
              <a:ext cx="551648" cy="520673"/>
              <a:chOff x="9681846" y="1568061"/>
              <a:chExt cx="551648" cy="520673"/>
            </a:xfrm>
          </p:grpSpPr>
          <p:sp>
            <p:nvSpPr>
              <p:cNvPr id="10292" name="Freeform 74"/>
              <p:cNvSpPr>
                <a:spLocks noEditPoints="1"/>
              </p:cNvSpPr>
              <p:nvPr/>
            </p:nvSpPr>
            <p:spPr bwMode="auto">
              <a:xfrm>
                <a:off x="9695239" y="1568061"/>
                <a:ext cx="538255" cy="351936"/>
              </a:xfrm>
              <a:custGeom>
                <a:avLst/>
                <a:gdLst>
                  <a:gd name="T0" fmla="*/ 2147483647 w 99"/>
                  <a:gd name="T1" fmla="*/ 2147483647 h 65"/>
                  <a:gd name="T2" fmla="*/ 2147483647 w 99"/>
                  <a:gd name="T3" fmla="*/ 2147483647 h 65"/>
                  <a:gd name="T4" fmla="*/ 2147483647 w 99"/>
                  <a:gd name="T5" fmla="*/ 2147483647 h 65"/>
                  <a:gd name="T6" fmla="*/ 2147483647 w 99"/>
                  <a:gd name="T7" fmla="*/ 2147483647 h 65"/>
                  <a:gd name="T8" fmla="*/ 2147483647 w 99"/>
                  <a:gd name="T9" fmla="*/ 2147483647 h 65"/>
                  <a:gd name="T10" fmla="*/ 2147483647 w 99"/>
                  <a:gd name="T11" fmla="*/ 2147483647 h 65"/>
                  <a:gd name="T12" fmla="*/ 2147483647 w 99"/>
                  <a:gd name="T13" fmla="*/ 2147483647 h 65"/>
                  <a:gd name="T14" fmla="*/ 2147483647 w 99"/>
                  <a:gd name="T15" fmla="*/ 2147483647 h 65"/>
                  <a:gd name="T16" fmla="*/ 2147483647 w 99"/>
                  <a:gd name="T17" fmla="*/ 2147483647 h 65"/>
                  <a:gd name="T18" fmla="*/ 2147483647 w 99"/>
                  <a:gd name="T19" fmla="*/ 2147483647 h 65"/>
                  <a:gd name="T20" fmla="*/ 2147483647 w 99"/>
                  <a:gd name="T21" fmla="*/ 2147483647 h 65"/>
                  <a:gd name="T22" fmla="*/ 2147483647 w 99"/>
                  <a:gd name="T23" fmla="*/ 2147483647 h 65"/>
                  <a:gd name="T24" fmla="*/ 2147483647 w 99"/>
                  <a:gd name="T25" fmla="*/ 2147483647 h 65"/>
                  <a:gd name="T26" fmla="*/ 2147483647 w 99"/>
                  <a:gd name="T27" fmla="*/ 2147483647 h 65"/>
                  <a:gd name="T28" fmla="*/ 2147483647 w 99"/>
                  <a:gd name="T29" fmla="*/ 2147483647 h 65"/>
                  <a:gd name="T30" fmla="*/ 2147483647 w 99"/>
                  <a:gd name="T31" fmla="*/ 2147483647 h 65"/>
                  <a:gd name="T32" fmla="*/ 2147483647 w 99"/>
                  <a:gd name="T33" fmla="*/ 2147483647 h 65"/>
                  <a:gd name="T34" fmla="*/ 2147483647 w 99"/>
                  <a:gd name="T35" fmla="*/ 0 h 65"/>
                  <a:gd name="T36" fmla="*/ 2147483647 w 99"/>
                  <a:gd name="T37" fmla="*/ 2147483647 h 65"/>
                  <a:gd name="T38" fmla="*/ 2147483647 w 99"/>
                  <a:gd name="T39" fmla="*/ 2147483647 h 65"/>
                  <a:gd name="T40" fmla="*/ 2147483647 w 99"/>
                  <a:gd name="T41" fmla="*/ 2147483647 h 65"/>
                  <a:gd name="T42" fmla="*/ 0 w 99"/>
                  <a:gd name="T43" fmla="*/ 2147483647 h 65"/>
                  <a:gd name="T44" fmla="*/ 2147483647 w 99"/>
                  <a:gd name="T45" fmla="*/ 2147483647 h 65"/>
                  <a:gd name="T46" fmla="*/ 2147483647 w 99"/>
                  <a:gd name="T47" fmla="*/ 2147483647 h 65"/>
                  <a:gd name="T48" fmla="*/ 2147483647 w 99"/>
                  <a:gd name="T49" fmla="*/ 2147483647 h 65"/>
                  <a:gd name="T50" fmla="*/ 2147483647 w 99"/>
                  <a:gd name="T51" fmla="*/ 2147483647 h 65"/>
                  <a:gd name="T52" fmla="*/ 2147483647 w 99"/>
                  <a:gd name="T53" fmla="*/ 2147483647 h 65"/>
                  <a:gd name="T54" fmla="*/ 2147483647 w 99"/>
                  <a:gd name="T55" fmla="*/ 2147483647 h 65"/>
                  <a:gd name="T56" fmla="*/ 2147483647 w 99"/>
                  <a:gd name="T57" fmla="*/ 2147483647 h 65"/>
                  <a:gd name="T58" fmla="*/ 2147483647 w 99"/>
                  <a:gd name="T59" fmla="*/ 2147483647 h 65"/>
                  <a:gd name="T60" fmla="*/ 2147483647 w 99"/>
                  <a:gd name="T61" fmla="*/ 2147483647 h 65"/>
                  <a:gd name="T62" fmla="*/ 2147483647 w 99"/>
                  <a:gd name="T63" fmla="*/ 2147483647 h 65"/>
                  <a:gd name="T64" fmla="*/ 2147483647 w 99"/>
                  <a:gd name="T65" fmla="*/ 2147483647 h 6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99" h="65">
                    <a:moveTo>
                      <a:pt x="18" y="58"/>
                    </a:moveTo>
                    <a:cubicBezTo>
                      <a:pt x="30" y="58"/>
                      <a:pt x="42" y="60"/>
                      <a:pt x="53" y="65"/>
                    </a:cubicBezTo>
                    <a:cubicBezTo>
                      <a:pt x="64" y="60"/>
                      <a:pt x="75" y="57"/>
                      <a:pt x="87" y="57"/>
                    </a:cubicBezTo>
                    <a:cubicBezTo>
                      <a:pt x="87" y="23"/>
                      <a:pt x="87" y="23"/>
                      <a:pt x="87" y="23"/>
                    </a:cubicBezTo>
                    <a:cubicBezTo>
                      <a:pt x="53" y="28"/>
                      <a:pt x="53" y="28"/>
                      <a:pt x="53" y="28"/>
                    </a:cubicBezTo>
                    <a:cubicBezTo>
                      <a:pt x="18" y="23"/>
                      <a:pt x="18" y="23"/>
                      <a:pt x="18" y="23"/>
                    </a:cubicBezTo>
                    <a:cubicBezTo>
                      <a:pt x="18" y="58"/>
                      <a:pt x="18" y="58"/>
                      <a:pt x="18" y="58"/>
                    </a:cubicBezTo>
                    <a:close/>
                    <a:moveTo>
                      <a:pt x="99" y="8"/>
                    </a:moveTo>
                    <a:cubicBezTo>
                      <a:pt x="99" y="17"/>
                      <a:pt x="99" y="17"/>
                      <a:pt x="99" y="17"/>
                    </a:cubicBezTo>
                    <a:cubicBezTo>
                      <a:pt x="53" y="24"/>
                      <a:pt x="53" y="24"/>
                      <a:pt x="53" y="24"/>
                    </a:cubicBezTo>
                    <a:cubicBezTo>
                      <a:pt x="7" y="17"/>
                      <a:pt x="7" y="17"/>
                      <a:pt x="7" y="17"/>
                    </a:cubicBezTo>
                    <a:cubicBezTo>
                      <a:pt x="7" y="34"/>
                      <a:pt x="7" y="34"/>
                      <a:pt x="7" y="34"/>
                    </a:cubicBezTo>
                    <a:cubicBezTo>
                      <a:pt x="8" y="35"/>
                      <a:pt x="9" y="36"/>
                      <a:pt x="9" y="37"/>
                    </a:cubicBezTo>
                    <a:cubicBezTo>
                      <a:pt x="9" y="39"/>
                      <a:pt x="7" y="41"/>
                      <a:pt x="5" y="41"/>
                    </a:cubicBezTo>
                    <a:cubicBezTo>
                      <a:pt x="4" y="41"/>
                      <a:pt x="2" y="39"/>
                      <a:pt x="2" y="37"/>
                    </a:cubicBezTo>
                    <a:cubicBezTo>
                      <a:pt x="2" y="36"/>
                      <a:pt x="3" y="35"/>
                      <a:pt x="4" y="34"/>
                    </a:cubicBezTo>
                    <a:cubicBezTo>
                      <a:pt x="4" y="25"/>
                      <a:pt x="4" y="17"/>
                      <a:pt x="4" y="8"/>
                    </a:cubicBezTo>
                    <a:cubicBezTo>
                      <a:pt x="53" y="0"/>
                      <a:pt x="53" y="0"/>
                      <a:pt x="53" y="0"/>
                    </a:cubicBezTo>
                    <a:cubicBezTo>
                      <a:pt x="99" y="8"/>
                      <a:pt x="99" y="8"/>
                      <a:pt x="99" y="8"/>
                    </a:cubicBezTo>
                    <a:close/>
                    <a:moveTo>
                      <a:pt x="8" y="42"/>
                    </a:moveTo>
                    <a:cubicBezTo>
                      <a:pt x="6" y="43"/>
                      <a:pt x="5" y="43"/>
                      <a:pt x="3" y="42"/>
                    </a:cubicBezTo>
                    <a:cubicBezTo>
                      <a:pt x="2" y="47"/>
                      <a:pt x="1" y="52"/>
                      <a:pt x="0" y="58"/>
                    </a:cubicBezTo>
                    <a:cubicBezTo>
                      <a:pt x="1" y="58"/>
                      <a:pt x="2" y="58"/>
                      <a:pt x="2" y="58"/>
                    </a:cubicBezTo>
                    <a:cubicBezTo>
                      <a:pt x="3" y="56"/>
                      <a:pt x="3" y="56"/>
                      <a:pt x="3" y="56"/>
                    </a:cubicBezTo>
                    <a:cubicBezTo>
                      <a:pt x="3" y="58"/>
                      <a:pt x="3" y="58"/>
                      <a:pt x="3" y="58"/>
                    </a:cubicBezTo>
                    <a:cubicBezTo>
                      <a:pt x="4" y="59"/>
                      <a:pt x="5" y="59"/>
                      <a:pt x="6" y="59"/>
                    </a:cubicBezTo>
                    <a:cubicBezTo>
                      <a:pt x="7" y="57"/>
                      <a:pt x="7" y="57"/>
                      <a:pt x="7" y="57"/>
                    </a:cubicBezTo>
                    <a:cubicBezTo>
                      <a:pt x="7" y="59"/>
                      <a:pt x="7" y="59"/>
                      <a:pt x="7" y="59"/>
                    </a:cubicBezTo>
                    <a:cubicBezTo>
                      <a:pt x="7" y="59"/>
                      <a:pt x="8" y="59"/>
                      <a:pt x="8" y="59"/>
                    </a:cubicBezTo>
                    <a:cubicBezTo>
                      <a:pt x="8" y="51"/>
                      <a:pt x="8" y="51"/>
                      <a:pt x="8" y="51"/>
                    </a:cubicBezTo>
                    <a:cubicBezTo>
                      <a:pt x="9" y="58"/>
                      <a:pt x="9" y="58"/>
                      <a:pt x="9" y="58"/>
                    </a:cubicBezTo>
                    <a:cubicBezTo>
                      <a:pt x="10" y="58"/>
                      <a:pt x="10" y="58"/>
                      <a:pt x="11" y="58"/>
                    </a:cubicBezTo>
                    <a:cubicBezTo>
                      <a:pt x="10" y="52"/>
                      <a:pt x="9" y="47"/>
                      <a:pt x="8" y="42"/>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cxnSp>
            <p:nvCxnSpPr>
              <p:cNvPr id="69" name="直接连接符 68"/>
              <p:cNvCxnSpPr/>
              <p:nvPr/>
            </p:nvCxnSpPr>
            <p:spPr bwMode="auto">
              <a:xfrm>
                <a:off x="9681846" y="2088734"/>
                <a:ext cx="545997"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grpSp>
      <p:grpSp>
        <p:nvGrpSpPr>
          <p:cNvPr id="89" name="组合 88"/>
          <p:cNvGrpSpPr/>
          <p:nvPr/>
        </p:nvGrpSpPr>
        <p:grpSpPr bwMode="auto">
          <a:xfrm>
            <a:off x="1338263" y="991886"/>
            <a:ext cx="3338830" cy="521970"/>
            <a:chOff x="5982652" y="1305877"/>
            <a:chExt cx="3652822" cy="522902"/>
          </a:xfrm>
        </p:grpSpPr>
        <p:sp>
          <p:nvSpPr>
            <p:cNvPr id="91" name="矩形 90"/>
            <p:cNvSpPr/>
            <p:nvPr/>
          </p:nvSpPr>
          <p:spPr>
            <a:xfrm>
              <a:off x="5982652" y="1305877"/>
              <a:ext cx="3597245" cy="522902"/>
            </a:xfrm>
            <a:prstGeom prst="rect">
              <a:avLst/>
            </a:prstGeom>
            <a:solidFill>
              <a:srgbClr val="34343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endParaRPr>
            </a:p>
          </p:txBody>
        </p:sp>
        <p:sp>
          <p:nvSpPr>
            <p:cNvPr id="92" name="文本框 91"/>
            <p:cNvSpPr txBox="1"/>
            <p:nvPr/>
          </p:nvSpPr>
          <p:spPr>
            <a:xfrm>
              <a:off x="6021556" y="1337048"/>
              <a:ext cx="3613918" cy="461197"/>
            </a:xfrm>
            <a:prstGeom prst="rect">
              <a:avLst/>
            </a:prstGeom>
            <a:noFill/>
          </p:spPr>
          <p:txBody>
            <a:bodyPr wrap="square">
              <a:spAutoFit/>
            </a:bodyPr>
            <a:lstStyle/>
            <a:p>
              <a:pPr eaLnBrk="1" fontAlgn="auto" hangingPunct="1">
                <a:spcBef>
                  <a:spcPts val="0"/>
                </a:spcBef>
                <a:spcAft>
                  <a:spcPts val="0"/>
                </a:spcAft>
                <a:defRPr/>
              </a:pPr>
              <a:r>
                <a:rPr lang="zh-CN" altLang="en-US" sz="2400"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传统的肺结节诊断方案</a:t>
              </a:r>
            </a:p>
          </p:txBody>
        </p:sp>
      </p:grpSp>
      <p:sp>
        <p:nvSpPr>
          <p:cNvPr id="36" name="文本框 35"/>
          <p:cNvSpPr txBox="1"/>
          <p:nvPr/>
        </p:nvSpPr>
        <p:spPr bwMode="auto">
          <a:xfrm>
            <a:off x="2816860" y="1686560"/>
            <a:ext cx="7299960" cy="3322955"/>
          </a:xfrm>
          <a:prstGeom prst="rect">
            <a:avLst/>
          </a:prstGeom>
          <a:noFill/>
        </p:spPr>
        <p:txBody>
          <a:bodyPr wrap="square">
            <a:spAutoFit/>
          </a:bodyPr>
          <a:lstStyle/>
          <a:p>
            <a:pPr marL="342900" indent="-342900" eaLnBrk="1" fontAlgn="auto" hangingPunct="1">
              <a:lnSpc>
                <a:spcPct val="150000"/>
              </a:lnSpc>
              <a:spcBef>
                <a:spcPts val="0"/>
              </a:spcBef>
              <a:spcAft>
                <a:spcPts val="0"/>
              </a:spcAft>
              <a:buFont typeface="Arial" panose="020B0604020202020204" pitchFamily="34" charset="0"/>
              <a:buChar char="•"/>
              <a:defRPr/>
            </a:pPr>
            <a:r>
              <a:rPr sz="2000" dirty="0">
                <a:solidFill>
                  <a:srgbClr val="3B3838"/>
                </a:solidFill>
                <a:latin typeface="微软雅黑" panose="020B0503020204020204" pitchFamily="34" charset="-122"/>
                <a:ea typeface="微软雅黑" panose="020B0503020204020204" pitchFamily="34" charset="-122"/>
                <a:cs typeface="Arial" panose="020B0604020202020204" pitchFamily="34" charset="0"/>
              </a:rPr>
              <a:t>通过LUNA官网的官方文档可以看出，现实中人工进行肺结节识别判定的方案是基于病人</a:t>
            </a:r>
            <a:r>
              <a:rPr lang="zh-CN" sz="2000" dirty="0">
                <a:solidFill>
                  <a:srgbClr val="3B3838"/>
                </a:solidFill>
                <a:latin typeface="微软雅黑" panose="020B0503020204020204" pitchFamily="34" charset="-122"/>
                <a:ea typeface="微软雅黑" panose="020B0503020204020204" pitchFamily="34" charset="-122"/>
                <a:cs typeface="Arial" panose="020B0604020202020204" pitchFamily="34" charset="0"/>
              </a:rPr>
              <a:t>三个维度</a:t>
            </a:r>
            <a:r>
              <a:rPr sz="2000" dirty="0">
                <a:solidFill>
                  <a:srgbClr val="3B3838"/>
                </a:solidFill>
                <a:latin typeface="微软雅黑" panose="020B0503020204020204" pitchFamily="34" charset="-122"/>
                <a:ea typeface="微软雅黑" panose="020B0503020204020204" pitchFamily="34" charset="-122"/>
                <a:cs typeface="Arial" panose="020B0604020202020204" pitchFamily="34" charset="0"/>
              </a:rPr>
              <a:t>CT图像的前后关系总结得出的</a:t>
            </a:r>
            <a:r>
              <a:rPr lang="zh-CN" sz="2000" dirty="0">
                <a:solidFill>
                  <a:srgbClr val="3B3838"/>
                </a:solidFill>
                <a:latin typeface="微软雅黑" panose="020B0503020204020204" pitchFamily="34" charset="-122"/>
                <a:ea typeface="微软雅黑" panose="020B0503020204020204" pitchFamily="34" charset="-122"/>
                <a:cs typeface="Arial" panose="020B0604020202020204" pitchFamily="34" charset="0"/>
              </a:rPr>
              <a:t>，</a:t>
            </a:r>
            <a:r>
              <a:rPr sz="2000" dirty="0">
                <a:solidFill>
                  <a:srgbClr val="3B3838"/>
                </a:solidFill>
                <a:latin typeface="微软雅黑" panose="020B0503020204020204" pitchFamily="34" charset="-122"/>
                <a:ea typeface="微软雅黑" panose="020B0503020204020204" pitchFamily="34" charset="-122"/>
                <a:cs typeface="Arial" panose="020B0604020202020204" pitchFamily="34" charset="0"/>
              </a:rPr>
              <a:t>无法通过单独一张CT图像来进行肺结节和毛细血管的区分</a:t>
            </a:r>
            <a:r>
              <a:rPr lang="zh-CN" sz="2000" dirty="0">
                <a:solidFill>
                  <a:srgbClr val="3B3838"/>
                </a:solidFill>
                <a:latin typeface="微软雅黑" panose="020B0503020204020204" pitchFamily="34" charset="-122"/>
                <a:ea typeface="微软雅黑" panose="020B0503020204020204" pitchFamily="34" charset="-122"/>
                <a:cs typeface="Arial" panose="020B0604020202020204" pitchFamily="34" charset="0"/>
              </a:rPr>
              <a:t>；</a:t>
            </a:r>
          </a:p>
          <a:p>
            <a:pPr marL="342900" indent="-342900" eaLnBrk="1" fontAlgn="auto" hangingPunct="1">
              <a:lnSpc>
                <a:spcPct val="150000"/>
              </a:lnSpc>
              <a:spcBef>
                <a:spcPts val="0"/>
              </a:spcBef>
              <a:spcAft>
                <a:spcPts val="0"/>
              </a:spcAft>
              <a:buFont typeface="Arial" panose="020B0604020202020204" pitchFamily="34" charset="0"/>
              <a:buChar char="•"/>
              <a:defRPr/>
            </a:pPr>
            <a:r>
              <a:rPr sz="2000" dirty="0">
                <a:solidFill>
                  <a:srgbClr val="3B3838"/>
                </a:solidFill>
                <a:latin typeface="微软雅黑" panose="020B0503020204020204" pitchFamily="34" charset="-122"/>
                <a:ea typeface="微软雅黑" panose="020B0503020204020204" pitchFamily="34" charset="-122"/>
                <a:cs typeface="Arial" panose="020B0604020202020204" pitchFamily="34" charset="0"/>
              </a:rPr>
              <a:t>现实中使用的方法是观察前后依次排列的CT图像，若图案表现首尾相连，即可判定为细长管状的毛细血管，若图案表现为突现后又消失，即可判定为近似球形的肺结节。</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wipe(left)">
                                      <p:cBhvr>
                                        <p:cTn id="10" dur="500"/>
                                        <p:tgtEl>
                                          <p:spTgt spid="16"/>
                                        </p:tgtEl>
                                      </p:cBhvr>
                                    </p:animEffec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nodeType="clickEffect">
                                  <p:stCondLst>
                                    <p:cond delay="0"/>
                                  </p:stCondLst>
                                  <p:childTnLst>
                                    <p:set>
                                      <p:cBhvr>
                                        <p:cTn id="14" dur="1" fill="hold">
                                          <p:stCondLst>
                                            <p:cond delay="0"/>
                                          </p:stCondLst>
                                        </p:cTn>
                                        <p:tgtEl>
                                          <p:spTgt spid="45"/>
                                        </p:tgtEl>
                                        <p:attrNameLst>
                                          <p:attrName>style.visibility</p:attrName>
                                        </p:attrNameLst>
                                      </p:cBhvr>
                                      <p:to>
                                        <p:strVal val="visible"/>
                                      </p:to>
                                    </p:set>
                                    <p:anim calcmode="lin" valueType="num">
                                      <p:cBhvr>
                                        <p:cTn id="15" dur="500" fill="hold"/>
                                        <p:tgtEl>
                                          <p:spTgt spid="45"/>
                                        </p:tgtEl>
                                        <p:attrNameLst>
                                          <p:attrName>ppt_w</p:attrName>
                                        </p:attrNameLst>
                                      </p:cBhvr>
                                      <p:tavLst>
                                        <p:tav tm="0">
                                          <p:val>
                                            <p:fltVal val="0"/>
                                          </p:val>
                                        </p:tav>
                                        <p:tav tm="100000">
                                          <p:val>
                                            <p:strVal val="#ppt_w"/>
                                          </p:val>
                                        </p:tav>
                                      </p:tavLst>
                                    </p:anim>
                                    <p:anim calcmode="lin" valueType="num">
                                      <p:cBhvr>
                                        <p:cTn id="16" dur="500" fill="hold"/>
                                        <p:tgtEl>
                                          <p:spTgt spid="45"/>
                                        </p:tgtEl>
                                        <p:attrNameLst>
                                          <p:attrName>ppt_h</p:attrName>
                                        </p:attrNameLst>
                                      </p:cBhvr>
                                      <p:tavLst>
                                        <p:tav tm="0">
                                          <p:val>
                                            <p:fltVal val="0"/>
                                          </p:val>
                                        </p:tav>
                                        <p:tav tm="100000">
                                          <p:val>
                                            <p:strVal val="#ppt_h"/>
                                          </p:val>
                                        </p:tav>
                                      </p:tavLst>
                                    </p:anim>
                                    <p:animEffect transition="in" filter="fade">
                                      <p:cBhvr>
                                        <p:cTn id="17" dur="500"/>
                                        <p:tgtEl>
                                          <p:spTgt spid="4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89"/>
                                        </p:tgtEl>
                                        <p:attrNameLst>
                                          <p:attrName>style.visibility</p:attrName>
                                        </p:attrNameLst>
                                      </p:cBhvr>
                                      <p:to>
                                        <p:strVal val="visible"/>
                                      </p:to>
                                    </p:set>
                                    <p:animEffect transition="in" filter="wipe(left)">
                                      <p:cBhvr>
                                        <p:cTn id="22" dur="500"/>
                                        <p:tgtEl>
                                          <p:spTgt spid="89"/>
                                        </p:tgtEl>
                                      </p:cBhvr>
                                    </p:animEffect>
                                  </p:childTnLst>
                                </p:cTn>
                              </p:par>
                            </p:childTnLst>
                          </p:cTn>
                        </p:par>
                        <p:par>
                          <p:cTn id="23" fill="hold">
                            <p:stCondLst>
                              <p:cond delay="500"/>
                            </p:stCondLst>
                            <p:childTnLst>
                              <p:par>
                                <p:cTn id="24" presetID="22" presetClass="entr" presetSubtype="4" fill="hold" grpId="0" nodeType="afterEffect">
                                  <p:stCondLst>
                                    <p:cond delay="0"/>
                                  </p:stCondLst>
                                  <p:childTnLst>
                                    <p:set>
                                      <p:cBhvr>
                                        <p:cTn id="25" dur="1" fill="hold">
                                          <p:stCondLst>
                                            <p:cond delay="0"/>
                                          </p:stCondLst>
                                        </p:cTn>
                                        <p:tgtEl>
                                          <p:spTgt spid="36"/>
                                        </p:tgtEl>
                                        <p:attrNameLst>
                                          <p:attrName>style.visibility</p:attrName>
                                        </p:attrNameLst>
                                      </p:cBhvr>
                                      <p:to>
                                        <p:strVal val="visible"/>
                                      </p:to>
                                    </p:set>
                                    <p:animEffect transition="in" filter="wipe(down)">
                                      <p:cBhvr>
                                        <p:cTn id="26"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6" grpId="0" animBg="1"/>
      <p:bldP spid="3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1"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4" name="文本框 13"/>
          <p:cNvSpPr txBox="1"/>
          <p:nvPr/>
        </p:nvSpPr>
        <p:spPr bwMode="auto">
          <a:xfrm>
            <a:off x="550864" y="82550"/>
            <a:ext cx="723900" cy="585788"/>
          </a:xfrm>
          <a:prstGeom prst="rect">
            <a:avLst/>
          </a:prstGeom>
          <a:noFill/>
        </p:spPr>
        <p:txBody>
          <a:bodyPr wrap="square">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03 </a:t>
            </a:r>
            <a:endParaRPr lang="zh-CN" altLang="en-US" sz="3200" dirty="0">
              <a:solidFill>
                <a:schemeClr val="bg2">
                  <a:lumMod val="25000"/>
                </a:schemeClr>
              </a:solidFill>
              <a:latin typeface="Impact" panose="020B0806030902050204" pitchFamily="34" charset="0"/>
              <a:ea typeface="+mn-ea"/>
            </a:endParaRPr>
          </a:p>
        </p:txBody>
      </p:sp>
      <p:sp>
        <p:nvSpPr>
          <p:cNvPr id="16" name="矩形 15"/>
          <p:cNvSpPr/>
          <p:nvPr/>
        </p:nvSpPr>
        <p:spPr>
          <a:xfrm>
            <a:off x="0" y="6581754"/>
            <a:ext cx="12192000" cy="276248"/>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45" name="组合 44"/>
          <p:cNvGrpSpPr/>
          <p:nvPr/>
        </p:nvGrpSpPr>
        <p:grpSpPr bwMode="auto">
          <a:xfrm>
            <a:off x="1322712" y="1732596"/>
            <a:ext cx="1336675" cy="1533525"/>
            <a:chOff x="9296155" y="1194708"/>
            <a:chExt cx="1336423" cy="1533978"/>
          </a:xfrm>
        </p:grpSpPr>
        <p:sp>
          <p:nvSpPr>
            <p:cNvPr id="7" name="矩形 6"/>
            <p:cNvSpPr/>
            <p:nvPr/>
          </p:nvSpPr>
          <p:spPr>
            <a:xfrm>
              <a:off x="9296155" y="1194708"/>
              <a:ext cx="1336423" cy="1533978"/>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0291" name="组合 21"/>
            <p:cNvGrpSpPr/>
            <p:nvPr/>
          </p:nvGrpSpPr>
          <p:grpSpPr bwMode="auto">
            <a:xfrm>
              <a:off x="9681846" y="1568061"/>
              <a:ext cx="551648" cy="520673"/>
              <a:chOff x="9681846" y="1568061"/>
              <a:chExt cx="551648" cy="520673"/>
            </a:xfrm>
          </p:grpSpPr>
          <p:sp>
            <p:nvSpPr>
              <p:cNvPr id="10292" name="Freeform 74"/>
              <p:cNvSpPr>
                <a:spLocks noEditPoints="1"/>
              </p:cNvSpPr>
              <p:nvPr/>
            </p:nvSpPr>
            <p:spPr bwMode="auto">
              <a:xfrm>
                <a:off x="9695239" y="1568061"/>
                <a:ext cx="538255" cy="351936"/>
              </a:xfrm>
              <a:custGeom>
                <a:avLst/>
                <a:gdLst>
                  <a:gd name="T0" fmla="*/ 2147483647 w 99"/>
                  <a:gd name="T1" fmla="*/ 2147483647 h 65"/>
                  <a:gd name="T2" fmla="*/ 2147483647 w 99"/>
                  <a:gd name="T3" fmla="*/ 2147483647 h 65"/>
                  <a:gd name="T4" fmla="*/ 2147483647 w 99"/>
                  <a:gd name="T5" fmla="*/ 2147483647 h 65"/>
                  <a:gd name="T6" fmla="*/ 2147483647 w 99"/>
                  <a:gd name="T7" fmla="*/ 2147483647 h 65"/>
                  <a:gd name="T8" fmla="*/ 2147483647 w 99"/>
                  <a:gd name="T9" fmla="*/ 2147483647 h 65"/>
                  <a:gd name="T10" fmla="*/ 2147483647 w 99"/>
                  <a:gd name="T11" fmla="*/ 2147483647 h 65"/>
                  <a:gd name="T12" fmla="*/ 2147483647 w 99"/>
                  <a:gd name="T13" fmla="*/ 2147483647 h 65"/>
                  <a:gd name="T14" fmla="*/ 2147483647 w 99"/>
                  <a:gd name="T15" fmla="*/ 2147483647 h 65"/>
                  <a:gd name="T16" fmla="*/ 2147483647 w 99"/>
                  <a:gd name="T17" fmla="*/ 2147483647 h 65"/>
                  <a:gd name="T18" fmla="*/ 2147483647 w 99"/>
                  <a:gd name="T19" fmla="*/ 2147483647 h 65"/>
                  <a:gd name="T20" fmla="*/ 2147483647 w 99"/>
                  <a:gd name="T21" fmla="*/ 2147483647 h 65"/>
                  <a:gd name="T22" fmla="*/ 2147483647 w 99"/>
                  <a:gd name="T23" fmla="*/ 2147483647 h 65"/>
                  <a:gd name="T24" fmla="*/ 2147483647 w 99"/>
                  <a:gd name="T25" fmla="*/ 2147483647 h 65"/>
                  <a:gd name="T26" fmla="*/ 2147483647 w 99"/>
                  <a:gd name="T27" fmla="*/ 2147483647 h 65"/>
                  <a:gd name="T28" fmla="*/ 2147483647 w 99"/>
                  <a:gd name="T29" fmla="*/ 2147483647 h 65"/>
                  <a:gd name="T30" fmla="*/ 2147483647 w 99"/>
                  <a:gd name="T31" fmla="*/ 2147483647 h 65"/>
                  <a:gd name="T32" fmla="*/ 2147483647 w 99"/>
                  <a:gd name="T33" fmla="*/ 2147483647 h 65"/>
                  <a:gd name="T34" fmla="*/ 2147483647 w 99"/>
                  <a:gd name="T35" fmla="*/ 0 h 65"/>
                  <a:gd name="T36" fmla="*/ 2147483647 w 99"/>
                  <a:gd name="T37" fmla="*/ 2147483647 h 65"/>
                  <a:gd name="T38" fmla="*/ 2147483647 w 99"/>
                  <a:gd name="T39" fmla="*/ 2147483647 h 65"/>
                  <a:gd name="T40" fmla="*/ 2147483647 w 99"/>
                  <a:gd name="T41" fmla="*/ 2147483647 h 65"/>
                  <a:gd name="T42" fmla="*/ 0 w 99"/>
                  <a:gd name="T43" fmla="*/ 2147483647 h 65"/>
                  <a:gd name="T44" fmla="*/ 2147483647 w 99"/>
                  <a:gd name="T45" fmla="*/ 2147483647 h 65"/>
                  <a:gd name="T46" fmla="*/ 2147483647 w 99"/>
                  <a:gd name="T47" fmla="*/ 2147483647 h 65"/>
                  <a:gd name="T48" fmla="*/ 2147483647 w 99"/>
                  <a:gd name="T49" fmla="*/ 2147483647 h 65"/>
                  <a:gd name="T50" fmla="*/ 2147483647 w 99"/>
                  <a:gd name="T51" fmla="*/ 2147483647 h 65"/>
                  <a:gd name="T52" fmla="*/ 2147483647 w 99"/>
                  <a:gd name="T53" fmla="*/ 2147483647 h 65"/>
                  <a:gd name="T54" fmla="*/ 2147483647 w 99"/>
                  <a:gd name="T55" fmla="*/ 2147483647 h 65"/>
                  <a:gd name="T56" fmla="*/ 2147483647 w 99"/>
                  <a:gd name="T57" fmla="*/ 2147483647 h 65"/>
                  <a:gd name="T58" fmla="*/ 2147483647 w 99"/>
                  <a:gd name="T59" fmla="*/ 2147483647 h 65"/>
                  <a:gd name="T60" fmla="*/ 2147483647 w 99"/>
                  <a:gd name="T61" fmla="*/ 2147483647 h 65"/>
                  <a:gd name="T62" fmla="*/ 2147483647 w 99"/>
                  <a:gd name="T63" fmla="*/ 2147483647 h 65"/>
                  <a:gd name="T64" fmla="*/ 2147483647 w 99"/>
                  <a:gd name="T65" fmla="*/ 2147483647 h 6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99" h="65">
                    <a:moveTo>
                      <a:pt x="18" y="58"/>
                    </a:moveTo>
                    <a:cubicBezTo>
                      <a:pt x="30" y="58"/>
                      <a:pt x="42" y="60"/>
                      <a:pt x="53" y="65"/>
                    </a:cubicBezTo>
                    <a:cubicBezTo>
                      <a:pt x="64" y="60"/>
                      <a:pt x="75" y="57"/>
                      <a:pt x="87" y="57"/>
                    </a:cubicBezTo>
                    <a:cubicBezTo>
                      <a:pt x="87" y="23"/>
                      <a:pt x="87" y="23"/>
                      <a:pt x="87" y="23"/>
                    </a:cubicBezTo>
                    <a:cubicBezTo>
                      <a:pt x="53" y="28"/>
                      <a:pt x="53" y="28"/>
                      <a:pt x="53" y="28"/>
                    </a:cubicBezTo>
                    <a:cubicBezTo>
                      <a:pt x="18" y="23"/>
                      <a:pt x="18" y="23"/>
                      <a:pt x="18" y="23"/>
                    </a:cubicBezTo>
                    <a:cubicBezTo>
                      <a:pt x="18" y="58"/>
                      <a:pt x="18" y="58"/>
                      <a:pt x="18" y="58"/>
                    </a:cubicBezTo>
                    <a:close/>
                    <a:moveTo>
                      <a:pt x="99" y="8"/>
                    </a:moveTo>
                    <a:cubicBezTo>
                      <a:pt x="99" y="17"/>
                      <a:pt x="99" y="17"/>
                      <a:pt x="99" y="17"/>
                    </a:cubicBezTo>
                    <a:cubicBezTo>
                      <a:pt x="53" y="24"/>
                      <a:pt x="53" y="24"/>
                      <a:pt x="53" y="24"/>
                    </a:cubicBezTo>
                    <a:cubicBezTo>
                      <a:pt x="7" y="17"/>
                      <a:pt x="7" y="17"/>
                      <a:pt x="7" y="17"/>
                    </a:cubicBezTo>
                    <a:cubicBezTo>
                      <a:pt x="7" y="34"/>
                      <a:pt x="7" y="34"/>
                      <a:pt x="7" y="34"/>
                    </a:cubicBezTo>
                    <a:cubicBezTo>
                      <a:pt x="8" y="35"/>
                      <a:pt x="9" y="36"/>
                      <a:pt x="9" y="37"/>
                    </a:cubicBezTo>
                    <a:cubicBezTo>
                      <a:pt x="9" y="39"/>
                      <a:pt x="7" y="41"/>
                      <a:pt x="5" y="41"/>
                    </a:cubicBezTo>
                    <a:cubicBezTo>
                      <a:pt x="4" y="41"/>
                      <a:pt x="2" y="39"/>
                      <a:pt x="2" y="37"/>
                    </a:cubicBezTo>
                    <a:cubicBezTo>
                      <a:pt x="2" y="36"/>
                      <a:pt x="3" y="35"/>
                      <a:pt x="4" y="34"/>
                    </a:cubicBezTo>
                    <a:cubicBezTo>
                      <a:pt x="4" y="25"/>
                      <a:pt x="4" y="17"/>
                      <a:pt x="4" y="8"/>
                    </a:cubicBezTo>
                    <a:cubicBezTo>
                      <a:pt x="53" y="0"/>
                      <a:pt x="53" y="0"/>
                      <a:pt x="53" y="0"/>
                    </a:cubicBezTo>
                    <a:cubicBezTo>
                      <a:pt x="99" y="8"/>
                      <a:pt x="99" y="8"/>
                      <a:pt x="99" y="8"/>
                    </a:cubicBezTo>
                    <a:close/>
                    <a:moveTo>
                      <a:pt x="8" y="42"/>
                    </a:moveTo>
                    <a:cubicBezTo>
                      <a:pt x="6" y="43"/>
                      <a:pt x="5" y="43"/>
                      <a:pt x="3" y="42"/>
                    </a:cubicBezTo>
                    <a:cubicBezTo>
                      <a:pt x="2" y="47"/>
                      <a:pt x="1" y="52"/>
                      <a:pt x="0" y="58"/>
                    </a:cubicBezTo>
                    <a:cubicBezTo>
                      <a:pt x="1" y="58"/>
                      <a:pt x="2" y="58"/>
                      <a:pt x="2" y="58"/>
                    </a:cubicBezTo>
                    <a:cubicBezTo>
                      <a:pt x="3" y="56"/>
                      <a:pt x="3" y="56"/>
                      <a:pt x="3" y="56"/>
                    </a:cubicBezTo>
                    <a:cubicBezTo>
                      <a:pt x="3" y="58"/>
                      <a:pt x="3" y="58"/>
                      <a:pt x="3" y="58"/>
                    </a:cubicBezTo>
                    <a:cubicBezTo>
                      <a:pt x="4" y="59"/>
                      <a:pt x="5" y="59"/>
                      <a:pt x="6" y="59"/>
                    </a:cubicBezTo>
                    <a:cubicBezTo>
                      <a:pt x="7" y="57"/>
                      <a:pt x="7" y="57"/>
                      <a:pt x="7" y="57"/>
                    </a:cubicBezTo>
                    <a:cubicBezTo>
                      <a:pt x="7" y="59"/>
                      <a:pt x="7" y="59"/>
                      <a:pt x="7" y="59"/>
                    </a:cubicBezTo>
                    <a:cubicBezTo>
                      <a:pt x="7" y="59"/>
                      <a:pt x="8" y="59"/>
                      <a:pt x="8" y="59"/>
                    </a:cubicBezTo>
                    <a:cubicBezTo>
                      <a:pt x="8" y="51"/>
                      <a:pt x="8" y="51"/>
                      <a:pt x="8" y="51"/>
                    </a:cubicBezTo>
                    <a:cubicBezTo>
                      <a:pt x="9" y="58"/>
                      <a:pt x="9" y="58"/>
                      <a:pt x="9" y="58"/>
                    </a:cubicBezTo>
                    <a:cubicBezTo>
                      <a:pt x="10" y="58"/>
                      <a:pt x="10" y="58"/>
                      <a:pt x="11" y="58"/>
                    </a:cubicBezTo>
                    <a:cubicBezTo>
                      <a:pt x="10" y="52"/>
                      <a:pt x="9" y="47"/>
                      <a:pt x="8" y="42"/>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cxnSp>
            <p:nvCxnSpPr>
              <p:cNvPr id="69" name="直接连接符 68"/>
              <p:cNvCxnSpPr/>
              <p:nvPr/>
            </p:nvCxnSpPr>
            <p:spPr bwMode="auto">
              <a:xfrm>
                <a:off x="9681846" y="2088734"/>
                <a:ext cx="545997"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grpSp>
      <p:grpSp>
        <p:nvGrpSpPr>
          <p:cNvPr id="89" name="组合 88"/>
          <p:cNvGrpSpPr/>
          <p:nvPr/>
        </p:nvGrpSpPr>
        <p:grpSpPr bwMode="auto">
          <a:xfrm>
            <a:off x="1338263" y="991887"/>
            <a:ext cx="2957513" cy="522287"/>
            <a:chOff x="5982652" y="1305878"/>
            <a:chExt cx="3235645" cy="523220"/>
          </a:xfrm>
        </p:grpSpPr>
        <p:sp>
          <p:nvSpPr>
            <p:cNvPr id="91" name="矩形 90"/>
            <p:cNvSpPr/>
            <p:nvPr/>
          </p:nvSpPr>
          <p:spPr>
            <a:xfrm>
              <a:off x="5982652" y="1305878"/>
              <a:ext cx="3235645" cy="523220"/>
            </a:xfrm>
            <a:prstGeom prst="rect">
              <a:avLst/>
            </a:prstGeom>
            <a:solidFill>
              <a:srgbClr val="34343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endParaRPr>
            </a:p>
          </p:txBody>
        </p:sp>
        <p:sp>
          <p:nvSpPr>
            <p:cNvPr id="92" name="文本框 91"/>
            <p:cNvSpPr txBox="1"/>
            <p:nvPr/>
          </p:nvSpPr>
          <p:spPr>
            <a:xfrm>
              <a:off x="5982652" y="1336094"/>
              <a:ext cx="3235645" cy="461197"/>
            </a:xfrm>
            <a:prstGeom prst="rect">
              <a:avLst/>
            </a:prstGeom>
            <a:noFill/>
          </p:spPr>
          <p:txBody>
            <a:bodyPr wrap="square">
              <a:spAutoFit/>
            </a:bodyPr>
            <a:lstStyle/>
            <a:p>
              <a:pPr eaLnBrk="1" fontAlgn="auto" hangingPunct="1">
                <a:spcBef>
                  <a:spcPts val="0"/>
                </a:spcBef>
                <a:spcAft>
                  <a:spcPts val="0"/>
                </a:spcAft>
                <a:defRPr/>
              </a:pPr>
              <a:r>
                <a:rPr lang="zh-CN" altLang="en-US" sz="2400"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方案设计</a:t>
              </a:r>
            </a:p>
          </p:txBody>
        </p:sp>
      </p:grpSp>
      <p:sp>
        <p:nvSpPr>
          <p:cNvPr id="6" name="文本框 5"/>
          <p:cNvSpPr txBox="1"/>
          <p:nvPr/>
        </p:nvSpPr>
        <p:spPr bwMode="auto">
          <a:xfrm>
            <a:off x="2816860" y="1686560"/>
            <a:ext cx="7299960" cy="2399665"/>
          </a:xfrm>
          <a:prstGeom prst="rect">
            <a:avLst/>
          </a:prstGeom>
          <a:noFill/>
        </p:spPr>
        <p:txBody>
          <a:bodyPr wrap="square">
            <a:spAutoFit/>
          </a:bodyPr>
          <a:lstStyle/>
          <a:p>
            <a:pPr marL="342900" indent="-342900" eaLnBrk="1" fontAlgn="auto" hangingPunct="1">
              <a:lnSpc>
                <a:spcPct val="150000"/>
              </a:lnSpc>
              <a:spcBef>
                <a:spcPts val="0"/>
              </a:spcBef>
              <a:spcAft>
                <a:spcPts val="0"/>
              </a:spcAft>
              <a:buFont typeface="Arial" panose="020B0604020202020204" pitchFamily="34" charset="0"/>
              <a:buChar char="•"/>
              <a:defRPr/>
            </a:pPr>
            <a:r>
              <a:rPr lang="zh-CN" sz="2000">
                <a:sym typeface="+mn-ea"/>
              </a:rPr>
              <a:t>我们利用神经网络来实现肺结节识别判定则同样需要观察</a:t>
            </a:r>
            <a:r>
              <a:rPr lang="zh-CN" sz="2000">
                <a:cs typeface="Times New Roman" panose="02020603050405020304" pitchFamily="18" charset="0"/>
                <a:sym typeface="+mn-ea"/>
              </a:rPr>
              <a:t>CT图像的前后关系来实现，因此本课题采用将训练数据集中肺结节最大横截面所在的CT图像及其前后各一张CT图像取出，同时整合到一个含有3层通道的集合中，以此来实现每次训练的数据都包含前后几张的CT图像。</a:t>
            </a:r>
            <a:endParaRPr sz="2000" dirty="0">
              <a:solidFill>
                <a:srgbClr val="3B3838"/>
              </a:solidFill>
              <a:latin typeface="微软雅黑" panose="020B0503020204020204" pitchFamily="34" charset="-122"/>
              <a:ea typeface="微软雅黑" panose="020B0503020204020204" pitchFamily="34" charset="-122"/>
              <a:cs typeface="Arial" panose="020B0604020202020204" pitchFamily="34" charset="0"/>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wipe(left)">
                                      <p:cBhvr>
                                        <p:cTn id="10" dur="500"/>
                                        <p:tgtEl>
                                          <p:spTgt spid="16"/>
                                        </p:tgtEl>
                                      </p:cBhvr>
                                    </p:animEffec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nodeType="clickEffect">
                                  <p:stCondLst>
                                    <p:cond delay="0"/>
                                  </p:stCondLst>
                                  <p:childTnLst>
                                    <p:set>
                                      <p:cBhvr>
                                        <p:cTn id="14" dur="1" fill="hold">
                                          <p:stCondLst>
                                            <p:cond delay="0"/>
                                          </p:stCondLst>
                                        </p:cTn>
                                        <p:tgtEl>
                                          <p:spTgt spid="45"/>
                                        </p:tgtEl>
                                        <p:attrNameLst>
                                          <p:attrName>style.visibility</p:attrName>
                                        </p:attrNameLst>
                                      </p:cBhvr>
                                      <p:to>
                                        <p:strVal val="visible"/>
                                      </p:to>
                                    </p:set>
                                    <p:anim calcmode="lin" valueType="num">
                                      <p:cBhvr>
                                        <p:cTn id="15" dur="500" fill="hold"/>
                                        <p:tgtEl>
                                          <p:spTgt spid="45"/>
                                        </p:tgtEl>
                                        <p:attrNameLst>
                                          <p:attrName>ppt_w</p:attrName>
                                        </p:attrNameLst>
                                      </p:cBhvr>
                                      <p:tavLst>
                                        <p:tav tm="0">
                                          <p:val>
                                            <p:fltVal val="0"/>
                                          </p:val>
                                        </p:tav>
                                        <p:tav tm="100000">
                                          <p:val>
                                            <p:strVal val="#ppt_w"/>
                                          </p:val>
                                        </p:tav>
                                      </p:tavLst>
                                    </p:anim>
                                    <p:anim calcmode="lin" valueType="num">
                                      <p:cBhvr>
                                        <p:cTn id="16" dur="500" fill="hold"/>
                                        <p:tgtEl>
                                          <p:spTgt spid="45"/>
                                        </p:tgtEl>
                                        <p:attrNameLst>
                                          <p:attrName>ppt_h</p:attrName>
                                        </p:attrNameLst>
                                      </p:cBhvr>
                                      <p:tavLst>
                                        <p:tav tm="0">
                                          <p:val>
                                            <p:fltVal val="0"/>
                                          </p:val>
                                        </p:tav>
                                        <p:tav tm="100000">
                                          <p:val>
                                            <p:strVal val="#ppt_h"/>
                                          </p:val>
                                        </p:tav>
                                      </p:tavLst>
                                    </p:anim>
                                    <p:animEffect transition="in" filter="fade">
                                      <p:cBhvr>
                                        <p:cTn id="17" dur="500"/>
                                        <p:tgtEl>
                                          <p:spTgt spid="4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89"/>
                                        </p:tgtEl>
                                        <p:attrNameLst>
                                          <p:attrName>style.visibility</p:attrName>
                                        </p:attrNameLst>
                                      </p:cBhvr>
                                      <p:to>
                                        <p:strVal val="visible"/>
                                      </p:to>
                                    </p:set>
                                    <p:animEffect transition="in" filter="wipe(left)">
                                      <p:cBhvr>
                                        <p:cTn id="22" dur="500"/>
                                        <p:tgtEl>
                                          <p:spTgt spid="89"/>
                                        </p:tgtEl>
                                      </p:cBhvr>
                                    </p:animEffect>
                                  </p:childTnLst>
                                </p:cTn>
                              </p:par>
                            </p:childTnLst>
                          </p:cTn>
                        </p:par>
                        <p:par>
                          <p:cTn id="23" fill="hold">
                            <p:stCondLst>
                              <p:cond delay="500"/>
                            </p:stCondLst>
                            <p:childTnLst>
                              <p:par>
                                <p:cTn id="24" presetID="22" presetClass="entr" presetSubtype="4" fill="hold" grpId="0" nodeType="after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wipe(down)">
                                      <p:cBhvr>
                                        <p:cTn id="2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P spid="16" grpId="0" bldLvl="0" animBg="1"/>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1"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4" name="文本框 13"/>
          <p:cNvSpPr txBox="1"/>
          <p:nvPr/>
        </p:nvSpPr>
        <p:spPr bwMode="auto">
          <a:xfrm>
            <a:off x="550864" y="82550"/>
            <a:ext cx="723900" cy="585788"/>
          </a:xfrm>
          <a:prstGeom prst="rect">
            <a:avLst/>
          </a:prstGeom>
          <a:noFill/>
        </p:spPr>
        <p:txBody>
          <a:bodyPr wrap="square">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03 </a:t>
            </a:r>
            <a:endParaRPr lang="zh-CN" altLang="en-US" sz="3200" dirty="0">
              <a:solidFill>
                <a:schemeClr val="bg2">
                  <a:lumMod val="25000"/>
                </a:schemeClr>
              </a:solidFill>
              <a:latin typeface="Impact" panose="020B0806030902050204" pitchFamily="34" charset="0"/>
              <a:ea typeface="+mn-ea"/>
            </a:endParaRPr>
          </a:p>
        </p:txBody>
      </p:sp>
      <p:sp>
        <p:nvSpPr>
          <p:cNvPr id="16" name="矩形 15"/>
          <p:cNvSpPr/>
          <p:nvPr/>
        </p:nvSpPr>
        <p:spPr>
          <a:xfrm>
            <a:off x="0" y="6581754"/>
            <a:ext cx="12192000" cy="276248"/>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45" name="组合 44"/>
          <p:cNvGrpSpPr/>
          <p:nvPr/>
        </p:nvGrpSpPr>
        <p:grpSpPr bwMode="auto">
          <a:xfrm>
            <a:off x="1322712" y="1732596"/>
            <a:ext cx="1336675" cy="1533525"/>
            <a:chOff x="9296155" y="1194708"/>
            <a:chExt cx="1336423" cy="1533978"/>
          </a:xfrm>
        </p:grpSpPr>
        <p:sp>
          <p:nvSpPr>
            <p:cNvPr id="7" name="矩形 6"/>
            <p:cNvSpPr/>
            <p:nvPr/>
          </p:nvSpPr>
          <p:spPr>
            <a:xfrm>
              <a:off x="9296155" y="1194708"/>
              <a:ext cx="1336423" cy="1533978"/>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0291" name="组合 21"/>
            <p:cNvGrpSpPr/>
            <p:nvPr/>
          </p:nvGrpSpPr>
          <p:grpSpPr bwMode="auto">
            <a:xfrm>
              <a:off x="9681846" y="1568061"/>
              <a:ext cx="551648" cy="520673"/>
              <a:chOff x="9681846" y="1568061"/>
              <a:chExt cx="551648" cy="520673"/>
            </a:xfrm>
          </p:grpSpPr>
          <p:sp>
            <p:nvSpPr>
              <p:cNvPr id="10292" name="Freeform 74"/>
              <p:cNvSpPr>
                <a:spLocks noEditPoints="1"/>
              </p:cNvSpPr>
              <p:nvPr/>
            </p:nvSpPr>
            <p:spPr bwMode="auto">
              <a:xfrm>
                <a:off x="9695239" y="1568061"/>
                <a:ext cx="538255" cy="351936"/>
              </a:xfrm>
              <a:custGeom>
                <a:avLst/>
                <a:gdLst>
                  <a:gd name="T0" fmla="*/ 2147483647 w 99"/>
                  <a:gd name="T1" fmla="*/ 2147483647 h 65"/>
                  <a:gd name="T2" fmla="*/ 2147483647 w 99"/>
                  <a:gd name="T3" fmla="*/ 2147483647 h 65"/>
                  <a:gd name="T4" fmla="*/ 2147483647 w 99"/>
                  <a:gd name="T5" fmla="*/ 2147483647 h 65"/>
                  <a:gd name="T6" fmla="*/ 2147483647 w 99"/>
                  <a:gd name="T7" fmla="*/ 2147483647 h 65"/>
                  <a:gd name="T8" fmla="*/ 2147483647 w 99"/>
                  <a:gd name="T9" fmla="*/ 2147483647 h 65"/>
                  <a:gd name="T10" fmla="*/ 2147483647 w 99"/>
                  <a:gd name="T11" fmla="*/ 2147483647 h 65"/>
                  <a:gd name="T12" fmla="*/ 2147483647 w 99"/>
                  <a:gd name="T13" fmla="*/ 2147483647 h 65"/>
                  <a:gd name="T14" fmla="*/ 2147483647 w 99"/>
                  <a:gd name="T15" fmla="*/ 2147483647 h 65"/>
                  <a:gd name="T16" fmla="*/ 2147483647 w 99"/>
                  <a:gd name="T17" fmla="*/ 2147483647 h 65"/>
                  <a:gd name="T18" fmla="*/ 2147483647 w 99"/>
                  <a:gd name="T19" fmla="*/ 2147483647 h 65"/>
                  <a:gd name="T20" fmla="*/ 2147483647 w 99"/>
                  <a:gd name="T21" fmla="*/ 2147483647 h 65"/>
                  <a:gd name="T22" fmla="*/ 2147483647 w 99"/>
                  <a:gd name="T23" fmla="*/ 2147483647 h 65"/>
                  <a:gd name="T24" fmla="*/ 2147483647 w 99"/>
                  <a:gd name="T25" fmla="*/ 2147483647 h 65"/>
                  <a:gd name="T26" fmla="*/ 2147483647 w 99"/>
                  <a:gd name="T27" fmla="*/ 2147483647 h 65"/>
                  <a:gd name="T28" fmla="*/ 2147483647 w 99"/>
                  <a:gd name="T29" fmla="*/ 2147483647 h 65"/>
                  <a:gd name="T30" fmla="*/ 2147483647 w 99"/>
                  <a:gd name="T31" fmla="*/ 2147483647 h 65"/>
                  <a:gd name="T32" fmla="*/ 2147483647 w 99"/>
                  <a:gd name="T33" fmla="*/ 2147483647 h 65"/>
                  <a:gd name="T34" fmla="*/ 2147483647 w 99"/>
                  <a:gd name="T35" fmla="*/ 0 h 65"/>
                  <a:gd name="T36" fmla="*/ 2147483647 w 99"/>
                  <a:gd name="T37" fmla="*/ 2147483647 h 65"/>
                  <a:gd name="T38" fmla="*/ 2147483647 w 99"/>
                  <a:gd name="T39" fmla="*/ 2147483647 h 65"/>
                  <a:gd name="T40" fmla="*/ 2147483647 w 99"/>
                  <a:gd name="T41" fmla="*/ 2147483647 h 65"/>
                  <a:gd name="T42" fmla="*/ 0 w 99"/>
                  <a:gd name="T43" fmla="*/ 2147483647 h 65"/>
                  <a:gd name="T44" fmla="*/ 2147483647 w 99"/>
                  <a:gd name="T45" fmla="*/ 2147483647 h 65"/>
                  <a:gd name="T46" fmla="*/ 2147483647 w 99"/>
                  <a:gd name="T47" fmla="*/ 2147483647 h 65"/>
                  <a:gd name="T48" fmla="*/ 2147483647 w 99"/>
                  <a:gd name="T49" fmla="*/ 2147483647 h 65"/>
                  <a:gd name="T50" fmla="*/ 2147483647 w 99"/>
                  <a:gd name="T51" fmla="*/ 2147483647 h 65"/>
                  <a:gd name="T52" fmla="*/ 2147483647 w 99"/>
                  <a:gd name="T53" fmla="*/ 2147483647 h 65"/>
                  <a:gd name="T54" fmla="*/ 2147483647 w 99"/>
                  <a:gd name="T55" fmla="*/ 2147483647 h 65"/>
                  <a:gd name="T56" fmla="*/ 2147483647 w 99"/>
                  <a:gd name="T57" fmla="*/ 2147483647 h 65"/>
                  <a:gd name="T58" fmla="*/ 2147483647 w 99"/>
                  <a:gd name="T59" fmla="*/ 2147483647 h 65"/>
                  <a:gd name="T60" fmla="*/ 2147483647 w 99"/>
                  <a:gd name="T61" fmla="*/ 2147483647 h 65"/>
                  <a:gd name="T62" fmla="*/ 2147483647 w 99"/>
                  <a:gd name="T63" fmla="*/ 2147483647 h 65"/>
                  <a:gd name="T64" fmla="*/ 2147483647 w 99"/>
                  <a:gd name="T65" fmla="*/ 2147483647 h 6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99" h="65">
                    <a:moveTo>
                      <a:pt x="18" y="58"/>
                    </a:moveTo>
                    <a:cubicBezTo>
                      <a:pt x="30" y="58"/>
                      <a:pt x="42" y="60"/>
                      <a:pt x="53" y="65"/>
                    </a:cubicBezTo>
                    <a:cubicBezTo>
                      <a:pt x="64" y="60"/>
                      <a:pt x="75" y="57"/>
                      <a:pt x="87" y="57"/>
                    </a:cubicBezTo>
                    <a:cubicBezTo>
                      <a:pt x="87" y="23"/>
                      <a:pt x="87" y="23"/>
                      <a:pt x="87" y="23"/>
                    </a:cubicBezTo>
                    <a:cubicBezTo>
                      <a:pt x="53" y="28"/>
                      <a:pt x="53" y="28"/>
                      <a:pt x="53" y="28"/>
                    </a:cubicBezTo>
                    <a:cubicBezTo>
                      <a:pt x="18" y="23"/>
                      <a:pt x="18" y="23"/>
                      <a:pt x="18" y="23"/>
                    </a:cubicBezTo>
                    <a:cubicBezTo>
                      <a:pt x="18" y="58"/>
                      <a:pt x="18" y="58"/>
                      <a:pt x="18" y="58"/>
                    </a:cubicBezTo>
                    <a:close/>
                    <a:moveTo>
                      <a:pt x="99" y="8"/>
                    </a:moveTo>
                    <a:cubicBezTo>
                      <a:pt x="99" y="17"/>
                      <a:pt x="99" y="17"/>
                      <a:pt x="99" y="17"/>
                    </a:cubicBezTo>
                    <a:cubicBezTo>
                      <a:pt x="53" y="24"/>
                      <a:pt x="53" y="24"/>
                      <a:pt x="53" y="24"/>
                    </a:cubicBezTo>
                    <a:cubicBezTo>
                      <a:pt x="7" y="17"/>
                      <a:pt x="7" y="17"/>
                      <a:pt x="7" y="17"/>
                    </a:cubicBezTo>
                    <a:cubicBezTo>
                      <a:pt x="7" y="34"/>
                      <a:pt x="7" y="34"/>
                      <a:pt x="7" y="34"/>
                    </a:cubicBezTo>
                    <a:cubicBezTo>
                      <a:pt x="8" y="35"/>
                      <a:pt x="9" y="36"/>
                      <a:pt x="9" y="37"/>
                    </a:cubicBezTo>
                    <a:cubicBezTo>
                      <a:pt x="9" y="39"/>
                      <a:pt x="7" y="41"/>
                      <a:pt x="5" y="41"/>
                    </a:cubicBezTo>
                    <a:cubicBezTo>
                      <a:pt x="4" y="41"/>
                      <a:pt x="2" y="39"/>
                      <a:pt x="2" y="37"/>
                    </a:cubicBezTo>
                    <a:cubicBezTo>
                      <a:pt x="2" y="36"/>
                      <a:pt x="3" y="35"/>
                      <a:pt x="4" y="34"/>
                    </a:cubicBezTo>
                    <a:cubicBezTo>
                      <a:pt x="4" y="25"/>
                      <a:pt x="4" y="17"/>
                      <a:pt x="4" y="8"/>
                    </a:cubicBezTo>
                    <a:cubicBezTo>
                      <a:pt x="53" y="0"/>
                      <a:pt x="53" y="0"/>
                      <a:pt x="53" y="0"/>
                    </a:cubicBezTo>
                    <a:cubicBezTo>
                      <a:pt x="99" y="8"/>
                      <a:pt x="99" y="8"/>
                      <a:pt x="99" y="8"/>
                    </a:cubicBezTo>
                    <a:close/>
                    <a:moveTo>
                      <a:pt x="8" y="42"/>
                    </a:moveTo>
                    <a:cubicBezTo>
                      <a:pt x="6" y="43"/>
                      <a:pt x="5" y="43"/>
                      <a:pt x="3" y="42"/>
                    </a:cubicBezTo>
                    <a:cubicBezTo>
                      <a:pt x="2" y="47"/>
                      <a:pt x="1" y="52"/>
                      <a:pt x="0" y="58"/>
                    </a:cubicBezTo>
                    <a:cubicBezTo>
                      <a:pt x="1" y="58"/>
                      <a:pt x="2" y="58"/>
                      <a:pt x="2" y="58"/>
                    </a:cubicBezTo>
                    <a:cubicBezTo>
                      <a:pt x="3" y="56"/>
                      <a:pt x="3" y="56"/>
                      <a:pt x="3" y="56"/>
                    </a:cubicBezTo>
                    <a:cubicBezTo>
                      <a:pt x="3" y="58"/>
                      <a:pt x="3" y="58"/>
                      <a:pt x="3" y="58"/>
                    </a:cubicBezTo>
                    <a:cubicBezTo>
                      <a:pt x="4" y="59"/>
                      <a:pt x="5" y="59"/>
                      <a:pt x="6" y="59"/>
                    </a:cubicBezTo>
                    <a:cubicBezTo>
                      <a:pt x="7" y="57"/>
                      <a:pt x="7" y="57"/>
                      <a:pt x="7" y="57"/>
                    </a:cubicBezTo>
                    <a:cubicBezTo>
                      <a:pt x="7" y="59"/>
                      <a:pt x="7" y="59"/>
                      <a:pt x="7" y="59"/>
                    </a:cubicBezTo>
                    <a:cubicBezTo>
                      <a:pt x="7" y="59"/>
                      <a:pt x="8" y="59"/>
                      <a:pt x="8" y="59"/>
                    </a:cubicBezTo>
                    <a:cubicBezTo>
                      <a:pt x="8" y="51"/>
                      <a:pt x="8" y="51"/>
                      <a:pt x="8" y="51"/>
                    </a:cubicBezTo>
                    <a:cubicBezTo>
                      <a:pt x="9" y="58"/>
                      <a:pt x="9" y="58"/>
                      <a:pt x="9" y="58"/>
                    </a:cubicBezTo>
                    <a:cubicBezTo>
                      <a:pt x="10" y="58"/>
                      <a:pt x="10" y="58"/>
                      <a:pt x="11" y="58"/>
                    </a:cubicBezTo>
                    <a:cubicBezTo>
                      <a:pt x="10" y="52"/>
                      <a:pt x="9" y="47"/>
                      <a:pt x="8" y="42"/>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cxnSp>
            <p:nvCxnSpPr>
              <p:cNvPr id="69" name="直接连接符 68"/>
              <p:cNvCxnSpPr/>
              <p:nvPr/>
            </p:nvCxnSpPr>
            <p:spPr bwMode="auto">
              <a:xfrm>
                <a:off x="9681846" y="2088734"/>
                <a:ext cx="545997"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grpSp>
      <p:grpSp>
        <p:nvGrpSpPr>
          <p:cNvPr id="89" name="组合 88"/>
          <p:cNvGrpSpPr/>
          <p:nvPr/>
        </p:nvGrpSpPr>
        <p:grpSpPr bwMode="auto">
          <a:xfrm>
            <a:off x="1338580" y="991870"/>
            <a:ext cx="4753610" cy="521970"/>
            <a:chOff x="5982652" y="1305877"/>
            <a:chExt cx="3652822" cy="522902"/>
          </a:xfrm>
        </p:grpSpPr>
        <p:sp>
          <p:nvSpPr>
            <p:cNvPr id="91" name="矩形 90"/>
            <p:cNvSpPr/>
            <p:nvPr/>
          </p:nvSpPr>
          <p:spPr>
            <a:xfrm>
              <a:off x="5982652" y="1305877"/>
              <a:ext cx="3597245" cy="522902"/>
            </a:xfrm>
            <a:prstGeom prst="rect">
              <a:avLst/>
            </a:prstGeom>
            <a:solidFill>
              <a:srgbClr val="34343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endParaRPr>
            </a:p>
          </p:txBody>
        </p:sp>
        <p:sp>
          <p:nvSpPr>
            <p:cNvPr id="92" name="文本框 91"/>
            <p:cNvSpPr txBox="1"/>
            <p:nvPr/>
          </p:nvSpPr>
          <p:spPr>
            <a:xfrm>
              <a:off x="6021556" y="1337048"/>
              <a:ext cx="3613918" cy="461197"/>
            </a:xfrm>
            <a:prstGeom prst="rect">
              <a:avLst/>
            </a:prstGeom>
            <a:noFill/>
          </p:spPr>
          <p:txBody>
            <a:bodyPr wrap="square">
              <a:spAutoFit/>
            </a:bodyPr>
            <a:lstStyle/>
            <a:p>
              <a:pPr eaLnBrk="1" fontAlgn="auto" hangingPunct="1">
                <a:spcBef>
                  <a:spcPts val="0"/>
                </a:spcBef>
                <a:spcAft>
                  <a:spcPts val="0"/>
                </a:spcAft>
                <a:defRPr/>
              </a:pPr>
              <a:r>
                <a:rPr sz="2400" b="1" dirty="0">
                  <a:solidFill>
                    <a:schemeClr val="bg1"/>
                  </a:solidFill>
                  <a:latin typeface="微软雅黑" panose="020B0503020204020204" pitchFamily="34" charset="-122"/>
                  <a:ea typeface="微软雅黑" panose="020B0503020204020204" pitchFamily="34" charset="-122"/>
                  <a:cs typeface="Arial" panose="020B0604020202020204" pitchFamily="34" charset="0"/>
                  <a:sym typeface="+mn-ea"/>
                </a:rPr>
                <a:t>神经网络病灶检测算法实现框图</a:t>
              </a:r>
              <a:endParaRPr lang="zh-CN" altLang="en-US" sz="2400" b="1" dirty="0">
                <a:solidFill>
                  <a:schemeClr val="bg1"/>
                </a:solidFill>
                <a:latin typeface="微软雅黑" panose="020B0503020204020204" pitchFamily="34" charset="-122"/>
                <a:ea typeface="微软雅黑" panose="020B0503020204020204" pitchFamily="34" charset="-122"/>
                <a:cs typeface="Arial" panose="020B0604020202020204" pitchFamily="34" charset="0"/>
                <a:sym typeface="+mn-ea"/>
              </a:endParaRPr>
            </a:p>
          </p:txBody>
        </p:sp>
      </p:grpSp>
      <p:pic>
        <p:nvPicPr>
          <p:cNvPr id="2" name="图片 5" descr="图片包含 屏幕截图&#10;&#10;描述已自动生成"/>
          <p:cNvPicPr>
            <a:picLocks noChangeAspect="1"/>
          </p:cNvPicPr>
          <p:nvPr/>
        </p:nvPicPr>
        <p:blipFill>
          <a:blip r:embed="rId2">
            <a:extLst>
              <a:ext uri="{28A0092B-C50C-407E-A947-70E740481C1C}">
                <a14:useLocalDpi xmlns:a14="http://schemas.microsoft.com/office/drawing/2010/main" val="0"/>
              </a:ext>
            </a:extLst>
          </a:blip>
          <a:srcRect t="9417" b="12825"/>
          <a:stretch>
            <a:fillRect/>
          </a:stretch>
        </p:blipFill>
        <p:spPr>
          <a:xfrm>
            <a:off x="3018155" y="1732280"/>
            <a:ext cx="7740650" cy="3945890"/>
          </a:xfrm>
          <a:prstGeom prst="rect">
            <a:avLst/>
          </a:prstGeom>
          <a:ln>
            <a:noFill/>
          </a:ln>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wipe(left)">
                                      <p:cBhvr>
                                        <p:cTn id="10" dur="500"/>
                                        <p:tgtEl>
                                          <p:spTgt spid="16"/>
                                        </p:tgtEl>
                                      </p:cBhvr>
                                    </p:animEffec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nodeType="clickEffect">
                                  <p:stCondLst>
                                    <p:cond delay="0"/>
                                  </p:stCondLst>
                                  <p:childTnLst>
                                    <p:set>
                                      <p:cBhvr>
                                        <p:cTn id="14" dur="1" fill="hold">
                                          <p:stCondLst>
                                            <p:cond delay="0"/>
                                          </p:stCondLst>
                                        </p:cTn>
                                        <p:tgtEl>
                                          <p:spTgt spid="45"/>
                                        </p:tgtEl>
                                        <p:attrNameLst>
                                          <p:attrName>style.visibility</p:attrName>
                                        </p:attrNameLst>
                                      </p:cBhvr>
                                      <p:to>
                                        <p:strVal val="visible"/>
                                      </p:to>
                                    </p:set>
                                    <p:anim calcmode="lin" valueType="num">
                                      <p:cBhvr>
                                        <p:cTn id="15" dur="500" fill="hold"/>
                                        <p:tgtEl>
                                          <p:spTgt spid="45"/>
                                        </p:tgtEl>
                                        <p:attrNameLst>
                                          <p:attrName>ppt_w</p:attrName>
                                        </p:attrNameLst>
                                      </p:cBhvr>
                                      <p:tavLst>
                                        <p:tav tm="0">
                                          <p:val>
                                            <p:fltVal val="0"/>
                                          </p:val>
                                        </p:tav>
                                        <p:tav tm="100000">
                                          <p:val>
                                            <p:strVal val="#ppt_w"/>
                                          </p:val>
                                        </p:tav>
                                      </p:tavLst>
                                    </p:anim>
                                    <p:anim calcmode="lin" valueType="num">
                                      <p:cBhvr>
                                        <p:cTn id="16" dur="500" fill="hold"/>
                                        <p:tgtEl>
                                          <p:spTgt spid="45"/>
                                        </p:tgtEl>
                                        <p:attrNameLst>
                                          <p:attrName>ppt_h</p:attrName>
                                        </p:attrNameLst>
                                      </p:cBhvr>
                                      <p:tavLst>
                                        <p:tav tm="0">
                                          <p:val>
                                            <p:fltVal val="0"/>
                                          </p:val>
                                        </p:tav>
                                        <p:tav tm="100000">
                                          <p:val>
                                            <p:strVal val="#ppt_h"/>
                                          </p:val>
                                        </p:tav>
                                      </p:tavLst>
                                    </p:anim>
                                    <p:animEffect transition="in" filter="fade">
                                      <p:cBhvr>
                                        <p:cTn id="17" dur="500"/>
                                        <p:tgtEl>
                                          <p:spTgt spid="4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89"/>
                                        </p:tgtEl>
                                        <p:attrNameLst>
                                          <p:attrName>style.visibility</p:attrName>
                                        </p:attrNameLst>
                                      </p:cBhvr>
                                      <p:to>
                                        <p:strVal val="visible"/>
                                      </p:to>
                                    </p:set>
                                    <p:animEffect transition="in" filter="wipe(left)">
                                      <p:cBhvr>
                                        <p:cTn id="22" dur="500"/>
                                        <p:tgtEl>
                                          <p:spTgt spid="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P spid="16" grpId="0" bldLvl="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2014538"/>
            <a:ext cx="12192000" cy="28495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1" y="2663826"/>
            <a:ext cx="1096963"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文本框 3"/>
          <p:cNvSpPr txBox="1">
            <a:spLocks noChangeArrowheads="1"/>
          </p:cNvSpPr>
          <p:nvPr/>
        </p:nvSpPr>
        <p:spPr bwMode="auto">
          <a:xfrm>
            <a:off x="946151" y="2000250"/>
            <a:ext cx="1539875" cy="1861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11500" dirty="0">
                <a:solidFill>
                  <a:schemeClr val="bg1"/>
                </a:solidFill>
                <a:latin typeface="Impact" panose="020B0806030902050204" pitchFamily="34" charset="0"/>
              </a:rPr>
              <a:t>4</a:t>
            </a:r>
          </a:p>
        </p:txBody>
      </p:sp>
      <p:sp>
        <p:nvSpPr>
          <p:cNvPr id="5" name="文本框 4"/>
          <p:cNvSpPr txBox="1">
            <a:spLocks noChangeArrowheads="1"/>
          </p:cNvSpPr>
          <p:nvPr/>
        </p:nvSpPr>
        <p:spPr bwMode="auto">
          <a:xfrm>
            <a:off x="419100" y="2638425"/>
            <a:ext cx="5715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3200" b="1">
                <a:solidFill>
                  <a:srgbClr val="044875"/>
                </a:solidFill>
                <a:latin typeface="微软雅黑" panose="020B0503020204020204" pitchFamily="34" charset="-122"/>
                <a:ea typeface="微软雅黑" panose="020B0503020204020204" pitchFamily="34" charset="-122"/>
              </a:rPr>
              <a:t>第</a:t>
            </a:r>
          </a:p>
        </p:txBody>
      </p:sp>
      <p:sp>
        <p:nvSpPr>
          <p:cNvPr id="6" name="矩形 5"/>
          <p:cNvSpPr/>
          <p:nvPr/>
        </p:nvSpPr>
        <p:spPr>
          <a:xfrm>
            <a:off x="2498726" y="2663826"/>
            <a:ext cx="9693275"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文本框 6"/>
          <p:cNvSpPr txBox="1">
            <a:spLocks noChangeArrowheads="1"/>
          </p:cNvSpPr>
          <p:nvPr/>
        </p:nvSpPr>
        <p:spPr bwMode="auto">
          <a:xfrm>
            <a:off x="2525714" y="2638425"/>
            <a:ext cx="176688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3200" b="1">
                <a:solidFill>
                  <a:srgbClr val="044875"/>
                </a:solidFill>
                <a:latin typeface="微软雅黑" panose="020B0503020204020204" pitchFamily="34" charset="-122"/>
                <a:ea typeface="微软雅黑" panose="020B0503020204020204" pitchFamily="34" charset="-122"/>
              </a:rPr>
              <a:t>部分</a:t>
            </a:r>
          </a:p>
        </p:txBody>
      </p:sp>
      <p:sp>
        <p:nvSpPr>
          <p:cNvPr id="8" name="文本框 7"/>
          <p:cNvSpPr txBox="1">
            <a:spLocks noChangeArrowheads="1"/>
          </p:cNvSpPr>
          <p:nvPr/>
        </p:nvSpPr>
        <p:spPr bwMode="auto">
          <a:xfrm>
            <a:off x="6791325" y="3632201"/>
            <a:ext cx="57277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4800" b="1" dirty="0">
                <a:solidFill>
                  <a:schemeClr val="bg1"/>
                </a:solidFill>
                <a:latin typeface="微软雅黑" panose="020B0503020204020204" pitchFamily="34" charset="-122"/>
                <a:ea typeface="微软雅黑" panose="020B0503020204020204" pitchFamily="34" charset="-122"/>
              </a:rPr>
              <a:t>工作汇报</a:t>
            </a:r>
          </a:p>
        </p:txBody>
      </p:sp>
    </p:spTree>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1"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4" name="文本框 13"/>
          <p:cNvSpPr txBox="1"/>
          <p:nvPr/>
        </p:nvSpPr>
        <p:spPr bwMode="auto">
          <a:xfrm>
            <a:off x="550864" y="82550"/>
            <a:ext cx="723900" cy="585788"/>
          </a:xfrm>
          <a:prstGeom prst="rect">
            <a:avLst/>
          </a:prstGeom>
          <a:noFill/>
        </p:spPr>
        <p:txBody>
          <a:bodyPr wrap="square">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03 </a:t>
            </a:r>
            <a:endParaRPr lang="zh-CN" altLang="en-US" sz="3200" dirty="0">
              <a:solidFill>
                <a:schemeClr val="bg2">
                  <a:lumMod val="25000"/>
                </a:schemeClr>
              </a:solidFill>
              <a:latin typeface="Impact" panose="020B0806030902050204" pitchFamily="34" charset="0"/>
              <a:ea typeface="+mn-ea"/>
            </a:endParaRPr>
          </a:p>
        </p:txBody>
      </p:sp>
      <p:sp>
        <p:nvSpPr>
          <p:cNvPr id="16" name="矩形 15"/>
          <p:cNvSpPr/>
          <p:nvPr/>
        </p:nvSpPr>
        <p:spPr>
          <a:xfrm>
            <a:off x="0" y="6581754"/>
            <a:ext cx="12192000" cy="276248"/>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45" name="组合 44"/>
          <p:cNvGrpSpPr/>
          <p:nvPr/>
        </p:nvGrpSpPr>
        <p:grpSpPr bwMode="auto">
          <a:xfrm>
            <a:off x="1322712" y="1732596"/>
            <a:ext cx="1336675" cy="1533525"/>
            <a:chOff x="9296155" y="1194708"/>
            <a:chExt cx="1336423" cy="1533978"/>
          </a:xfrm>
        </p:grpSpPr>
        <p:sp>
          <p:nvSpPr>
            <p:cNvPr id="7" name="矩形 6"/>
            <p:cNvSpPr/>
            <p:nvPr/>
          </p:nvSpPr>
          <p:spPr>
            <a:xfrm>
              <a:off x="9296155" y="1194708"/>
              <a:ext cx="1336423" cy="1533978"/>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0291" name="组合 21"/>
            <p:cNvGrpSpPr/>
            <p:nvPr/>
          </p:nvGrpSpPr>
          <p:grpSpPr bwMode="auto">
            <a:xfrm>
              <a:off x="9681846" y="1568061"/>
              <a:ext cx="551648" cy="520673"/>
              <a:chOff x="9681846" y="1568061"/>
              <a:chExt cx="551648" cy="520673"/>
            </a:xfrm>
          </p:grpSpPr>
          <p:sp>
            <p:nvSpPr>
              <p:cNvPr id="10292" name="Freeform 74"/>
              <p:cNvSpPr>
                <a:spLocks noEditPoints="1"/>
              </p:cNvSpPr>
              <p:nvPr/>
            </p:nvSpPr>
            <p:spPr bwMode="auto">
              <a:xfrm>
                <a:off x="9695239" y="1568061"/>
                <a:ext cx="538255" cy="351936"/>
              </a:xfrm>
              <a:custGeom>
                <a:avLst/>
                <a:gdLst>
                  <a:gd name="T0" fmla="*/ 2147483647 w 99"/>
                  <a:gd name="T1" fmla="*/ 2147483647 h 65"/>
                  <a:gd name="T2" fmla="*/ 2147483647 w 99"/>
                  <a:gd name="T3" fmla="*/ 2147483647 h 65"/>
                  <a:gd name="T4" fmla="*/ 2147483647 w 99"/>
                  <a:gd name="T5" fmla="*/ 2147483647 h 65"/>
                  <a:gd name="T6" fmla="*/ 2147483647 w 99"/>
                  <a:gd name="T7" fmla="*/ 2147483647 h 65"/>
                  <a:gd name="T8" fmla="*/ 2147483647 w 99"/>
                  <a:gd name="T9" fmla="*/ 2147483647 h 65"/>
                  <a:gd name="T10" fmla="*/ 2147483647 w 99"/>
                  <a:gd name="T11" fmla="*/ 2147483647 h 65"/>
                  <a:gd name="T12" fmla="*/ 2147483647 w 99"/>
                  <a:gd name="T13" fmla="*/ 2147483647 h 65"/>
                  <a:gd name="T14" fmla="*/ 2147483647 w 99"/>
                  <a:gd name="T15" fmla="*/ 2147483647 h 65"/>
                  <a:gd name="T16" fmla="*/ 2147483647 w 99"/>
                  <a:gd name="T17" fmla="*/ 2147483647 h 65"/>
                  <a:gd name="T18" fmla="*/ 2147483647 w 99"/>
                  <a:gd name="T19" fmla="*/ 2147483647 h 65"/>
                  <a:gd name="T20" fmla="*/ 2147483647 w 99"/>
                  <a:gd name="T21" fmla="*/ 2147483647 h 65"/>
                  <a:gd name="T22" fmla="*/ 2147483647 w 99"/>
                  <a:gd name="T23" fmla="*/ 2147483647 h 65"/>
                  <a:gd name="T24" fmla="*/ 2147483647 w 99"/>
                  <a:gd name="T25" fmla="*/ 2147483647 h 65"/>
                  <a:gd name="T26" fmla="*/ 2147483647 w 99"/>
                  <a:gd name="T27" fmla="*/ 2147483647 h 65"/>
                  <a:gd name="T28" fmla="*/ 2147483647 w 99"/>
                  <a:gd name="T29" fmla="*/ 2147483647 h 65"/>
                  <a:gd name="T30" fmla="*/ 2147483647 w 99"/>
                  <a:gd name="T31" fmla="*/ 2147483647 h 65"/>
                  <a:gd name="T32" fmla="*/ 2147483647 w 99"/>
                  <a:gd name="T33" fmla="*/ 2147483647 h 65"/>
                  <a:gd name="T34" fmla="*/ 2147483647 w 99"/>
                  <a:gd name="T35" fmla="*/ 0 h 65"/>
                  <a:gd name="T36" fmla="*/ 2147483647 w 99"/>
                  <a:gd name="T37" fmla="*/ 2147483647 h 65"/>
                  <a:gd name="T38" fmla="*/ 2147483647 w 99"/>
                  <a:gd name="T39" fmla="*/ 2147483647 h 65"/>
                  <a:gd name="T40" fmla="*/ 2147483647 w 99"/>
                  <a:gd name="T41" fmla="*/ 2147483647 h 65"/>
                  <a:gd name="T42" fmla="*/ 0 w 99"/>
                  <a:gd name="T43" fmla="*/ 2147483647 h 65"/>
                  <a:gd name="T44" fmla="*/ 2147483647 w 99"/>
                  <a:gd name="T45" fmla="*/ 2147483647 h 65"/>
                  <a:gd name="T46" fmla="*/ 2147483647 w 99"/>
                  <a:gd name="T47" fmla="*/ 2147483647 h 65"/>
                  <a:gd name="T48" fmla="*/ 2147483647 w 99"/>
                  <a:gd name="T49" fmla="*/ 2147483647 h 65"/>
                  <a:gd name="T50" fmla="*/ 2147483647 w 99"/>
                  <a:gd name="T51" fmla="*/ 2147483647 h 65"/>
                  <a:gd name="T52" fmla="*/ 2147483647 w 99"/>
                  <a:gd name="T53" fmla="*/ 2147483647 h 65"/>
                  <a:gd name="T54" fmla="*/ 2147483647 w 99"/>
                  <a:gd name="T55" fmla="*/ 2147483647 h 65"/>
                  <a:gd name="T56" fmla="*/ 2147483647 w 99"/>
                  <a:gd name="T57" fmla="*/ 2147483647 h 65"/>
                  <a:gd name="T58" fmla="*/ 2147483647 w 99"/>
                  <a:gd name="T59" fmla="*/ 2147483647 h 65"/>
                  <a:gd name="T60" fmla="*/ 2147483647 w 99"/>
                  <a:gd name="T61" fmla="*/ 2147483647 h 65"/>
                  <a:gd name="T62" fmla="*/ 2147483647 w 99"/>
                  <a:gd name="T63" fmla="*/ 2147483647 h 65"/>
                  <a:gd name="T64" fmla="*/ 2147483647 w 99"/>
                  <a:gd name="T65" fmla="*/ 2147483647 h 6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99" h="65">
                    <a:moveTo>
                      <a:pt x="18" y="58"/>
                    </a:moveTo>
                    <a:cubicBezTo>
                      <a:pt x="30" y="58"/>
                      <a:pt x="42" y="60"/>
                      <a:pt x="53" y="65"/>
                    </a:cubicBezTo>
                    <a:cubicBezTo>
                      <a:pt x="64" y="60"/>
                      <a:pt x="75" y="57"/>
                      <a:pt x="87" y="57"/>
                    </a:cubicBezTo>
                    <a:cubicBezTo>
                      <a:pt x="87" y="23"/>
                      <a:pt x="87" y="23"/>
                      <a:pt x="87" y="23"/>
                    </a:cubicBezTo>
                    <a:cubicBezTo>
                      <a:pt x="53" y="28"/>
                      <a:pt x="53" y="28"/>
                      <a:pt x="53" y="28"/>
                    </a:cubicBezTo>
                    <a:cubicBezTo>
                      <a:pt x="18" y="23"/>
                      <a:pt x="18" y="23"/>
                      <a:pt x="18" y="23"/>
                    </a:cubicBezTo>
                    <a:cubicBezTo>
                      <a:pt x="18" y="58"/>
                      <a:pt x="18" y="58"/>
                      <a:pt x="18" y="58"/>
                    </a:cubicBezTo>
                    <a:close/>
                    <a:moveTo>
                      <a:pt x="99" y="8"/>
                    </a:moveTo>
                    <a:cubicBezTo>
                      <a:pt x="99" y="17"/>
                      <a:pt x="99" y="17"/>
                      <a:pt x="99" y="17"/>
                    </a:cubicBezTo>
                    <a:cubicBezTo>
                      <a:pt x="53" y="24"/>
                      <a:pt x="53" y="24"/>
                      <a:pt x="53" y="24"/>
                    </a:cubicBezTo>
                    <a:cubicBezTo>
                      <a:pt x="7" y="17"/>
                      <a:pt x="7" y="17"/>
                      <a:pt x="7" y="17"/>
                    </a:cubicBezTo>
                    <a:cubicBezTo>
                      <a:pt x="7" y="34"/>
                      <a:pt x="7" y="34"/>
                      <a:pt x="7" y="34"/>
                    </a:cubicBezTo>
                    <a:cubicBezTo>
                      <a:pt x="8" y="35"/>
                      <a:pt x="9" y="36"/>
                      <a:pt x="9" y="37"/>
                    </a:cubicBezTo>
                    <a:cubicBezTo>
                      <a:pt x="9" y="39"/>
                      <a:pt x="7" y="41"/>
                      <a:pt x="5" y="41"/>
                    </a:cubicBezTo>
                    <a:cubicBezTo>
                      <a:pt x="4" y="41"/>
                      <a:pt x="2" y="39"/>
                      <a:pt x="2" y="37"/>
                    </a:cubicBezTo>
                    <a:cubicBezTo>
                      <a:pt x="2" y="36"/>
                      <a:pt x="3" y="35"/>
                      <a:pt x="4" y="34"/>
                    </a:cubicBezTo>
                    <a:cubicBezTo>
                      <a:pt x="4" y="25"/>
                      <a:pt x="4" y="17"/>
                      <a:pt x="4" y="8"/>
                    </a:cubicBezTo>
                    <a:cubicBezTo>
                      <a:pt x="53" y="0"/>
                      <a:pt x="53" y="0"/>
                      <a:pt x="53" y="0"/>
                    </a:cubicBezTo>
                    <a:cubicBezTo>
                      <a:pt x="99" y="8"/>
                      <a:pt x="99" y="8"/>
                      <a:pt x="99" y="8"/>
                    </a:cubicBezTo>
                    <a:close/>
                    <a:moveTo>
                      <a:pt x="8" y="42"/>
                    </a:moveTo>
                    <a:cubicBezTo>
                      <a:pt x="6" y="43"/>
                      <a:pt x="5" y="43"/>
                      <a:pt x="3" y="42"/>
                    </a:cubicBezTo>
                    <a:cubicBezTo>
                      <a:pt x="2" y="47"/>
                      <a:pt x="1" y="52"/>
                      <a:pt x="0" y="58"/>
                    </a:cubicBezTo>
                    <a:cubicBezTo>
                      <a:pt x="1" y="58"/>
                      <a:pt x="2" y="58"/>
                      <a:pt x="2" y="58"/>
                    </a:cubicBezTo>
                    <a:cubicBezTo>
                      <a:pt x="3" y="56"/>
                      <a:pt x="3" y="56"/>
                      <a:pt x="3" y="56"/>
                    </a:cubicBezTo>
                    <a:cubicBezTo>
                      <a:pt x="3" y="58"/>
                      <a:pt x="3" y="58"/>
                      <a:pt x="3" y="58"/>
                    </a:cubicBezTo>
                    <a:cubicBezTo>
                      <a:pt x="4" y="59"/>
                      <a:pt x="5" y="59"/>
                      <a:pt x="6" y="59"/>
                    </a:cubicBezTo>
                    <a:cubicBezTo>
                      <a:pt x="7" y="57"/>
                      <a:pt x="7" y="57"/>
                      <a:pt x="7" y="57"/>
                    </a:cubicBezTo>
                    <a:cubicBezTo>
                      <a:pt x="7" y="59"/>
                      <a:pt x="7" y="59"/>
                      <a:pt x="7" y="59"/>
                    </a:cubicBezTo>
                    <a:cubicBezTo>
                      <a:pt x="7" y="59"/>
                      <a:pt x="8" y="59"/>
                      <a:pt x="8" y="59"/>
                    </a:cubicBezTo>
                    <a:cubicBezTo>
                      <a:pt x="8" y="51"/>
                      <a:pt x="8" y="51"/>
                      <a:pt x="8" y="51"/>
                    </a:cubicBezTo>
                    <a:cubicBezTo>
                      <a:pt x="9" y="58"/>
                      <a:pt x="9" y="58"/>
                      <a:pt x="9" y="58"/>
                    </a:cubicBezTo>
                    <a:cubicBezTo>
                      <a:pt x="10" y="58"/>
                      <a:pt x="10" y="58"/>
                      <a:pt x="11" y="58"/>
                    </a:cubicBezTo>
                    <a:cubicBezTo>
                      <a:pt x="10" y="52"/>
                      <a:pt x="9" y="47"/>
                      <a:pt x="8" y="42"/>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cxnSp>
            <p:nvCxnSpPr>
              <p:cNvPr id="69" name="直接连接符 68"/>
              <p:cNvCxnSpPr/>
              <p:nvPr/>
            </p:nvCxnSpPr>
            <p:spPr bwMode="auto">
              <a:xfrm>
                <a:off x="9681846" y="2088734"/>
                <a:ext cx="545997"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grpSp>
      <p:grpSp>
        <p:nvGrpSpPr>
          <p:cNvPr id="89" name="组合 88"/>
          <p:cNvGrpSpPr/>
          <p:nvPr/>
        </p:nvGrpSpPr>
        <p:grpSpPr bwMode="auto">
          <a:xfrm>
            <a:off x="1338263" y="991887"/>
            <a:ext cx="2957513" cy="522287"/>
            <a:chOff x="5982652" y="1305878"/>
            <a:chExt cx="3235645" cy="523220"/>
          </a:xfrm>
        </p:grpSpPr>
        <p:sp>
          <p:nvSpPr>
            <p:cNvPr id="91" name="矩形 90"/>
            <p:cNvSpPr/>
            <p:nvPr/>
          </p:nvSpPr>
          <p:spPr>
            <a:xfrm>
              <a:off x="5982652" y="1305878"/>
              <a:ext cx="3235645" cy="523220"/>
            </a:xfrm>
            <a:prstGeom prst="rect">
              <a:avLst/>
            </a:prstGeom>
            <a:solidFill>
              <a:srgbClr val="34343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endParaRPr>
            </a:p>
          </p:txBody>
        </p:sp>
        <p:sp>
          <p:nvSpPr>
            <p:cNvPr id="92" name="文本框 91"/>
            <p:cNvSpPr txBox="1"/>
            <p:nvPr/>
          </p:nvSpPr>
          <p:spPr>
            <a:xfrm>
              <a:off x="5982652" y="1336094"/>
              <a:ext cx="3235645" cy="462788"/>
            </a:xfrm>
            <a:prstGeom prst="rect">
              <a:avLst/>
            </a:prstGeom>
            <a:noFill/>
          </p:spPr>
          <p:txBody>
            <a:bodyPr wrap="square">
              <a:spAutoFit/>
            </a:bodyPr>
            <a:lstStyle/>
            <a:p>
              <a:pPr eaLnBrk="1" fontAlgn="auto" hangingPunct="1">
                <a:spcBef>
                  <a:spcPts val="0"/>
                </a:spcBef>
                <a:spcAft>
                  <a:spcPts val="0"/>
                </a:spcAft>
                <a:defRPr/>
              </a:pPr>
              <a:r>
                <a:rPr lang="zh-CN" altLang="en-US" sz="2400"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前期阶段</a:t>
              </a:r>
            </a:p>
          </p:txBody>
        </p:sp>
      </p:grpSp>
      <p:sp>
        <p:nvSpPr>
          <p:cNvPr id="36" name="文本框 35"/>
          <p:cNvSpPr txBox="1"/>
          <p:nvPr/>
        </p:nvSpPr>
        <p:spPr bwMode="auto">
          <a:xfrm>
            <a:off x="2817019" y="1686600"/>
            <a:ext cx="7148075" cy="3731278"/>
          </a:xfrm>
          <a:prstGeom prst="rect">
            <a:avLst/>
          </a:prstGeom>
          <a:noFill/>
        </p:spPr>
        <p:txBody>
          <a:bodyPr wrap="square">
            <a:spAutoFit/>
          </a:bodyPr>
          <a:lstStyle/>
          <a:p>
            <a:pPr marL="342900" indent="-342900" eaLnBrk="1" fontAlgn="auto" hangingPunct="1">
              <a:lnSpc>
                <a:spcPct val="150000"/>
              </a:lnSpc>
              <a:spcBef>
                <a:spcPts val="0"/>
              </a:spcBef>
              <a:spcAft>
                <a:spcPts val="0"/>
              </a:spcAft>
              <a:buFont typeface="Arial" panose="020B0604020202020204" pitchFamily="34" charset="0"/>
              <a:buChar char="•"/>
              <a:defRPr/>
            </a:pPr>
            <a:r>
              <a:rPr lang="zh-CN" altLang="en-US" sz="2000" dirty="0">
                <a:solidFill>
                  <a:srgbClr val="3B3838"/>
                </a:solidFill>
                <a:latin typeface="微软雅黑" panose="020B0503020204020204" pitchFamily="34" charset="-122"/>
                <a:ea typeface="微软雅黑" panose="020B0503020204020204" pitchFamily="34" charset="-122"/>
                <a:cs typeface="Arial" panose="020B0604020202020204" pitchFamily="34" charset="0"/>
              </a:rPr>
              <a:t>了解</a:t>
            </a:r>
            <a:r>
              <a:rPr lang="en-US" altLang="zh-CN" sz="2000" dirty="0">
                <a:solidFill>
                  <a:srgbClr val="3B3838"/>
                </a:solidFill>
                <a:latin typeface="微软雅黑" panose="020B0503020204020204" pitchFamily="34" charset="-122"/>
                <a:ea typeface="微软雅黑" panose="020B0503020204020204" pitchFamily="34" charset="-122"/>
                <a:cs typeface="Arial" panose="020B0604020202020204" pitchFamily="34" charset="0"/>
              </a:rPr>
              <a:t>MATLAB</a:t>
            </a:r>
            <a:r>
              <a:rPr lang="zh-CN" altLang="en-US" sz="2000" dirty="0">
                <a:solidFill>
                  <a:srgbClr val="3B3838"/>
                </a:solidFill>
                <a:latin typeface="微软雅黑" panose="020B0503020204020204" pitchFamily="34" charset="-122"/>
                <a:ea typeface="微软雅黑" panose="020B0503020204020204" pitchFamily="34" charset="-122"/>
                <a:cs typeface="Arial" panose="020B0604020202020204" pitchFamily="34" charset="0"/>
              </a:rPr>
              <a:t>中与神经网络相关的算法知识。</a:t>
            </a:r>
          </a:p>
          <a:p>
            <a:pPr marL="342900" indent="-342900" eaLnBrk="1" fontAlgn="auto" hangingPunct="1">
              <a:lnSpc>
                <a:spcPct val="150000"/>
              </a:lnSpc>
              <a:spcBef>
                <a:spcPts val="0"/>
              </a:spcBef>
              <a:spcAft>
                <a:spcPts val="0"/>
              </a:spcAft>
              <a:buFont typeface="Arial" panose="020B0604020202020204" pitchFamily="34" charset="0"/>
              <a:buChar char="•"/>
              <a:defRPr/>
            </a:pPr>
            <a:r>
              <a:rPr lang="zh-CN" altLang="en-US" sz="2000" dirty="0">
                <a:solidFill>
                  <a:srgbClr val="3B3838"/>
                </a:solidFill>
                <a:latin typeface="微软雅黑" panose="020B0503020204020204" pitchFamily="34" charset="-122"/>
                <a:ea typeface="微软雅黑" panose="020B0503020204020204" pitchFamily="34" charset="-122"/>
                <a:cs typeface="Arial" panose="020B0604020202020204" pitchFamily="34" charset="0"/>
              </a:rPr>
              <a:t>研读与肺癌检测相关的文章，了解其检测原理。</a:t>
            </a:r>
          </a:p>
          <a:p>
            <a:pPr marL="342900" indent="-342900" eaLnBrk="1" fontAlgn="auto" hangingPunct="1">
              <a:lnSpc>
                <a:spcPct val="150000"/>
              </a:lnSpc>
              <a:spcBef>
                <a:spcPts val="0"/>
              </a:spcBef>
              <a:spcAft>
                <a:spcPts val="0"/>
              </a:spcAft>
              <a:buFont typeface="Arial" panose="020B0604020202020204" pitchFamily="34" charset="0"/>
              <a:buChar char="•"/>
              <a:defRPr/>
            </a:pPr>
            <a:r>
              <a:rPr lang="zh-CN" altLang="en-US" sz="2000" dirty="0">
                <a:solidFill>
                  <a:srgbClr val="3B3838"/>
                </a:solidFill>
                <a:latin typeface="微软雅黑" panose="020B0503020204020204" pitchFamily="34" charset="-122"/>
                <a:ea typeface="微软雅黑" panose="020B0503020204020204" pitchFamily="34" charset="-122"/>
                <a:cs typeface="Arial" panose="020B0604020202020204" pitchFamily="34" charset="0"/>
              </a:rPr>
              <a:t>与导师、学长沟通，确定了之后的课题进行方向。</a:t>
            </a:r>
            <a:endParaRPr lang="en-US" altLang="zh-CN" sz="2000" dirty="0">
              <a:solidFill>
                <a:srgbClr val="3B3838"/>
              </a:solidFill>
              <a:latin typeface="微软雅黑" panose="020B0503020204020204" pitchFamily="34" charset="-122"/>
              <a:ea typeface="微软雅黑" panose="020B0503020204020204" pitchFamily="34" charset="-122"/>
              <a:cs typeface="Arial" panose="020B0604020202020204" pitchFamily="34" charset="0"/>
            </a:endParaRPr>
          </a:p>
          <a:p>
            <a:pPr marL="342900" indent="-342900" eaLnBrk="1" fontAlgn="auto" hangingPunct="1">
              <a:lnSpc>
                <a:spcPct val="150000"/>
              </a:lnSpc>
              <a:spcBef>
                <a:spcPts val="0"/>
              </a:spcBef>
              <a:spcAft>
                <a:spcPts val="0"/>
              </a:spcAft>
              <a:buFont typeface="Arial" panose="020B0604020202020204" pitchFamily="34" charset="0"/>
              <a:buChar char="•"/>
              <a:defRPr/>
            </a:pPr>
            <a:r>
              <a:rPr lang="zh-CN" altLang="en-US" sz="2000" dirty="0">
                <a:solidFill>
                  <a:srgbClr val="3B3838"/>
                </a:solidFill>
                <a:latin typeface="微软雅黑" panose="020B0503020204020204" pitchFamily="34" charset="-122"/>
                <a:ea typeface="微软雅黑" panose="020B0503020204020204" pitchFamily="34" charset="-122"/>
                <a:cs typeface="Arial" panose="020B0604020202020204" pitchFamily="34" charset="0"/>
              </a:rPr>
              <a:t>浏览大型神经网络比赛中优秀的癌变组织检测文章，学习其使用的方法。</a:t>
            </a:r>
          </a:p>
          <a:p>
            <a:pPr marL="342900" indent="-342900" eaLnBrk="1" fontAlgn="auto" hangingPunct="1">
              <a:lnSpc>
                <a:spcPct val="150000"/>
              </a:lnSpc>
              <a:spcBef>
                <a:spcPts val="0"/>
              </a:spcBef>
              <a:spcAft>
                <a:spcPts val="0"/>
              </a:spcAft>
              <a:buFont typeface="Arial" panose="020B0604020202020204" pitchFamily="34" charset="0"/>
              <a:buChar char="•"/>
              <a:defRPr/>
            </a:pPr>
            <a:r>
              <a:rPr lang="zh-CN" altLang="en-US" sz="2000" dirty="0">
                <a:solidFill>
                  <a:srgbClr val="3B3838"/>
                </a:solidFill>
                <a:latin typeface="微软雅黑" panose="020B0503020204020204" pitchFamily="34" charset="-122"/>
                <a:ea typeface="微软雅黑" panose="020B0503020204020204" pitchFamily="34" charset="-122"/>
                <a:cs typeface="Arial" panose="020B0604020202020204" pitchFamily="34" charset="0"/>
              </a:rPr>
              <a:t>观察前期训练网络使用的数据，确定之后初步喂入网络的训练数据集形式。</a:t>
            </a:r>
          </a:p>
          <a:p>
            <a:pPr marL="342900" indent="-342900" eaLnBrk="1" fontAlgn="auto" hangingPunct="1">
              <a:lnSpc>
                <a:spcPct val="150000"/>
              </a:lnSpc>
              <a:spcBef>
                <a:spcPts val="0"/>
              </a:spcBef>
              <a:spcAft>
                <a:spcPts val="0"/>
              </a:spcAft>
              <a:buFont typeface="Arial" panose="020B0604020202020204" pitchFamily="34" charset="0"/>
              <a:buChar char="•"/>
              <a:defRPr/>
            </a:pPr>
            <a:r>
              <a:rPr lang="zh-CN" altLang="en-US" sz="2000" dirty="0">
                <a:solidFill>
                  <a:srgbClr val="3B3838"/>
                </a:solidFill>
                <a:latin typeface="微软雅黑" panose="020B0503020204020204" pitchFamily="34" charset="-122"/>
                <a:ea typeface="微软雅黑" panose="020B0503020204020204" pitchFamily="34" charset="-122"/>
                <a:cs typeface="Arial" panose="020B0604020202020204" pitchFamily="34" charset="0"/>
              </a:rPr>
              <a:t>撰写周报告</a:t>
            </a:r>
            <a:r>
              <a:rPr lang="en-US" altLang="zh-CN" sz="2000" dirty="0">
                <a:solidFill>
                  <a:srgbClr val="3B3838"/>
                </a:solidFill>
                <a:latin typeface="微软雅黑" panose="020B0503020204020204" pitchFamily="34" charset="-122"/>
                <a:ea typeface="微软雅黑" panose="020B0503020204020204" pitchFamily="34" charset="-122"/>
                <a:cs typeface="Arial" panose="020B0604020202020204" pitchFamily="34" charset="0"/>
              </a:rPr>
              <a:t>PPT</a:t>
            </a:r>
            <a:r>
              <a:rPr lang="zh-CN" altLang="en-US" sz="2000" dirty="0">
                <a:solidFill>
                  <a:srgbClr val="3B3838"/>
                </a:solidFill>
                <a:latin typeface="微软雅黑" panose="020B0503020204020204" pitchFamily="34" charset="-122"/>
                <a:ea typeface="微软雅黑" panose="020B0503020204020204" pitchFamily="34" charset="-122"/>
                <a:cs typeface="Arial" panose="020B0604020202020204" pitchFamily="34" charset="0"/>
              </a:rPr>
              <a:t>，与导师进行前期工作汇报。</a:t>
            </a:r>
            <a:endParaRPr lang="en-US" altLang="zh-CN" sz="2000" dirty="0">
              <a:solidFill>
                <a:srgbClr val="3B3838"/>
              </a:solidFill>
              <a:latin typeface="微软雅黑" panose="020B0503020204020204" pitchFamily="34" charset="-122"/>
              <a:ea typeface="微软雅黑" panose="020B0503020204020204" pitchFamily="34" charset="-122"/>
              <a:cs typeface="Arial" panose="020B0604020202020204" pitchFamily="34" charset="0"/>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wipe(left)">
                                      <p:cBhvr>
                                        <p:cTn id="10" dur="500"/>
                                        <p:tgtEl>
                                          <p:spTgt spid="16"/>
                                        </p:tgtEl>
                                      </p:cBhvr>
                                    </p:animEffec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nodeType="clickEffect">
                                  <p:stCondLst>
                                    <p:cond delay="0"/>
                                  </p:stCondLst>
                                  <p:childTnLst>
                                    <p:set>
                                      <p:cBhvr>
                                        <p:cTn id="14" dur="1" fill="hold">
                                          <p:stCondLst>
                                            <p:cond delay="0"/>
                                          </p:stCondLst>
                                        </p:cTn>
                                        <p:tgtEl>
                                          <p:spTgt spid="45"/>
                                        </p:tgtEl>
                                        <p:attrNameLst>
                                          <p:attrName>style.visibility</p:attrName>
                                        </p:attrNameLst>
                                      </p:cBhvr>
                                      <p:to>
                                        <p:strVal val="visible"/>
                                      </p:to>
                                    </p:set>
                                    <p:anim calcmode="lin" valueType="num">
                                      <p:cBhvr>
                                        <p:cTn id="15" dur="500" fill="hold"/>
                                        <p:tgtEl>
                                          <p:spTgt spid="45"/>
                                        </p:tgtEl>
                                        <p:attrNameLst>
                                          <p:attrName>ppt_w</p:attrName>
                                        </p:attrNameLst>
                                      </p:cBhvr>
                                      <p:tavLst>
                                        <p:tav tm="0">
                                          <p:val>
                                            <p:fltVal val="0"/>
                                          </p:val>
                                        </p:tav>
                                        <p:tav tm="100000">
                                          <p:val>
                                            <p:strVal val="#ppt_w"/>
                                          </p:val>
                                        </p:tav>
                                      </p:tavLst>
                                    </p:anim>
                                    <p:anim calcmode="lin" valueType="num">
                                      <p:cBhvr>
                                        <p:cTn id="16" dur="500" fill="hold"/>
                                        <p:tgtEl>
                                          <p:spTgt spid="45"/>
                                        </p:tgtEl>
                                        <p:attrNameLst>
                                          <p:attrName>ppt_h</p:attrName>
                                        </p:attrNameLst>
                                      </p:cBhvr>
                                      <p:tavLst>
                                        <p:tav tm="0">
                                          <p:val>
                                            <p:fltVal val="0"/>
                                          </p:val>
                                        </p:tav>
                                        <p:tav tm="100000">
                                          <p:val>
                                            <p:strVal val="#ppt_h"/>
                                          </p:val>
                                        </p:tav>
                                      </p:tavLst>
                                    </p:anim>
                                    <p:animEffect transition="in" filter="fade">
                                      <p:cBhvr>
                                        <p:cTn id="17" dur="500"/>
                                        <p:tgtEl>
                                          <p:spTgt spid="4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89"/>
                                        </p:tgtEl>
                                        <p:attrNameLst>
                                          <p:attrName>style.visibility</p:attrName>
                                        </p:attrNameLst>
                                      </p:cBhvr>
                                      <p:to>
                                        <p:strVal val="visible"/>
                                      </p:to>
                                    </p:set>
                                    <p:animEffect transition="in" filter="wipe(left)">
                                      <p:cBhvr>
                                        <p:cTn id="22" dur="500"/>
                                        <p:tgtEl>
                                          <p:spTgt spid="89"/>
                                        </p:tgtEl>
                                      </p:cBhvr>
                                    </p:animEffect>
                                  </p:childTnLst>
                                </p:cTn>
                              </p:par>
                            </p:childTnLst>
                          </p:cTn>
                        </p:par>
                        <p:par>
                          <p:cTn id="23" fill="hold">
                            <p:stCondLst>
                              <p:cond delay="500"/>
                            </p:stCondLst>
                            <p:childTnLst>
                              <p:par>
                                <p:cTn id="24" presetID="22" presetClass="entr" presetSubtype="4" fill="hold" grpId="0" nodeType="afterEffect">
                                  <p:stCondLst>
                                    <p:cond delay="0"/>
                                  </p:stCondLst>
                                  <p:childTnLst>
                                    <p:set>
                                      <p:cBhvr>
                                        <p:cTn id="25" dur="1" fill="hold">
                                          <p:stCondLst>
                                            <p:cond delay="0"/>
                                          </p:stCondLst>
                                        </p:cTn>
                                        <p:tgtEl>
                                          <p:spTgt spid="36"/>
                                        </p:tgtEl>
                                        <p:attrNameLst>
                                          <p:attrName>style.visibility</p:attrName>
                                        </p:attrNameLst>
                                      </p:cBhvr>
                                      <p:to>
                                        <p:strVal val="visible"/>
                                      </p:to>
                                    </p:set>
                                    <p:animEffect transition="in" filter="wipe(down)">
                                      <p:cBhvr>
                                        <p:cTn id="26"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P spid="16" grpId="0" bldLvl="0" animBg="1"/>
      <p:bldP spid="3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1"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4" name="文本框 13"/>
          <p:cNvSpPr txBox="1"/>
          <p:nvPr/>
        </p:nvSpPr>
        <p:spPr bwMode="auto">
          <a:xfrm>
            <a:off x="550864" y="82550"/>
            <a:ext cx="723900" cy="585788"/>
          </a:xfrm>
          <a:prstGeom prst="rect">
            <a:avLst/>
          </a:prstGeom>
          <a:noFill/>
        </p:spPr>
        <p:txBody>
          <a:bodyPr wrap="square">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03 </a:t>
            </a:r>
            <a:endParaRPr lang="zh-CN" altLang="en-US" sz="3200" dirty="0">
              <a:solidFill>
                <a:schemeClr val="bg2">
                  <a:lumMod val="25000"/>
                </a:schemeClr>
              </a:solidFill>
              <a:latin typeface="Impact" panose="020B0806030902050204" pitchFamily="34" charset="0"/>
              <a:ea typeface="+mn-ea"/>
            </a:endParaRPr>
          </a:p>
        </p:txBody>
      </p:sp>
      <p:sp>
        <p:nvSpPr>
          <p:cNvPr id="16" name="矩形 15"/>
          <p:cNvSpPr/>
          <p:nvPr/>
        </p:nvSpPr>
        <p:spPr>
          <a:xfrm>
            <a:off x="0" y="6581754"/>
            <a:ext cx="12192000" cy="276248"/>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45" name="组合 44"/>
          <p:cNvGrpSpPr/>
          <p:nvPr/>
        </p:nvGrpSpPr>
        <p:grpSpPr bwMode="auto">
          <a:xfrm>
            <a:off x="1322712" y="1732596"/>
            <a:ext cx="1336675" cy="1533525"/>
            <a:chOff x="9296155" y="1194708"/>
            <a:chExt cx="1336423" cy="1533978"/>
          </a:xfrm>
        </p:grpSpPr>
        <p:sp>
          <p:nvSpPr>
            <p:cNvPr id="7" name="矩形 6"/>
            <p:cNvSpPr/>
            <p:nvPr/>
          </p:nvSpPr>
          <p:spPr>
            <a:xfrm>
              <a:off x="9296155" y="1194708"/>
              <a:ext cx="1336423" cy="1533978"/>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0291" name="组合 21"/>
            <p:cNvGrpSpPr/>
            <p:nvPr/>
          </p:nvGrpSpPr>
          <p:grpSpPr bwMode="auto">
            <a:xfrm>
              <a:off x="9681846" y="1568061"/>
              <a:ext cx="551648" cy="520673"/>
              <a:chOff x="9681846" y="1568061"/>
              <a:chExt cx="551648" cy="520673"/>
            </a:xfrm>
          </p:grpSpPr>
          <p:sp>
            <p:nvSpPr>
              <p:cNvPr id="10292" name="Freeform 74"/>
              <p:cNvSpPr>
                <a:spLocks noEditPoints="1"/>
              </p:cNvSpPr>
              <p:nvPr/>
            </p:nvSpPr>
            <p:spPr bwMode="auto">
              <a:xfrm>
                <a:off x="9695239" y="1568061"/>
                <a:ext cx="538255" cy="351936"/>
              </a:xfrm>
              <a:custGeom>
                <a:avLst/>
                <a:gdLst>
                  <a:gd name="T0" fmla="*/ 2147483647 w 99"/>
                  <a:gd name="T1" fmla="*/ 2147483647 h 65"/>
                  <a:gd name="T2" fmla="*/ 2147483647 w 99"/>
                  <a:gd name="T3" fmla="*/ 2147483647 h 65"/>
                  <a:gd name="T4" fmla="*/ 2147483647 w 99"/>
                  <a:gd name="T5" fmla="*/ 2147483647 h 65"/>
                  <a:gd name="T6" fmla="*/ 2147483647 w 99"/>
                  <a:gd name="T7" fmla="*/ 2147483647 h 65"/>
                  <a:gd name="T8" fmla="*/ 2147483647 w 99"/>
                  <a:gd name="T9" fmla="*/ 2147483647 h 65"/>
                  <a:gd name="T10" fmla="*/ 2147483647 w 99"/>
                  <a:gd name="T11" fmla="*/ 2147483647 h 65"/>
                  <a:gd name="T12" fmla="*/ 2147483647 w 99"/>
                  <a:gd name="T13" fmla="*/ 2147483647 h 65"/>
                  <a:gd name="T14" fmla="*/ 2147483647 w 99"/>
                  <a:gd name="T15" fmla="*/ 2147483647 h 65"/>
                  <a:gd name="T16" fmla="*/ 2147483647 w 99"/>
                  <a:gd name="T17" fmla="*/ 2147483647 h 65"/>
                  <a:gd name="T18" fmla="*/ 2147483647 w 99"/>
                  <a:gd name="T19" fmla="*/ 2147483647 h 65"/>
                  <a:gd name="T20" fmla="*/ 2147483647 w 99"/>
                  <a:gd name="T21" fmla="*/ 2147483647 h 65"/>
                  <a:gd name="T22" fmla="*/ 2147483647 w 99"/>
                  <a:gd name="T23" fmla="*/ 2147483647 h 65"/>
                  <a:gd name="T24" fmla="*/ 2147483647 w 99"/>
                  <a:gd name="T25" fmla="*/ 2147483647 h 65"/>
                  <a:gd name="T26" fmla="*/ 2147483647 w 99"/>
                  <a:gd name="T27" fmla="*/ 2147483647 h 65"/>
                  <a:gd name="T28" fmla="*/ 2147483647 w 99"/>
                  <a:gd name="T29" fmla="*/ 2147483647 h 65"/>
                  <a:gd name="T30" fmla="*/ 2147483647 w 99"/>
                  <a:gd name="T31" fmla="*/ 2147483647 h 65"/>
                  <a:gd name="T32" fmla="*/ 2147483647 w 99"/>
                  <a:gd name="T33" fmla="*/ 2147483647 h 65"/>
                  <a:gd name="T34" fmla="*/ 2147483647 w 99"/>
                  <a:gd name="T35" fmla="*/ 0 h 65"/>
                  <a:gd name="T36" fmla="*/ 2147483647 w 99"/>
                  <a:gd name="T37" fmla="*/ 2147483647 h 65"/>
                  <a:gd name="T38" fmla="*/ 2147483647 w 99"/>
                  <a:gd name="T39" fmla="*/ 2147483647 h 65"/>
                  <a:gd name="T40" fmla="*/ 2147483647 w 99"/>
                  <a:gd name="T41" fmla="*/ 2147483647 h 65"/>
                  <a:gd name="T42" fmla="*/ 0 w 99"/>
                  <a:gd name="T43" fmla="*/ 2147483647 h 65"/>
                  <a:gd name="T44" fmla="*/ 2147483647 w 99"/>
                  <a:gd name="T45" fmla="*/ 2147483647 h 65"/>
                  <a:gd name="T46" fmla="*/ 2147483647 w 99"/>
                  <a:gd name="T47" fmla="*/ 2147483647 h 65"/>
                  <a:gd name="T48" fmla="*/ 2147483647 w 99"/>
                  <a:gd name="T49" fmla="*/ 2147483647 h 65"/>
                  <a:gd name="T50" fmla="*/ 2147483647 w 99"/>
                  <a:gd name="T51" fmla="*/ 2147483647 h 65"/>
                  <a:gd name="T52" fmla="*/ 2147483647 w 99"/>
                  <a:gd name="T53" fmla="*/ 2147483647 h 65"/>
                  <a:gd name="T54" fmla="*/ 2147483647 w 99"/>
                  <a:gd name="T55" fmla="*/ 2147483647 h 65"/>
                  <a:gd name="T56" fmla="*/ 2147483647 w 99"/>
                  <a:gd name="T57" fmla="*/ 2147483647 h 65"/>
                  <a:gd name="T58" fmla="*/ 2147483647 w 99"/>
                  <a:gd name="T59" fmla="*/ 2147483647 h 65"/>
                  <a:gd name="T60" fmla="*/ 2147483647 w 99"/>
                  <a:gd name="T61" fmla="*/ 2147483647 h 65"/>
                  <a:gd name="T62" fmla="*/ 2147483647 w 99"/>
                  <a:gd name="T63" fmla="*/ 2147483647 h 65"/>
                  <a:gd name="T64" fmla="*/ 2147483647 w 99"/>
                  <a:gd name="T65" fmla="*/ 2147483647 h 6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99" h="65">
                    <a:moveTo>
                      <a:pt x="18" y="58"/>
                    </a:moveTo>
                    <a:cubicBezTo>
                      <a:pt x="30" y="58"/>
                      <a:pt x="42" y="60"/>
                      <a:pt x="53" y="65"/>
                    </a:cubicBezTo>
                    <a:cubicBezTo>
                      <a:pt x="64" y="60"/>
                      <a:pt x="75" y="57"/>
                      <a:pt x="87" y="57"/>
                    </a:cubicBezTo>
                    <a:cubicBezTo>
                      <a:pt x="87" y="23"/>
                      <a:pt x="87" y="23"/>
                      <a:pt x="87" y="23"/>
                    </a:cubicBezTo>
                    <a:cubicBezTo>
                      <a:pt x="53" y="28"/>
                      <a:pt x="53" y="28"/>
                      <a:pt x="53" y="28"/>
                    </a:cubicBezTo>
                    <a:cubicBezTo>
                      <a:pt x="18" y="23"/>
                      <a:pt x="18" y="23"/>
                      <a:pt x="18" y="23"/>
                    </a:cubicBezTo>
                    <a:cubicBezTo>
                      <a:pt x="18" y="58"/>
                      <a:pt x="18" y="58"/>
                      <a:pt x="18" y="58"/>
                    </a:cubicBezTo>
                    <a:close/>
                    <a:moveTo>
                      <a:pt x="99" y="8"/>
                    </a:moveTo>
                    <a:cubicBezTo>
                      <a:pt x="99" y="17"/>
                      <a:pt x="99" y="17"/>
                      <a:pt x="99" y="17"/>
                    </a:cubicBezTo>
                    <a:cubicBezTo>
                      <a:pt x="53" y="24"/>
                      <a:pt x="53" y="24"/>
                      <a:pt x="53" y="24"/>
                    </a:cubicBezTo>
                    <a:cubicBezTo>
                      <a:pt x="7" y="17"/>
                      <a:pt x="7" y="17"/>
                      <a:pt x="7" y="17"/>
                    </a:cubicBezTo>
                    <a:cubicBezTo>
                      <a:pt x="7" y="34"/>
                      <a:pt x="7" y="34"/>
                      <a:pt x="7" y="34"/>
                    </a:cubicBezTo>
                    <a:cubicBezTo>
                      <a:pt x="8" y="35"/>
                      <a:pt x="9" y="36"/>
                      <a:pt x="9" y="37"/>
                    </a:cubicBezTo>
                    <a:cubicBezTo>
                      <a:pt x="9" y="39"/>
                      <a:pt x="7" y="41"/>
                      <a:pt x="5" y="41"/>
                    </a:cubicBezTo>
                    <a:cubicBezTo>
                      <a:pt x="4" y="41"/>
                      <a:pt x="2" y="39"/>
                      <a:pt x="2" y="37"/>
                    </a:cubicBezTo>
                    <a:cubicBezTo>
                      <a:pt x="2" y="36"/>
                      <a:pt x="3" y="35"/>
                      <a:pt x="4" y="34"/>
                    </a:cubicBezTo>
                    <a:cubicBezTo>
                      <a:pt x="4" y="25"/>
                      <a:pt x="4" y="17"/>
                      <a:pt x="4" y="8"/>
                    </a:cubicBezTo>
                    <a:cubicBezTo>
                      <a:pt x="53" y="0"/>
                      <a:pt x="53" y="0"/>
                      <a:pt x="53" y="0"/>
                    </a:cubicBezTo>
                    <a:cubicBezTo>
                      <a:pt x="99" y="8"/>
                      <a:pt x="99" y="8"/>
                      <a:pt x="99" y="8"/>
                    </a:cubicBezTo>
                    <a:close/>
                    <a:moveTo>
                      <a:pt x="8" y="42"/>
                    </a:moveTo>
                    <a:cubicBezTo>
                      <a:pt x="6" y="43"/>
                      <a:pt x="5" y="43"/>
                      <a:pt x="3" y="42"/>
                    </a:cubicBezTo>
                    <a:cubicBezTo>
                      <a:pt x="2" y="47"/>
                      <a:pt x="1" y="52"/>
                      <a:pt x="0" y="58"/>
                    </a:cubicBezTo>
                    <a:cubicBezTo>
                      <a:pt x="1" y="58"/>
                      <a:pt x="2" y="58"/>
                      <a:pt x="2" y="58"/>
                    </a:cubicBezTo>
                    <a:cubicBezTo>
                      <a:pt x="3" y="56"/>
                      <a:pt x="3" y="56"/>
                      <a:pt x="3" y="56"/>
                    </a:cubicBezTo>
                    <a:cubicBezTo>
                      <a:pt x="3" y="58"/>
                      <a:pt x="3" y="58"/>
                      <a:pt x="3" y="58"/>
                    </a:cubicBezTo>
                    <a:cubicBezTo>
                      <a:pt x="4" y="59"/>
                      <a:pt x="5" y="59"/>
                      <a:pt x="6" y="59"/>
                    </a:cubicBezTo>
                    <a:cubicBezTo>
                      <a:pt x="7" y="57"/>
                      <a:pt x="7" y="57"/>
                      <a:pt x="7" y="57"/>
                    </a:cubicBezTo>
                    <a:cubicBezTo>
                      <a:pt x="7" y="59"/>
                      <a:pt x="7" y="59"/>
                      <a:pt x="7" y="59"/>
                    </a:cubicBezTo>
                    <a:cubicBezTo>
                      <a:pt x="7" y="59"/>
                      <a:pt x="8" y="59"/>
                      <a:pt x="8" y="59"/>
                    </a:cubicBezTo>
                    <a:cubicBezTo>
                      <a:pt x="8" y="51"/>
                      <a:pt x="8" y="51"/>
                      <a:pt x="8" y="51"/>
                    </a:cubicBezTo>
                    <a:cubicBezTo>
                      <a:pt x="9" y="58"/>
                      <a:pt x="9" y="58"/>
                      <a:pt x="9" y="58"/>
                    </a:cubicBezTo>
                    <a:cubicBezTo>
                      <a:pt x="10" y="58"/>
                      <a:pt x="10" y="58"/>
                      <a:pt x="11" y="58"/>
                    </a:cubicBezTo>
                    <a:cubicBezTo>
                      <a:pt x="10" y="52"/>
                      <a:pt x="9" y="47"/>
                      <a:pt x="8" y="42"/>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cxnSp>
            <p:nvCxnSpPr>
              <p:cNvPr id="69" name="直接连接符 68"/>
              <p:cNvCxnSpPr/>
              <p:nvPr/>
            </p:nvCxnSpPr>
            <p:spPr bwMode="auto">
              <a:xfrm>
                <a:off x="9681846" y="2088734"/>
                <a:ext cx="545997"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grpSp>
      <p:grpSp>
        <p:nvGrpSpPr>
          <p:cNvPr id="89" name="组合 88"/>
          <p:cNvGrpSpPr/>
          <p:nvPr/>
        </p:nvGrpSpPr>
        <p:grpSpPr bwMode="auto">
          <a:xfrm>
            <a:off x="1338263" y="991887"/>
            <a:ext cx="2957513" cy="522287"/>
            <a:chOff x="5982652" y="1305878"/>
            <a:chExt cx="3235645" cy="523220"/>
          </a:xfrm>
        </p:grpSpPr>
        <p:sp>
          <p:nvSpPr>
            <p:cNvPr id="91" name="矩形 90"/>
            <p:cNvSpPr/>
            <p:nvPr/>
          </p:nvSpPr>
          <p:spPr>
            <a:xfrm>
              <a:off x="5982652" y="1305878"/>
              <a:ext cx="3235645" cy="523220"/>
            </a:xfrm>
            <a:prstGeom prst="rect">
              <a:avLst/>
            </a:prstGeom>
            <a:solidFill>
              <a:srgbClr val="34343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endParaRPr>
            </a:p>
          </p:txBody>
        </p:sp>
        <p:sp>
          <p:nvSpPr>
            <p:cNvPr id="92" name="文本框 91"/>
            <p:cNvSpPr txBox="1"/>
            <p:nvPr/>
          </p:nvSpPr>
          <p:spPr>
            <a:xfrm>
              <a:off x="5982652" y="1336094"/>
              <a:ext cx="3235645" cy="462788"/>
            </a:xfrm>
            <a:prstGeom prst="rect">
              <a:avLst/>
            </a:prstGeom>
            <a:noFill/>
          </p:spPr>
          <p:txBody>
            <a:bodyPr wrap="square">
              <a:spAutoFit/>
            </a:bodyPr>
            <a:lstStyle/>
            <a:p>
              <a:pPr eaLnBrk="1" fontAlgn="auto" hangingPunct="1">
                <a:spcBef>
                  <a:spcPts val="0"/>
                </a:spcBef>
                <a:spcAft>
                  <a:spcPts val="0"/>
                </a:spcAft>
                <a:defRPr/>
              </a:pPr>
              <a:r>
                <a:rPr lang="zh-CN" altLang="en-US" sz="2400"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中期阶段</a:t>
              </a:r>
            </a:p>
          </p:txBody>
        </p:sp>
      </p:grpSp>
      <p:sp>
        <p:nvSpPr>
          <p:cNvPr id="13" name="文本框 12"/>
          <p:cNvSpPr txBox="1"/>
          <p:nvPr/>
        </p:nvSpPr>
        <p:spPr bwMode="auto">
          <a:xfrm>
            <a:off x="2817019" y="1686600"/>
            <a:ext cx="7148075" cy="4192943"/>
          </a:xfrm>
          <a:prstGeom prst="rect">
            <a:avLst/>
          </a:prstGeom>
          <a:noFill/>
        </p:spPr>
        <p:txBody>
          <a:bodyPr wrap="square">
            <a:spAutoFit/>
          </a:bodyPr>
          <a:lstStyle/>
          <a:p>
            <a:pPr marL="342900" indent="-342900" eaLnBrk="1" fontAlgn="auto" hangingPunct="1">
              <a:lnSpc>
                <a:spcPct val="150000"/>
              </a:lnSpc>
              <a:spcBef>
                <a:spcPts val="0"/>
              </a:spcBef>
              <a:spcAft>
                <a:spcPts val="0"/>
              </a:spcAft>
              <a:buFont typeface="Arial" panose="020B0604020202020204" pitchFamily="34" charset="0"/>
              <a:buChar char="•"/>
              <a:defRPr/>
            </a:pPr>
            <a:r>
              <a:rPr lang="zh-CN" altLang="en-US" sz="2000" dirty="0">
                <a:solidFill>
                  <a:srgbClr val="3B3838"/>
                </a:solidFill>
                <a:latin typeface="微软雅黑" panose="020B0503020204020204" pitchFamily="34" charset="-122"/>
                <a:ea typeface="微软雅黑" panose="020B0503020204020204" pitchFamily="34" charset="-122"/>
                <a:cs typeface="Arial" panose="020B0604020202020204" pitchFamily="34" charset="0"/>
              </a:rPr>
              <a:t>论文研读、数据收集</a:t>
            </a:r>
          </a:p>
          <a:p>
            <a:pPr marL="342900" indent="-342900" eaLnBrk="1" fontAlgn="auto" hangingPunct="1">
              <a:lnSpc>
                <a:spcPct val="150000"/>
              </a:lnSpc>
              <a:spcBef>
                <a:spcPts val="0"/>
              </a:spcBef>
              <a:spcAft>
                <a:spcPts val="0"/>
              </a:spcAft>
              <a:buFont typeface="Arial" panose="020B0604020202020204" pitchFamily="34" charset="0"/>
              <a:buChar char="•"/>
              <a:defRPr/>
            </a:pPr>
            <a:r>
              <a:rPr lang="zh-CN" altLang="en-US" sz="2000" dirty="0">
                <a:solidFill>
                  <a:srgbClr val="3B3838"/>
                </a:solidFill>
                <a:latin typeface="微软雅黑" panose="020B0503020204020204" pitchFamily="34" charset="-122"/>
                <a:ea typeface="微软雅黑" panose="020B0503020204020204" pitchFamily="34" charset="-122"/>
                <a:cs typeface="Arial" panose="020B0604020202020204" pitchFamily="34" charset="0"/>
              </a:rPr>
              <a:t>网络结构初步搭建</a:t>
            </a:r>
          </a:p>
          <a:p>
            <a:pPr marL="342900" indent="-342900" eaLnBrk="1" fontAlgn="auto" hangingPunct="1">
              <a:lnSpc>
                <a:spcPct val="150000"/>
              </a:lnSpc>
              <a:spcBef>
                <a:spcPts val="0"/>
              </a:spcBef>
              <a:spcAft>
                <a:spcPts val="0"/>
              </a:spcAft>
              <a:buFont typeface="Arial" panose="020B0604020202020204" pitchFamily="34" charset="0"/>
              <a:buChar char="•"/>
              <a:defRPr/>
            </a:pPr>
            <a:r>
              <a:rPr lang="zh-CN" altLang="en-US" sz="2000" dirty="0">
                <a:solidFill>
                  <a:srgbClr val="3B3838"/>
                </a:solidFill>
                <a:latin typeface="微软雅黑" panose="020B0503020204020204" pitchFamily="34" charset="-122"/>
                <a:ea typeface="微软雅黑" panose="020B0503020204020204" pitchFamily="34" charset="-122"/>
                <a:cs typeface="Arial" panose="020B0604020202020204" pitchFamily="34" charset="0"/>
              </a:rPr>
              <a:t>了解医学图像癌变病灶检测的简易方法</a:t>
            </a:r>
            <a:endParaRPr lang="en-US" altLang="zh-CN" sz="2000" dirty="0">
              <a:solidFill>
                <a:srgbClr val="3B3838"/>
              </a:solidFill>
              <a:latin typeface="微软雅黑" panose="020B0503020204020204" pitchFamily="34" charset="-122"/>
              <a:ea typeface="微软雅黑" panose="020B0503020204020204" pitchFamily="34" charset="-122"/>
              <a:cs typeface="Arial" panose="020B0604020202020204" pitchFamily="34" charset="0"/>
            </a:endParaRPr>
          </a:p>
          <a:p>
            <a:pPr marL="342900" indent="-342900" eaLnBrk="1" fontAlgn="auto" hangingPunct="1">
              <a:lnSpc>
                <a:spcPct val="150000"/>
              </a:lnSpc>
              <a:spcBef>
                <a:spcPts val="0"/>
              </a:spcBef>
              <a:spcAft>
                <a:spcPts val="0"/>
              </a:spcAft>
              <a:buFont typeface="Arial" panose="020B0604020202020204" pitchFamily="34" charset="0"/>
              <a:buChar char="•"/>
              <a:defRPr/>
            </a:pPr>
            <a:r>
              <a:rPr lang="zh-CN" altLang="en-US" sz="2000" dirty="0">
                <a:solidFill>
                  <a:srgbClr val="3B3838"/>
                </a:solidFill>
                <a:latin typeface="微软雅黑" panose="020B0503020204020204" pitchFamily="34" charset="-122"/>
                <a:ea typeface="微软雅黑" panose="020B0503020204020204" pitchFamily="34" charset="-122"/>
                <a:cs typeface="Arial" panose="020B0604020202020204" pitchFamily="34" charset="0"/>
              </a:rPr>
              <a:t>神经网络与模式识别的相关论文研读，数据的预处理</a:t>
            </a:r>
          </a:p>
          <a:p>
            <a:pPr marL="342900" indent="-342900" eaLnBrk="1" fontAlgn="auto" hangingPunct="1">
              <a:lnSpc>
                <a:spcPct val="150000"/>
              </a:lnSpc>
              <a:spcBef>
                <a:spcPts val="0"/>
              </a:spcBef>
              <a:spcAft>
                <a:spcPts val="0"/>
              </a:spcAft>
              <a:buFont typeface="Arial" panose="020B0604020202020204" pitchFamily="34" charset="0"/>
              <a:buChar char="•"/>
              <a:defRPr/>
            </a:pPr>
            <a:r>
              <a:rPr lang="zh-CN" altLang="en-US" sz="2000" dirty="0">
                <a:solidFill>
                  <a:srgbClr val="3B3838"/>
                </a:solidFill>
                <a:latin typeface="微软雅黑" panose="020B0503020204020204" pitchFamily="34" charset="-122"/>
                <a:ea typeface="微软雅黑" panose="020B0503020204020204" pitchFamily="34" charset="-122"/>
                <a:cs typeface="Arial" panose="020B0604020202020204" pitchFamily="34" charset="0"/>
              </a:rPr>
              <a:t>对收集到的数据进行理解，了解其病变组织位置与确切图片的对应关系</a:t>
            </a:r>
            <a:endParaRPr lang="en-US" altLang="zh-CN" sz="2000" dirty="0">
              <a:solidFill>
                <a:srgbClr val="3B3838"/>
              </a:solidFill>
              <a:latin typeface="微软雅黑" panose="020B0503020204020204" pitchFamily="34" charset="-122"/>
              <a:ea typeface="微软雅黑" panose="020B0503020204020204" pitchFamily="34" charset="-122"/>
              <a:cs typeface="Arial" panose="020B0604020202020204" pitchFamily="34" charset="0"/>
            </a:endParaRPr>
          </a:p>
          <a:p>
            <a:pPr marL="342900" indent="-342900" eaLnBrk="1" fontAlgn="auto" hangingPunct="1">
              <a:lnSpc>
                <a:spcPct val="150000"/>
              </a:lnSpc>
              <a:spcBef>
                <a:spcPts val="0"/>
              </a:spcBef>
              <a:spcAft>
                <a:spcPts val="0"/>
              </a:spcAft>
              <a:buFont typeface="Arial" panose="020B0604020202020204" pitchFamily="34" charset="0"/>
              <a:buChar char="•"/>
              <a:defRPr/>
            </a:pPr>
            <a:r>
              <a:rPr lang="zh-CN" altLang="en-US" sz="2000" dirty="0">
                <a:solidFill>
                  <a:srgbClr val="3B3838"/>
                </a:solidFill>
                <a:latin typeface="微软雅黑" panose="020B0503020204020204" pitchFamily="34" charset="-122"/>
                <a:ea typeface="微软雅黑" panose="020B0503020204020204" pitchFamily="34" charset="-122"/>
                <a:cs typeface="Arial" panose="020B0604020202020204" pitchFamily="34" charset="0"/>
              </a:rPr>
              <a:t>对图片进行预处理，将搜集到的肺结节组织</a:t>
            </a:r>
            <a:r>
              <a:rPr lang="en-US" altLang="zh-CN" sz="2000" dirty="0">
                <a:solidFill>
                  <a:srgbClr val="3B3838"/>
                </a:solidFill>
                <a:latin typeface="微软雅黑" panose="020B0503020204020204" pitchFamily="34" charset="-122"/>
                <a:ea typeface="微软雅黑" panose="020B0503020204020204" pitchFamily="34" charset="-122"/>
                <a:cs typeface="Arial" panose="020B0604020202020204" pitchFamily="34" charset="0"/>
              </a:rPr>
              <a:t>CT</a:t>
            </a:r>
            <a:r>
              <a:rPr lang="zh-CN" altLang="en-US" sz="2000" dirty="0">
                <a:solidFill>
                  <a:srgbClr val="3B3838"/>
                </a:solidFill>
                <a:latin typeface="微软雅黑" panose="020B0503020204020204" pitchFamily="34" charset="-122"/>
                <a:ea typeface="微软雅黑" panose="020B0503020204020204" pitchFamily="34" charset="-122"/>
                <a:cs typeface="Arial" panose="020B0604020202020204" pitchFamily="34" charset="0"/>
              </a:rPr>
              <a:t>图片进行筛选，抽取出其中有病变组织的图片，将</a:t>
            </a:r>
            <a:r>
              <a:rPr lang="en-US" altLang="zh-CN" sz="2000" dirty="0">
                <a:solidFill>
                  <a:srgbClr val="3B3838"/>
                </a:solidFill>
                <a:latin typeface="微软雅黑" panose="020B0503020204020204" pitchFamily="34" charset="-122"/>
                <a:ea typeface="微软雅黑" panose="020B0503020204020204" pitchFamily="34" charset="-122"/>
                <a:cs typeface="Arial" panose="020B0604020202020204" pitchFamily="34" charset="0"/>
              </a:rPr>
              <a:t>512*512</a:t>
            </a:r>
            <a:r>
              <a:rPr lang="zh-CN" altLang="en-US" sz="2000" dirty="0">
                <a:solidFill>
                  <a:srgbClr val="3B3838"/>
                </a:solidFill>
                <a:latin typeface="微软雅黑" panose="020B0503020204020204" pitchFamily="34" charset="-122"/>
                <a:ea typeface="微软雅黑" panose="020B0503020204020204" pitchFamily="34" charset="-122"/>
                <a:cs typeface="Arial" panose="020B0604020202020204" pitchFamily="34" charset="0"/>
              </a:rPr>
              <a:t>像素大小的图片切割成</a:t>
            </a:r>
            <a:r>
              <a:rPr lang="en-US" altLang="zh-CN" sz="2000" dirty="0">
                <a:solidFill>
                  <a:srgbClr val="3B3838"/>
                </a:solidFill>
                <a:latin typeface="微软雅黑" panose="020B0503020204020204" pitchFamily="34" charset="-122"/>
                <a:ea typeface="微软雅黑" panose="020B0503020204020204" pitchFamily="34" charset="-122"/>
                <a:cs typeface="Arial" panose="020B0604020202020204" pitchFamily="34" charset="0"/>
              </a:rPr>
              <a:t>50*50</a:t>
            </a:r>
            <a:r>
              <a:rPr lang="zh-CN" altLang="en-US" sz="2000" dirty="0">
                <a:solidFill>
                  <a:srgbClr val="3B3838"/>
                </a:solidFill>
                <a:latin typeface="微软雅黑" panose="020B0503020204020204" pitchFamily="34" charset="-122"/>
                <a:ea typeface="微软雅黑" panose="020B0503020204020204" pitchFamily="34" charset="-122"/>
                <a:cs typeface="Arial" panose="020B0604020202020204" pitchFamily="34" charset="0"/>
              </a:rPr>
              <a:t>，并训练初级网络</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wipe(left)">
                                      <p:cBhvr>
                                        <p:cTn id="10" dur="500"/>
                                        <p:tgtEl>
                                          <p:spTgt spid="16"/>
                                        </p:tgtEl>
                                      </p:cBhvr>
                                    </p:animEffec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nodeType="clickEffect">
                                  <p:stCondLst>
                                    <p:cond delay="0"/>
                                  </p:stCondLst>
                                  <p:childTnLst>
                                    <p:set>
                                      <p:cBhvr>
                                        <p:cTn id="14" dur="1" fill="hold">
                                          <p:stCondLst>
                                            <p:cond delay="0"/>
                                          </p:stCondLst>
                                        </p:cTn>
                                        <p:tgtEl>
                                          <p:spTgt spid="45"/>
                                        </p:tgtEl>
                                        <p:attrNameLst>
                                          <p:attrName>style.visibility</p:attrName>
                                        </p:attrNameLst>
                                      </p:cBhvr>
                                      <p:to>
                                        <p:strVal val="visible"/>
                                      </p:to>
                                    </p:set>
                                    <p:anim calcmode="lin" valueType="num">
                                      <p:cBhvr>
                                        <p:cTn id="15" dur="500" fill="hold"/>
                                        <p:tgtEl>
                                          <p:spTgt spid="45"/>
                                        </p:tgtEl>
                                        <p:attrNameLst>
                                          <p:attrName>ppt_w</p:attrName>
                                        </p:attrNameLst>
                                      </p:cBhvr>
                                      <p:tavLst>
                                        <p:tav tm="0">
                                          <p:val>
                                            <p:fltVal val="0"/>
                                          </p:val>
                                        </p:tav>
                                        <p:tav tm="100000">
                                          <p:val>
                                            <p:strVal val="#ppt_w"/>
                                          </p:val>
                                        </p:tav>
                                      </p:tavLst>
                                    </p:anim>
                                    <p:anim calcmode="lin" valueType="num">
                                      <p:cBhvr>
                                        <p:cTn id="16" dur="500" fill="hold"/>
                                        <p:tgtEl>
                                          <p:spTgt spid="45"/>
                                        </p:tgtEl>
                                        <p:attrNameLst>
                                          <p:attrName>ppt_h</p:attrName>
                                        </p:attrNameLst>
                                      </p:cBhvr>
                                      <p:tavLst>
                                        <p:tav tm="0">
                                          <p:val>
                                            <p:fltVal val="0"/>
                                          </p:val>
                                        </p:tav>
                                        <p:tav tm="100000">
                                          <p:val>
                                            <p:strVal val="#ppt_h"/>
                                          </p:val>
                                        </p:tav>
                                      </p:tavLst>
                                    </p:anim>
                                    <p:animEffect transition="in" filter="fade">
                                      <p:cBhvr>
                                        <p:cTn id="17" dur="500"/>
                                        <p:tgtEl>
                                          <p:spTgt spid="4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89"/>
                                        </p:tgtEl>
                                        <p:attrNameLst>
                                          <p:attrName>style.visibility</p:attrName>
                                        </p:attrNameLst>
                                      </p:cBhvr>
                                      <p:to>
                                        <p:strVal val="visible"/>
                                      </p:to>
                                    </p:set>
                                    <p:animEffect transition="in" filter="wipe(left)">
                                      <p:cBhvr>
                                        <p:cTn id="22" dur="500"/>
                                        <p:tgtEl>
                                          <p:spTgt spid="89"/>
                                        </p:tgtEl>
                                      </p:cBhvr>
                                    </p:animEffect>
                                  </p:childTnLst>
                                </p:cTn>
                              </p:par>
                            </p:childTnLst>
                          </p:cTn>
                        </p:par>
                        <p:par>
                          <p:cTn id="23" fill="hold">
                            <p:stCondLst>
                              <p:cond delay="500"/>
                            </p:stCondLst>
                            <p:childTnLst>
                              <p:par>
                                <p:cTn id="24" presetID="22" presetClass="entr" presetSubtype="4" fill="hold" grpId="0" nodeType="after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wipe(down)">
                                      <p:cBhvr>
                                        <p:cTn id="2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6" grpId="0" animBg="1"/>
      <p:bldP spid="1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12699"/>
            <a:ext cx="12192000" cy="37306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矩形 3"/>
          <p:cNvSpPr/>
          <p:nvPr/>
        </p:nvSpPr>
        <p:spPr>
          <a:xfrm>
            <a:off x="0" y="6523038"/>
            <a:ext cx="12306300"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70" name="组合 69"/>
          <p:cNvGrpSpPr/>
          <p:nvPr/>
        </p:nvGrpSpPr>
        <p:grpSpPr bwMode="auto">
          <a:xfrm>
            <a:off x="2313113" y="2829980"/>
            <a:ext cx="3868941" cy="646246"/>
            <a:chOff x="6298049" y="1397569"/>
            <a:chExt cx="3868085" cy="646331"/>
          </a:xfrm>
        </p:grpSpPr>
        <p:sp>
          <p:nvSpPr>
            <p:cNvPr id="3132" name="文本框 20"/>
            <p:cNvSpPr txBox="1">
              <a:spLocks noChangeArrowheads="1"/>
            </p:cNvSpPr>
            <p:nvPr/>
          </p:nvSpPr>
          <p:spPr bwMode="auto">
            <a:xfrm>
              <a:off x="7035456" y="1520119"/>
              <a:ext cx="3130678" cy="461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400" dirty="0">
                  <a:solidFill>
                    <a:srgbClr val="044875"/>
                  </a:solidFill>
                  <a:latin typeface="微软雅黑" panose="020B0503020204020204" pitchFamily="34" charset="-122"/>
                  <a:ea typeface="微软雅黑" panose="020B0503020204020204" pitchFamily="34" charset="-122"/>
                </a:rPr>
                <a:t>课题背景</a:t>
              </a:r>
            </a:p>
          </p:txBody>
        </p:sp>
        <p:sp>
          <p:nvSpPr>
            <p:cNvPr id="3137" name="文本框 18"/>
            <p:cNvSpPr txBox="1">
              <a:spLocks noChangeArrowheads="1"/>
            </p:cNvSpPr>
            <p:nvPr/>
          </p:nvSpPr>
          <p:spPr bwMode="auto">
            <a:xfrm>
              <a:off x="6298049" y="1397569"/>
              <a:ext cx="91923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3600" dirty="0">
                  <a:solidFill>
                    <a:srgbClr val="044875"/>
                  </a:solidFill>
                  <a:latin typeface="Impact" panose="020B0806030902050204" pitchFamily="34" charset="0"/>
                </a:rPr>
                <a:t>01</a:t>
              </a:r>
              <a:endParaRPr lang="zh-CN" altLang="en-US" sz="3600" dirty="0">
                <a:solidFill>
                  <a:srgbClr val="044875"/>
                </a:solidFill>
                <a:latin typeface="Impact" panose="020B0806030902050204" pitchFamily="34" charset="0"/>
              </a:endParaRPr>
            </a:p>
          </p:txBody>
        </p:sp>
      </p:grpSp>
      <p:sp>
        <p:nvSpPr>
          <p:cNvPr id="7" name="文本框 6"/>
          <p:cNvSpPr txBox="1"/>
          <p:nvPr/>
        </p:nvSpPr>
        <p:spPr>
          <a:xfrm>
            <a:off x="2743200" y="872637"/>
            <a:ext cx="6688138" cy="923925"/>
          </a:xfrm>
          <a:prstGeom prst="rect">
            <a:avLst/>
          </a:prstGeom>
          <a:noFill/>
        </p:spPr>
        <p:txBody>
          <a:bodyPr>
            <a:spAutoFit/>
          </a:bodyPr>
          <a:lstStyle/>
          <a:p>
            <a:pPr algn="ctr" eaLnBrk="1" fontAlgn="auto" hangingPunct="1">
              <a:spcBef>
                <a:spcPts val="0"/>
              </a:spcBef>
              <a:spcAft>
                <a:spcPts val="0"/>
              </a:spcAft>
              <a:defRPr/>
            </a:pPr>
            <a:r>
              <a:rPr lang="en-US" altLang="zh-CN" sz="5400" dirty="0">
                <a:solidFill>
                  <a:srgbClr val="044875"/>
                </a:solidFill>
                <a:latin typeface="+mj-lt"/>
                <a:ea typeface="+mn-ea"/>
              </a:rPr>
              <a:t>THE MAIN CONTENTS</a:t>
            </a:r>
            <a:endParaRPr lang="zh-CN" altLang="en-US" sz="5400" dirty="0">
              <a:solidFill>
                <a:srgbClr val="044875"/>
              </a:solidFill>
              <a:latin typeface="+mj-lt"/>
              <a:ea typeface="+mn-ea"/>
            </a:endParaRPr>
          </a:p>
        </p:txBody>
      </p:sp>
      <p:cxnSp>
        <p:nvCxnSpPr>
          <p:cNvPr id="157" name="直接连接符 156"/>
          <p:cNvCxnSpPr/>
          <p:nvPr/>
        </p:nvCxnSpPr>
        <p:spPr bwMode="auto">
          <a:xfrm flipV="1">
            <a:off x="3700463" y="1801323"/>
            <a:ext cx="4773612" cy="0"/>
          </a:xfrm>
          <a:prstGeom prst="line">
            <a:avLst/>
          </a:prstGeom>
          <a:ln w="25400">
            <a:solidFill>
              <a:srgbClr val="044875"/>
            </a:solidFill>
          </a:ln>
        </p:spPr>
        <p:style>
          <a:lnRef idx="1">
            <a:schemeClr val="accent1"/>
          </a:lnRef>
          <a:fillRef idx="0">
            <a:schemeClr val="accent1"/>
          </a:fillRef>
          <a:effectRef idx="0">
            <a:schemeClr val="accent1"/>
          </a:effectRef>
          <a:fontRef idx="minor">
            <a:schemeClr val="tx1"/>
          </a:fontRef>
        </p:style>
      </p:cxnSp>
      <p:grpSp>
        <p:nvGrpSpPr>
          <p:cNvPr id="66" name="组合 65"/>
          <p:cNvGrpSpPr/>
          <p:nvPr/>
        </p:nvGrpSpPr>
        <p:grpSpPr bwMode="auto">
          <a:xfrm>
            <a:off x="2191813" y="3513597"/>
            <a:ext cx="3131371" cy="646246"/>
            <a:chOff x="6172623" y="1397569"/>
            <a:chExt cx="3130678" cy="646331"/>
          </a:xfrm>
        </p:grpSpPr>
        <p:sp>
          <p:nvSpPr>
            <p:cNvPr id="67" name="文本框 20"/>
            <p:cNvSpPr txBox="1">
              <a:spLocks noChangeArrowheads="1"/>
            </p:cNvSpPr>
            <p:nvPr/>
          </p:nvSpPr>
          <p:spPr bwMode="auto">
            <a:xfrm>
              <a:off x="6172623" y="1524785"/>
              <a:ext cx="3130678" cy="461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400" dirty="0">
                  <a:solidFill>
                    <a:srgbClr val="044875"/>
                  </a:solidFill>
                  <a:latin typeface="微软雅黑" panose="020B0503020204020204" pitchFamily="34" charset="-122"/>
                  <a:ea typeface="微软雅黑" panose="020B0503020204020204" pitchFamily="34" charset="-122"/>
                </a:rPr>
                <a:t>研究现状</a:t>
              </a:r>
            </a:p>
          </p:txBody>
        </p:sp>
        <p:sp>
          <p:nvSpPr>
            <p:cNvPr id="69" name="文本框 18"/>
            <p:cNvSpPr txBox="1">
              <a:spLocks noChangeArrowheads="1"/>
            </p:cNvSpPr>
            <p:nvPr/>
          </p:nvSpPr>
          <p:spPr bwMode="auto">
            <a:xfrm>
              <a:off x="6298049" y="1397569"/>
              <a:ext cx="91923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3600" dirty="0">
                  <a:solidFill>
                    <a:srgbClr val="044875"/>
                  </a:solidFill>
                  <a:latin typeface="Impact" panose="020B0806030902050204" pitchFamily="34" charset="0"/>
                </a:rPr>
                <a:t>02</a:t>
              </a:r>
              <a:endParaRPr lang="zh-CN" altLang="en-US" sz="3600" dirty="0">
                <a:solidFill>
                  <a:srgbClr val="044875"/>
                </a:solidFill>
                <a:latin typeface="Impact" panose="020B0806030902050204" pitchFamily="34" charset="0"/>
              </a:endParaRPr>
            </a:p>
          </p:txBody>
        </p:sp>
      </p:grpSp>
      <p:grpSp>
        <p:nvGrpSpPr>
          <p:cNvPr id="71" name="组合 70"/>
          <p:cNvGrpSpPr/>
          <p:nvPr/>
        </p:nvGrpSpPr>
        <p:grpSpPr bwMode="auto">
          <a:xfrm>
            <a:off x="2313113" y="4197214"/>
            <a:ext cx="3887431" cy="646246"/>
            <a:chOff x="6298049" y="1397569"/>
            <a:chExt cx="3886571" cy="646331"/>
          </a:xfrm>
        </p:grpSpPr>
        <p:sp>
          <p:nvSpPr>
            <p:cNvPr id="72" name="文本框 20"/>
            <p:cNvSpPr txBox="1">
              <a:spLocks noChangeArrowheads="1"/>
            </p:cNvSpPr>
            <p:nvPr/>
          </p:nvSpPr>
          <p:spPr bwMode="auto">
            <a:xfrm>
              <a:off x="7053942" y="1520119"/>
              <a:ext cx="3130678" cy="460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400" dirty="0">
                  <a:solidFill>
                    <a:srgbClr val="044875"/>
                  </a:solidFill>
                  <a:latin typeface="微软雅黑" panose="020B0503020204020204" pitchFamily="34" charset="-122"/>
                  <a:ea typeface="微软雅黑" panose="020B0503020204020204" pitchFamily="34" charset="-122"/>
                </a:rPr>
                <a:t>方案设计</a:t>
              </a:r>
            </a:p>
          </p:txBody>
        </p:sp>
        <p:sp>
          <p:nvSpPr>
            <p:cNvPr id="73" name="文本框 18"/>
            <p:cNvSpPr txBox="1">
              <a:spLocks noChangeArrowheads="1"/>
            </p:cNvSpPr>
            <p:nvPr/>
          </p:nvSpPr>
          <p:spPr bwMode="auto">
            <a:xfrm>
              <a:off x="6298049" y="1397569"/>
              <a:ext cx="91923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3600" dirty="0">
                  <a:solidFill>
                    <a:srgbClr val="044875"/>
                  </a:solidFill>
                  <a:latin typeface="Impact" panose="020B0806030902050204" pitchFamily="34" charset="0"/>
                </a:rPr>
                <a:t>03</a:t>
              </a:r>
              <a:endParaRPr lang="zh-CN" altLang="en-US" sz="3600" dirty="0">
                <a:solidFill>
                  <a:srgbClr val="044875"/>
                </a:solidFill>
                <a:latin typeface="Impact" panose="020B0806030902050204" pitchFamily="34" charset="0"/>
              </a:endParaRPr>
            </a:p>
          </p:txBody>
        </p:sp>
      </p:grpSp>
      <p:grpSp>
        <p:nvGrpSpPr>
          <p:cNvPr id="92" name="组合 91"/>
          <p:cNvGrpSpPr/>
          <p:nvPr/>
        </p:nvGrpSpPr>
        <p:grpSpPr bwMode="auto">
          <a:xfrm>
            <a:off x="6982408" y="2829980"/>
            <a:ext cx="3894091" cy="645160"/>
            <a:chOff x="6298049" y="1397569"/>
            <a:chExt cx="3893230" cy="645245"/>
          </a:xfrm>
        </p:grpSpPr>
        <p:sp>
          <p:nvSpPr>
            <p:cNvPr id="93" name="文本框 20"/>
            <p:cNvSpPr txBox="1">
              <a:spLocks noChangeArrowheads="1"/>
            </p:cNvSpPr>
            <p:nvPr/>
          </p:nvSpPr>
          <p:spPr bwMode="auto">
            <a:xfrm>
              <a:off x="7060601" y="1520119"/>
              <a:ext cx="3130678" cy="461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400" dirty="0">
                  <a:solidFill>
                    <a:srgbClr val="044875"/>
                  </a:solidFill>
                  <a:latin typeface="微软雅黑" panose="020B0503020204020204" pitchFamily="34" charset="-122"/>
                  <a:ea typeface="微软雅黑" panose="020B0503020204020204" pitchFamily="34" charset="-122"/>
                </a:rPr>
                <a:t>主要成果</a:t>
              </a:r>
            </a:p>
          </p:txBody>
        </p:sp>
        <p:sp>
          <p:nvSpPr>
            <p:cNvPr id="94" name="文本框 18"/>
            <p:cNvSpPr txBox="1">
              <a:spLocks noChangeArrowheads="1"/>
            </p:cNvSpPr>
            <p:nvPr/>
          </p:nvSpPr>
          <p:spPr bwMode="auto">
            <a:xfrm>
              <a:off x="6298049" y="1397569"/>
              <a:ext cx="919239" cy="645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3600" dirty="0">
                  <a:solidFill>
                    <a:srgbClr val="044875"/>
                  </a:solidFill>
                  <a:latin typeface="Impact" panose="020B0806030902050204" pitchFamily="34" charset="0"/>
                </a:rPr>
                <a:t>05</a:t>
              </a:r>
              <a:endParaRPr lang="zh-CN" altLang="en-US" sz="3600" dirty="0">
                <a:solidFill>
                  <a:srgbClr val="044875"/>
                </a:solidFill>
                <a:latin typeface="Impact" panose="020B0806030902050204" pitchFamily="34" charset="0"/>
              </a:endParaRPr>
            </a:p>
          </p:txBody>
        </p:sp>
      </p:grpSp>
      <p:grpSp>
        <p:nvGrpSpPr>
          <p:cNvPr id="95" name="组合 94"/>
          <p:cNvGrpSpPr/>
          <p:nvPr/>
        </p:nvGrpSpPr>
        <p:grpSpPr bwMode="auto">
          <a:xfrm>
            <a:off x="6982409" y="3513597"/>
            <a:ext cx="3940837" cy="645160"/>
            <a:chOff x="6298049" y="1397569"/>
            <a:chExt cx="3939964" cy="645245"/>
          </a:xfrm>
        </p:grpSpPr>
        <p:sp>
          <p:nvSpPr>
            <p:cNvPr id="96" name="文本框 20"/>
            <p:cNvSpPr txBox="1">
              <a:spLocks noChangeArrowheads="1"/>
            </p:cNvSpPr>
            <p:nvPr/>
          </p:nvSpPr>
          <p:spPr bwMode="auto">
            <a:xfrm>
              <a:off x="7107335" y="1520119"/>
              <a:ext cx="3130678" cy="461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400" dirty="0">
                  <a:solidFill>
                    <a:srgbClr val="044875"/>
                  </a:solidFill>
                  <a:latin typeface="微软雅黑" panose="020B0503020204020204" pitchFamily="34" charset="-122"/>
                  <a:ea typeface="微软雅黑" panose="020B0503020204020204" pitchFamily="34" charset="-122"/>
                </a:rPr>
                <a:t>参考文献</a:t>
              </a:r>
            </a:p>
          </p:txBody>
        </p:sp>
        <p:sp>
          <p:nvSpPr>
            <p:cNvPr id="97" name="文本框 18"/>
            <p:cNvSpPr txBox="1">
              <a:spLocks noChangeArrowheads="1"/>
            </p:cNvSpPr>
            <p:nvPr/>
          </p:nvSpPr>
          <p:spPr bwMode="auto">
            <a:xfrm>
              <a:off x="6298049" y="1397569"/>
              <a:ext cx="919239" cy="645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3600" dirty="0">
                  <a:solidFill>
                    <a:srgbClr val="044875"/>
                  </a:solidFill>
                  <a:latin typeface="Impact" panose="020B0806030902050204" pitchFamily="34" charset="0"/>
                </a:rPr>
                <a:t>06</a:t>
              </a:r>
              <a:endParaRPr lang="zh-CN" altLang="en-US" sz="3600" dirty="0">
                <a:solidFill>
                  <a:srgbClr val="044875"/>
                </a:solidFill>
                <a:latin typeface="Impact" panose="020B0806030902050204" pitchFamily="34" charset="0"/>
              </a:endParaRPr>
            </a:p>
          </p:txBody>
        </p:sp>
      </p:grpSp>
      <p:grpSp>
        <p:nvGrpSpPr>
          <p:cNvPr id="98" name="组合 97"/>
          <p:cNvGrpSpPr/>
          <p:nvPr/>
        </p:nvGrpSpPr>
        <p:grpSpPr bwMode="auto">
          <a:xfrm>
            <a:off x="6982407" y="4197214"/>
            <a:ext cx="3940838" cy="645160"/>
            <a:chOff x="6298049" y="1397569"/>
            <a:chExt cx="3939966" cy="645245"/>
          </a:xfrm>
        </p:grpSpPr>
        <p:sp>
          <p:nvSpPr>
            <p:cNvPr id="99" name="文本框 20"/>
            <p:cNvSpPr txBox="1">
              <a:spLocks noChangeArrowheads="1"/>
            </p:cNvSpPr>
            <p:nvPr/>
          </p:nvSpPr>
          <p:spPr bwMode="auto">
            <a:xfrm>
              <a:off x="7107337" y="1520119"/>
              <a:ext cx="3130678" cy="461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400" dirty="0">
                  <a:solidFill>
                    <a:srgbClr val="044875"/>
                  </a:solidFill>
                  <a:latin typeface="微软雅黑" panose="020B0503020204020204" pitchFamily="34" charset="-122"/>
                  <a:ea typeface="微软雅黑" panose="020B0503020204020204" pitchFamily="34" charset="-122"/>
                </a:rPr>
                <a:t>计划回顾</a:t>
              </a:r>
            </a:p>
          </p:txBody>
        </p:sp>
        <p:sp>
          <p:nvSpPr>
            <p:cNvPr id="100" name="文本框 18"/>
            <p:cNvSpPr txBox="1">
              <a:spLocks noChangeArrowheads="1"/>
            </p:cNvSpPr>
            <p:nvPr/>
          </p:nvSpPr>
          <p:spPr bwMode="auto">
            <a:xfrm>
              <a:off x="6298049" y="1397569"/>
              <a:ext cx="919239" cy="645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3600" dirty="0">
                  <a:solidFill>
                    <a:srgbClr val="044875"/>
                  </a:solidFill>
                  <a:latin typeface="Impact" panose="020B0806030902050204" pitchFamily="34" charset="0"/>
                </a:rPr>
                <a:t>07</a:t>
              </a:r>
              <a:endParaRPr lang="zh-CN" altLang="en-US" sz="3600" dirty="0">
                <a:solidFill>
                  <a:srgbClr val="044875"/>
                </a:solidFill>
                <a:latin typeface="Impact" panose="020B0806030902050204" pitchFamily="34" charset="0"/>
              </a:endParaRPr>
            </a:p>
          </p:txBody>
        </p:sp>
      </p:grpSp>
      <p:grpSp>
        <p:nvGrpSpPr>
          <p:cNvPr id="3" name="组合 2"/>
          <p:cNvGrpSpPr/>
          <p:nvPr/>
        </p:nvGrpSpPr>
        <p:grpSpPr bwMode="auto">
          <a:xfrm>
            <a:off x="2316923" y="4871584"/>
            <a:ext cx="3887431" cy="645160"/>
            <a:chOff x="6298049" y="1397569"/>
            <a:chExt cx="3886571" cy="645245"/>
          </a:xfrm>
        </p:grpSpPr>
        <p:sp>
          <p:nvSpPr>
            <p:cNvPr id="5" name="文本框 20"/>
            <p:cNvSpPr txBox="1">
              <a:spLocks noChangeArrowheads="1"/>
            </p:cNvSpPr>
            <p:nvPr/>
          </p:nvSpPr>
          <p:spPr bwMode="auto">
            <a:xfrm>
              <a:off x="7053942" y="1520119"/>
              <a:ext cx="3130678" cy="461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400" dirty="0">
                  <a:solidFill>
                    <a:srgbClr val="044875"/>
                  </a:solidFill>
                  <a:latin typeface="微软雅黑" panose="020B0503020204020204" pitchFamily="34" charset="-122"/>
                  <a:ea typeface="微软雅黑" panose="020B0503020204020204" pitchFamily="34" charset="-122"/>
                </a:rPr>
                <a:t>工作汇报</a:t>
              </a:r>
            </a:p>
          </p:txBody>
        </p:sp>
        <p:sp>
          <p:nvSpPr>
            <p:cNvPr id="6" name="文本框 18"/>
            <p:cNvSpPr txBox="1">
              <a:spLocks noChangeArrowheads="1"/>
            </p:cNvSpPr>
            <p:nvPr/>
          </p:nvSpPr>
          <p:spPr bwMode="auto">
            <a:xfrm>
              <a:off x="6298049" y="1397569"/>
              <a:ext cx="919239" cy="645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3600" dirty="0">
                  <a:solidFill>
                    <a:srgbClr val="044875"/>
                  </a:solidFill>
                  <a:latin typeface="Impact" panose="020B0806030902050204" pitchFamily="34" charset="0"/>
                </a:rPr>
                <a:t>04</a:t>
              </a:r>
              <a:endParaRPr lang="zh-CN" altLang="en-US" sz="3600" dirty="0">
                <a:solidFill>
                  <a:srgbClr val="044875"/>
                </a:solidFill>
                <a:latin typeface="Impact" panose="020B0806030902050204" pitchFamily="34" charset="0"/>
              </a:endParaRPr>
            </a:p>
          </p:txBody>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500"/>
                                        <p:tgtEl>
                                          <p:spTgt spid="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par>
                                <p:cTn id="11" presetID="53" presetClass="entr" presetSubtype="16" fill="hold" grpId="0" nodeType="withEffect">
                                  <p:stCondLst>
                                    <p:cond delay="0"/>
                                  </p:stCondLst>
                                  <p:iterate type="lt">
                                    <p:tmPct val="10000"/>
                                  </p:iterate>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par>
                                <p:cTn id="16" presetID="22" presetClass="entr" presetSubtype="4" fill="hold" nodeType="withEffect">
                                  <p:stCondLst>
                                    <p:cond delay="0"/>
                                  </p:stCondLst>
                                  <p:childTnLst>
                                    <p:set>
                                      <p:cBhvr>
                                        <p:cTn id="17" dur="1" fill="hold">
                                          <p:stCondLst>
                                            <p:cond delay="0"/>
                                          </p:stCondLst>
                                        </p:cTn>
                                        <p:tgtEl>
                                          <p:spTgt spid="70"/>
                                        </p:tgtEl>
                                        <p:attrNameLst>
                                          <p:attrName>style.visibility</p:attrName>
                                        </p:attrNameLst>
                                      </p:cBhvr>
                                      <p:to>
                                        <p:strVal val="visible"/>
                                      </p:to>
                                    </p:set>
                                    <p:animEffect transition="in" filter="wipe(down)">
                                      <p:cBhvr>
                                        <p:cTn id="18" dur="500"/>
                                        <p:tgtEl>
                                          <p:spTgt spid="70"/>
                                        </p:tgtEl>
                                      </p:cBhvr>
                                    </p:animEffect>
                                  </p:childTnLst>
                                </p:cTn>
                              </p:par>
                              <p:par>
                                <p:cTn id="19" presetID="22" presetClass="entr" presetSubtype="4" fill="hold" nodeType="withEffect">
                                  <p:stCondLst>
                                    <p:cond delay="0"/>
                                  </p:stCondLst>
                                  <p:childTnLst>
                                    <p:set>
                                      <p:cBhvr>
                                        <p:cTn id="20" dur="1" fill="hold">
                                          <p:stCondLst>
                                            <p:cond delay="0"/>
                                          </p:stCondLst>
                                        </p:cTn>
                                        <p:tgtEl>
                                          <p:spTgt spid="66"/>
                                        </p:tgtEl>
                                        <p:attrNameLst>
                                          <p:attrName>style.visibility</p:attrName>
                                        </p:attrNameLst>
                                      </p:cBhvr>
                                      <p:to>
                                        <p:strVal val="visible"/>
                                      </p:to>
                                    </p:set>
                                    <p:animEffect transition="in" filter="wipe(down)">
                                      <p:cBhvr>
                                        <p:cTn id="21" dur="500"/>
                                        <p:tgtEl>
                                          <p:spTgt spid="66"/>
                                        </p:tgtEl>
                                      </p:cBhvr>
                                    </p:animEffect>
                                  </p:childTnLst>
                                </p:cTn>
                              </p:par>
                              <p:par>
                                <p:cTn id="22" presetID="22" presetClass="entr" presetSubtype="4" fill="hold" nodeType="withEffect">
                                  <p:stCondLst>
                                    <p:cond delay="0"/>
                                  </p:stCondLst>
                                  <p:childTnLst>
                                    <p:set>
                                      <p:cBhvr>
                                        <p:cTn id="23" dur="1" fill="hold">
                                          <p:stCondLst>
                                            <p:cond delay="0"/>
                                          </p:stCondLst>
                                        </p:cTn>
                                        <p:tgtEl>
                                          <p:spTgt spid="71"/>
                                        </p:tgtEl>
                                        <p:attrNameLst>
                                          <p:attrName>style.visibility</p:attrName>
                                        </p:attrNameLst>
                                      </p:cBhvr>
                                      <p:to>
                                        <p:strVal val="visible"/>
                                      </p:to>
                                    </p:set>
                                    <p:animEffect transition="in" filter="wipe(down)">
                                      <p:cBhvr>
                                        <p:cTn id="24" dur="500"/>
                                        <p:tgtEl>
                                          <p:spTgt spid="71"/>
                                        </p:tgtEl>
                                      </p:cBhvr>
                                    </p:animEffect>
                                  </p:childTnLst>
                                </p:cTn>
                              </p:par>
                              <p:par>
                                <p:cTn id="25" presetID="22" presetClass="entr" presetSubtype="4" fill="hold" nodeType="withEffect">
                                  <p:stCondLst>
                                    <p:cond delay="0"/>
                                  </p:stCondLst>
                                  <p:childTnLst>
                                    <p:set>
                                      <p:cBhvr>
                                        <p:cTn id="26" dur="1" fill="hold">
                                          <p:stCondLst>
                                            <p:cond delay="0"/>
                                          </p:stCondLst>
                                        </p:cTn>
                                        <p:tgtEl>
                                          <p:spTgt spid="92"/>
                                        </p:tgtEl>
                                        <p:attrNameLst>
                                          <p:attrName>style.visibility</p:attrName>
                                        </p:attrNameLst>
                                      </p:cBhvr>
                                      <p:to>
                                        <p:strVal val="visible"/>
                                      </p:to>
                                    </p:set>
                                    <p:animEffect transition="in" filter="wipe(down)">
                                      <p:cBhvr>
                                        <p:cTn id="27" dur="500"/>
                                        <p:tgtEl>
                                          <p:spTgt spid="92"/>
                                        </p:tgtEl>
                                      </p:cBhvr>
                                    </p:animEffect>
                                  </p:childTnLst>
                                </p:cTn>
                              </p:par>
                              <p:par>
                                <p:cTn id="28" presetID="22" presetClass="entr" presetSubtype="4" fill="hold" nodeType="withEffect">
                                  <p:stCondLst>
                                    <p:cond delay="0"/>
                                  </p:stCondLst>
                                  <p:childTnLst>
                                    <p:set>
                                      <p:cBhvr>
                                        <p:cTn id="29" dur="1" fill="hold">
                                          <p:stCondLst>
                                            <p:cond delay="0"/>
                                          </p:stCondLst>
                                        </p:cTn>
                                        <p:tgtEl>
                                          <p:spTgt spid="95"/>
                                        </p:tgtEl>
                                        <p:attrNameLst>
                                          <p:attrName>style.visibility</p:attrName>
                                        </p:attrNameLst>
                                      </p:cBhvr>
                                      <p:to>
                                        <p:strVal val="visible"/>
                                      </p:to>
                                    </p:set>
                                    <p:animEffect transition="in" filter="wipe(down)">
                                      <p:cBhvr>
                                        <p:cTn id="30" dur="500"/>
                                        <p:tgtEl>
                                          <p:spTgt spid="95"/>
                                        </p:tgtEl>
                                      </p:cBhvr>
                                    </p:animEffect>
                                  </p:childTnLst>
                                </p:cTn>
                              </p:par>
                              <p:par>
                                <p:cTn id="31" presetID="22" presetClass="entr" presetSubtype="4" fill="hold" nodeType="withEffect">
                                  <p:stCondLst>
                                    <p:cond delay="0"/>
                                  </p:stCondLst>
                                  <p:childTnLst>
                                    <p:set>
                                      <p:cBhvr>
                                        <p:cTn id="32" dur="1" fill="hold">
                                          <p:stCondLst>
                                            <p:cond delay="0"/>
                                          </p:stCondLst>
                                        </p:cTn>
                                        <p:tgtEl>
                                          <p:spTgt spid="98"/>
                                        </p:tgtEl>
                                        <p:attrNameLst>
                                          <p:attrName>style.visibility</p:attrName>
                                        </p:attrNameLst>
                                      </p:cBhvr>
                                      <p:to>
                                        <p:strVal val="visible"/>
                                      </p:to>
                                    </p:set>
                                    <p:animEffect transition="in" filter="wipe(down)">
                                      <p:cBhvr>
                                        <p:cTn id="33" dur="500"/>
                                        <p:tgtEl>
                                          <p:spTgt spid="98"/>
                                        </p:tgtEl>
                                      </p:cBhvr>
                                    </p:animEffect>
                                  </p:childTnLst>
                                </p:cTn>
                              </p:par>
                              <p:par>
                                <p:cTn id="34" presetID="22" presetClass="entr" presetSubtype="4" fill="hold" nodeType="withEffect">
                                  <p:stCondLst>
                                    <p:cond delay="0"/>
                                  </p:stCondLst>
                                  <p:childTnLst>
                                    <p:set>
                                      <p:cBhvr>
                                        <p:cTn id="35" dur="1" fill="hold">
                                          <p:stCondLst>
                                            <p:cond delay="0"/>
                                          </p:stCondLst>
                                        </p:cTn>
                                        <p:tgtEl>
                                          <p:spTgt spid="3"/>
                                        </p:tgtEl>
                                        <p:attrNameLst>
                                          <p:attrName>style.visibility</p:attrName>
                                        </p:attrNameLst>
                                      </p:cBhvr>
                                      <p:to>
                                        <p:strVal val="visible"/>
                                      </p:to>
                                    </p:set>
                                    <p:animEffect transition="in" filter="wipe(down)">
                                      <p:cBhvr>
                                        <p:cTn id="3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1"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4" name="文本框 13"/>
          <p:cNvSpPr txBox="1"/>
          <p:nvPr/>
        </p:nvSpPr>
        <p:spPr bwMode="auto">
          <a:xfrm>
            <a:off x="550864" y="82550"/>
            <a:ext cx="723900" cy="585788"/>
          </a:xfrm>
          <a:prstGeom prst="rect">
            <a:avLst/>
          </a:prstGeom>
          <a:noFill/>
        </p:spPr>
        <p:txBody>
          <a:bodyPr wrap="square">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03 </a:t>
            </a:r>
            <a:endParaRPr lang="zh-CN" altLang="en-US" sz="3200" dirty="0">
              <a:solidFill>
                <a:schemeClr val="bg2">
                  <a:lumMod val="25000"/>
                </a:schemeClr>
              </a:solidFill>
              <a:latin typeface="Impact" panose="020B0806030902050204" pitchFamily="34" charset="0"/>
              <a:ea typeface="+mn-ea"/>
            </a:endParaRPr>
          </a:p>
        </p:txBody>
      </p:sp>
      <p:sp>
        <p:nvSpPr>
          <p:cNvPr id="16" name="矩形 15"/>
          <p:cNvSpPr/>
          <p:nvPr/>
        </p:nvSpPr>
        <p:spPr>
          <a:xfrm>
            <a:off x="0" y="6581754"/>
            <a:ext cx="12192000" cy="276248"/>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89" name="组合 88"/>
          <p:cNvGrpSpPr/>
          <p:nvPr/>
        </p:nvGrpSpPr>
        <p:grpSpPr bwMode="auto">
          <a:xfrm>
            <a:off x="1338263" y="991887"/>
            <a:ext cx="2957513" cy="522287"/>
            <a:chOff x="5982652" y="1305878"/>
            <a:chExt cx="3235645" cy="523220"/>
          </a:xfrm>
        </p:grpSpPr>
        <p:sp>
          <p:nvSpPr>
            <p:cNvPr id="91" name="矩形 90"/>
            <p:cNvSpPr/>
            <p:nvPr/>
          </p:nvSpPr>
          <p:spPr>
            <a:xfrm>
              <a:off x="5982652" y="1305878"/>
              <a:ext cx="3235645" cy="523220"/>
            </a:xfrm>
            <a:prstGeom prst="rect">
              <a:avLst/>
            </a:prstGeom>
            <a:solidFill>
              <a:srgbClr val="34343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endParaRPr>
            </a:p>
          </p:txBody>
        </p:sp>
        <p:sp>
          <p:nvSpPr>
            <p:cNvPr id="92" name="文本框 91"/>
            <p:cNvSpPr txBox="1"/>
            <p:nvPr/>
          </p:nvSpPr>
          <p:spPr>
            <a:xfrm>
              <a:off x="5982652" y="1336094"/>
              <a:ext cx="3235645" cy="462788"/>
            </a:xfrm>
            <a:prstGeom prst="rect">
              <a:avLst/>
            </a:prstGeom>
            <a:noFill/>
          </p:spPr>
          <p:txBody>
            <a:bodyPr wrap="square">
              <a:spAutoFit/>
            </a:bodyPr>
            <a:lstStyle/>
            <a:p>
              <a:pPr eaLnBrk="1" fontAlgn="auto" hangingPunct="1">
                <a:spcBef>
                  <a:spcPts val="0"/>
                </a:spcBef>
                <a:spcAft>
                  <a:spcPts val="0"/>
                </a:spcAft>
                <a:defRPr/>
              </a:pPr>
              <a:r>
                <a:rPr lang="zh-CN" altLang="en-US" sz="2400"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中期阶段</a:t>
              </a:r>
            </a:p>
          </p:txBody>
        </p:sp>
      </p:grpSp>
      <p:sp>
        <p:nvSpPr>
          <p:cNvPr id="13" name="文本框 12"/>
          <p:cNvSpPr txBox="1"/>
          <p:nvPr/>
        </p:nvSpPr>
        <p:spPr bwMode="auto">
          <a:xfrm>
            <a:off x="1274764" y="1773572"/>
            <a:ext cx="9754020" cy="3526735"/>
          </a:xfrm>
          <a:prstGeom prst="rect">
            <a:avLst/>
          </a:prstGeom>
          <a:noFill/>
        </p:spPr>
        <p:txBody>
          <a:bodyPr wrap="square">
            <a:spAutoFit/>
          </a:bodyPr>
          <a:lstStyle/>
          <a:p>
            <a:pPr eaLnBrk="1" fontAlgn="auto" hangingPunct="1">
              <a:lnSpc>
                <a:spcPct val="200000"/>
              </a:lnSpc>
              <a:spcBef>
                <a:spcPts val="0"/>
              </a:spcBef>
              <a:spcAft>
                <a:spcPts val="0"/>
              </a:spcAft>
              <a:defRPr/>
            </a:pPr>
            <a:r>
              <a:rPr lang="zh-CN" altLang="en-US" b="1" dirty="0">
                <a:solidFill>
                  <a:srgbClr val="3B3838"/>
                </a:solidFill>
                <a:latin typeface="微软雅黑" panose="020B0503020204020204" pitchFamily="34" charset="-122"/>
                <a:ea typeface="微软雅黑" panose="020B0503020204020204" pitchFamily="34" charset="-122"/>
                <a:cs typeface="Arial" panose="020B0604020202020204" pitchFamily="34" charset="0"/>
              </a:rPr>
              <a:t>数据处理过程</a:t>
            </a:r>
            <a:endParaRPr lang="en-US" altLang="zh-CN" b="1" dirty="0">
              <a:solidFill>
                <a:srgbClr val="3B3838"/>
              </a:solidFill>
              <a:latin typeface="微软雅黑" panose="020B0503020204020204" pitchFamily="34" charset="-122"/>
              <a:ea typeface="微软雅黑" panose="020B0503020204020204" pitchFamily="34" charset="-122"/>
              <a:cs typeface="Arial" panose="020B0604020202020204" pitchFamily="34" charset="0"/>
            </a:endParaRPr>
          </a:p>
          <a:p>
            <a:pPr marL="342900" indent="-342900" eaLnBrk="1" fontAlgn="auto" hangingPunct="1">
              <a:lnSpc>
                <a:spcPct val="200000"/>
              </a:lnSpc>
              <a:spcBef>
                <a:spcPts val="0"/>
              </a:spcBef>
              <a:spcAft>
                <a:spcPts val="0"/>
              </a:spcAft>
              <a:buFont typeface="Arial" panose="020B0604020202020204" pitchFamily="34" charset="0"/>
              <a:buChar char="•"/>
              <a:defRPr/>
            </a:pPr>
            <a:r>
              <a:rPr lang="zh-CN" altLang="en-US" sz="1600" dirty="0">
                <a:solidFill>
                  <a:srgbClr val="3B3838"/>
                </a:solidFill>
                <a:latin typeface="微软雅黑" panose="020B0503020204020204" pitchFamily="34" charset="-122"/>
                <a:ea typeface="微软雅黑" panose="020B0503020204020204" pitchFamily="34" charset="-122"/>
                <a:cs typeface="Arial" panose="020B0604020202020204" pitchFamily="34" charset="0"/>
              </a:rPr>
              <a:t>第一步：首先利用医学图像处理算法</a:t>
            </a:r>
            <a:r>
              <a:rPr lang="en-US" altLang="zh-CN" sz="1600" dirty="0" err="1">
                <a:solidFill>
                  <a:srgbClr val="3B3838"/>
                </a:solidFill>
                <a:latin typeface="微软雅黑" panose="020B0503020204020204" pitchFamily="34" charset="-122"/>
                <a:ea typeface="微软雅黑" panose="020B0503020204020204" pitchFamily="34" charset="-122"/>
                <a:cs typeface="Arial" panose="020B0604020202020204" pitchFamily="34" charset="0"/>
              </a:rPr>
              <a:t>SimpleITK</a:t>
            </a:r>
            <a:r>
              <a:rPr lang="zh-CN" altLang="en-US" sz="1600" dirty="0">
                <a:solidFill>
                  <a:srgbClr val="3B3838"/>
                </a:solidFill>
                <a:latin typeface="微软雅黑" panose="020B0503020204020204" pitchFamily="34" charset="-122"/>
                <a:ea typeface="微软雅黑" panose="020B0503020204020204" pitchFamily="34" charset="-122"/>
                <a:cs typeface="Arial" panose="020B0604020202020204" pitchFamily="34" charset="0"/>
              </a:rPr>
              <a:t>将</a:t>
            </a:r>
            <a:r>
              <a:rPr lang="en-US" altLang="zh-CN" sz="1600" dirty="0">
                <a:solidFill>
                  <a:srgbClr val="3B3838"/>
                </a:solidFill>
                <a:latin typeface="微软雅黑" panose="020B0503020204020204" pitchFamily="34" charset="-122"/>
                <a:ea typeface="微软雅黑" panose="020B0503020204020204" pitchFamily="34" charset="-122"/>
                <a:cs typeface="Arial" panose="020B0604020202020204" pitchFamily="34" charset="0"/>
              </a:rPr>
              <a:t>.</a:t>
            </a:r>
            <a:r>
              <a:rPr lang="en-US" altLang="zh-CN" sz="1600" dirty="0" err="1">
                <a:solidFill>
                  <a:srgbClr val="3B3838"/>
                </a:solidFill>
                <a:latin typeface="微软雅黑" panose="020B0503020204020204" pitchFamily="34" charset="-122"/>
                <a:ea typeface="微软雅黑" panose="020B0503020204020204" pitchFamily="34" charset="-122"/>
                <a:cs typeface="Arial" panose="020B0604020202020204" pitchFamily="34" charset="0"/>
              </a:rPr>
              <a:t>mhd</a:t>
            </a:r>
            <a:r>
              <a:rPr lang="zh-CN" altLang="en-US" sz="1600" dirty="0">
                <a:solidFill>
                  <a:srgbClr val="3B3838"/>
                </a:solidFill>
                <a:latin typeface="微软雅黑" panose="020B0503020204020204" pitchFamily="34" charset="-122"/>
                <a:ea typeface="微软雅黑" panose="020B0503020204020204" pitchFamily="34" charset="-122"/>
                <a:cs typeface="Arial" panose="020B0604020202020204" pitchFamily="34" charset="0"/>
              </a:rPr>
              <a:t>格式的文件读入程序，使用其数据内包含的竖向</a:t>
            </a:r>
            <a:r>
              <a:rPr lang="en-US" altLang="zh-CN" sz="1600" dirty="0">
                <a:solidFill>
                  <a:srgbClr val="3B3838"/>
                </a:solidFill>
                <a:latin typeface="微软雅黑" panose="020B0503020204020204" pitchFamily="34" charset="-122"/>
                <a:ea typeface="微软雅黑" panose="020B0503020204020204" pitchFamily="34" charset="-122"/>
                <a:cs typeface="Arial" panose="020B0604020202020204" pitchFamily="34" charset="0"/>
              </a:rPr>
              <a:t>CT</a:t>
            </a:r>
            <a:r>
              <a:rPr lang="zh-CN" altLang="en-US" sz="1600" dirty="0">
                <a:solidFill>
                  <a:srgbClr val="3B3838"/>
                </a:solidFill>
                <a:latin typeface="微软雅黑" panose="020B0503020204020204" pitchFamily="34" charset="-122"/>
                <a:ea typeface="微软雅黑" panose="020B0503020204020204" pitchFamily="34" charset="-122"/>
                <a:cs typeface="Arial" panose="020B0604020202020204" pitchFamily="34" charset="0"/>
              </a:rPr>
              <a:t>扫描图像集和结节具体位置信息，进行坐标转换，并将结节所在位置找出。</a:t>
            </a:r>
          </a:p>
          <a:p>
            <a:pPr marL="342900" indent="-342900" eaLnBrk="1" fontAlgn="auto" hangingPunct="1">
              <a:lnSpc>
                <a:spcPct val="200000"/>
              </a:lnSpc>
              <a:spcBef>
                <a:spcPts val="0"/>
              </a:spcBef>
              <a:spcAft>
                <a:spcPts val="0"/>
              </a:spcAft>
              <a:buFont typeface="Arial" panose="020B0604020202020204" pitchFamily="34" charset="0"/>
              <a:buChar char="•"/>
              <a:defRPr/>
            </a:pPr>
            <a:r>
              <a:rPr lang="zh-CN" altLang="en-US" sz="1600" dirty="0">
                <a:solidFill>
                  <a:srgbClr val="3B3838"/>
                </a:solidFill>
                <a:latin typeface="微软雅黑" panose="020B0503020204020204" pitchFamily="34" charset="-122"/>
                <a:ea typeface="微软雅黑" panose="020B0503020204020204" pitchFamily="34" charset="-122"/>
                <a:cs typeface="Arial" panose="020B0604020202020204" pitchFamily="34" charset="0"/>
              </a:rPr>
              <a:t>第二步：为了得到</a:t>
            </a:r>
            <a:r>
              <a:rPr lang="en-US" altLang="zh-CN" sz="1600" dirty="0">
                <a:solidFill>
                  <a:srgbClr val="3B3838"/>
                </a:solidFill>
                <a:latin typeface="微软雅黑" panose="020B0503020204020204" pitchFamily="34" charset="-122"/>
                <a:ea typeface="微软雅黑" panose="020B0503020204020204" pitchFamily="34" charset="-122"/>
                <a:cs typeface="Arial" panose="020B0604020202020204" pitchFamily="34" charset="0"/>
              </a:rPr>
              <a:t>50*50</a:t>
            </a:r>
            <a:r>
              <a:rPr lang="zh-CN" altLang="en-US" sz="1600" dirty="0">
                <a:solidFill>
                  <a:srgbClr val="3B3838"/>
                </a:solidFill>
                <a:latin typeface="微软雅黑" panose="020B0503020204020204" pitchFamily="34" charset="-122"/>
                <a:ea typeface="微软雅黑" panose="020B0503020204020204" pitchFamily="34" charset="-122"/>
                <a:cs typeface="Arial" panose="020B0604020202020204" pitchFamily="34" charset="0"/>
              </a:rPr>
              <a:t>像素大小的医学图像，将结节信息中的结节几何中心位置定义为锚点，然后计算出以此为中心的</a:t>
            </a:r>
            <a:r>
              <a:rPr lang="en-US" altLang="zh-CN" sz="1600" dirty="0">
                <a:solidFill>
                  <a:srgbClr val="3B3838"/>
                </a:solidFill>
                <a:latin typeface="微软雅黑" panose="020B0503020204020204" pitchFamily="34" charset="-122"/>
                <a:ea typeface="微软雅黑" panose="020B0503020204020204" pitchFamily="34" charset="-122"/>
                <a:cs typeface="Arial" panose="020B0604020202020204" pitchFamily="34" charset="0"/>
              </a:rPr>
              <a:t>50*50</a:t>
            </a:r>
            <a:r>
              <a:rPr lang="zh-CN" altLang="en-US" sz="1600" dirty="0">
                <a:solidFill>
                  <a:srgbClr val="3B3838"/>
                </a:solidFill>
                <a:latin typeface="微软雅黑" panose="020B0503020204020204" pitchFamily="34" charset="-122"/>
                <a:ea typeface="微软雅黑" panose="020B0503020204020204" pitchFamily="34" charset="-122"/>
                <a:cs typeface="Arial" panose="020B0604020202020204" pitchFamily="34" charset="0"/>
              </a:rPr>
              <a:t>正方形窗口左上角端点的位置，构建</a:t>
            </a:r>
            <a:r>
              <a:rPr lang="en-US" altLang="zh-CN" sz="1600" dirty="0">
                <a:solidFill>
                  <a:srgbClr val="3B3838"/>
                </a:solidFill>
                <a:latin typeface="微软雅黑" panose="020B0503020204020204" pitchFamily="34" charset="-122"/>
                <a:ea typeface="微软雅黑" panose="020B0503020204020204" pitchFamily="34" charset="-122"/>
                <a:cs typeface="Arial" panose="020B0604020202020204" pitchFamily="34" charset="0"/>
              </a:rPr>
              <a:t>mask</a:t>
            </a:r>
            <a:r>
              <a:rPr lang="zh-CN" altLang="en-US" sz="1600" dirty="0">
                <a:solidFill>
                  <a:srgbClr val="3B3838"/>
                </a:solidFill>
                <a:latin typeface="微软雅黑" panose="020B0503020204020204" pitchFamily="34" charset="-122"/>
                <a:ea typeface="微软雅黑" panose="020B0503020204020204" pitchFamily="34" charset="-122"/>
                <a:cs typeface="Arial" panose="020B0604020202020204" pitchFamily="34" charset="0"/>
              </a:rPr>
              <a:t>函数将图像切出。</a:t>
            </a:r>
          </a:p>
          <a:p>
            <a:pPr marL="342900" indent="-342900" eaLnBrk="1" fontAlgn="auto" hangingPunct="1">
              <a:lnSpc>
                <a:spcPct val="200000"/>
              </a:lnSpc>
              <a:spcBef>
                <a:spcPts val="0"/>
              </a:spcBef>
              <a:spcAft>
                <a:spcPts val="0"/>
              </a:spcAft>
              <a:buFont typeface="Arial" panose="020B0604020202020204" pitchFamily="34" charset="0"/>
              <a:buChar char="•"/>
              <a:defRPr/>
            </a:pPr>
            <a:r>
              <a:rPr lang="zh-CN" altLang="en-US" sz="1600" dirty="0">
                <a:solidFill>
                  <a:srgbClr val="3B3838"/>
                </a:solidFill>
                <a:latin typeface="微软雅黑" panose="020B0503020204020204" pitchFamily="34" charset="-122"/>
                <a:ea typeface="微软雅黑" panose="020B0503020204020204" pitchFamily="34" charset="-122"/>
                <a:cs typeface="Arial" panose="020B0604020202020204" pitchFamily="34" charset="0"/>
              </a:rPr>
              <a:t>第三步：切割出不包含肺结节的图片用以训练网络，包括肺部空腔、软组织、骨骼等内容，数量和第二步总数一样。具体方法为以结节所在的正方形为边界切割出不包含结节的图像。</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wipe(left)">
                                      <p:cBhvr>
                                        <p:cTn id="10" dur="500"/>
                                        <p:tgtEl>
                                          <p:spTgt spid="16"/>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89"/>
                                        </p:tgtEl>
                                        <p:attrNameLst>
                                          <p:attrName>style.visibility</p:attrName>
                                        </p:attrNameLst>
                                      </p:cBhvr>
                                      <p:to>
                                        <p:strVal val="visible"/>
                                      </p:to>
                                    </p:set>
                                    <p:animEffect transition="in" filter="wipe(left)">
                                      <p:cBhvr>
                                        <p:cTn id="15" dur="500"/>
                                        <p:tgtEl>
                                          <p:spTgt spid="89"/>
                                        </p:tgtEl>
                                      </p:cBhvr>
                                    </p:animEffect>
                                  </p:childTnLst>
                                </p:cTn>
                              </p:par>
                            </p:childTnLst>
                          </p:cTn>
                        </p:par>
                        <p:par>
                          <p:cTn id="16" fill="hold">
                            <p:stCondLst>
                              <p:cond delay="500"/>
                            </p:stCondLst>
                            <p:childTnLst>
                              <p:par>
                                <p:cTn id="17" presetID="22" presetClass="entr" presetSubtype="4"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wipe(down)">
                                      <p:cBhvr>
                                        <p:cTn id="1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6" grpId="0" animBg="1"/>
      <p:bldP spid="1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1"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4" name="文本框 13"/>
          <p:cNvSpPr txBox="1"/>
          <p:nvPr/>
        </p:nvSpPr>
        <p:spPr bwMode="auto">
          <a:xfrm>
            <a:off x="550864" y="82550"/>
            <a:ext cx="723900" cy="585788"/>
          </a:xfrm>
          <a:prstGeom prst="rect">
            <a:avLst/>
          </a:prstGeom>
          <a:noFill/>
        </p:spPr>
        <p:txBody>
          <a:bodyPr wrap="square">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03 </a:t>
            </a:r>
            <a:endParaRPr lang="zh-CN" altLang="en-US" sz="3200" dirty="0">
              <a:solidFill>
                <a:schemeClr val="bg2">
                  <a:lumMod val="25000"/>
                </a:schemeClr>
              </a:solidFill>
              <a:latin typeface="Impact" panose="020B0806030902050204" pitchFamily="34" charset="0"/>
              <a:ea typeface="+mn-ea"/>
            </a:endParaRPr>
          </a:p>
        </p:txBody>
      </p:sp>
      <p:sp>
        <p:nvSpPr>
          <p:cNvPr id="16" name="矩形 15"/>
          <p:cNvSpPr/>
          <p:nvPr/>
        </p:nvSpPr>
        <p:spPr>
          <a:xfrm>
            <a:off x="0" y="6581754"/>
            <a:ext cx="12192000" cy="276248"/>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89" name="组合 88"/>
          <p:cNvGrpSpPr/>
          <p:nvPr/>
        </p:nvGrpSpPr>
        <p:grpSpPr bwMode="auto">
          <a:xfrm>
            <a:off x="1338263" y="991887"/>
            <a:ext cx="2957513" cy="522287"/>
            <a:chOff x="5982652" y="1305878"/>
            <a:chExt cx="3235645" cy="523220"/>
          </a:xfrm>
        </p:grpSpPr>
        <p:sp>
          <p:nvSpPr>
            <p:cNvPr id="91" name="矩形 90"/>
            <p:cNvSpPr/>
            <p:nvPr/>
          </p:nvSpPr>
          <p:spPr>
            <a:xfrm>
              <a:off x="5982652" y="1305878"/>
              <a:ext cx="3235645" cy="523220"/>
            </a:xfrm>
            <a:prstGeom prst="rect">
              <a:avLst/>
            </a:prstGeom>
            <a:solidFill>
              <a:srgbClr val="34343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endParaRPr>
            </a:p>
          </p:txBody>
        </p:sp>
        <p:sp>
          <p:nvSpPr>
            <p:cNvPr id="92" name="文本框 91"/>
            <p:cNvSpPr txBox="1"/>
            <p:nvPr/>
          </p:nvSpPr>
          <p:spPr>
            <a:xfrm>
              <a:off x="5982652" y="1336094"/>
              <a:ext cx="3235645" cy="462788"/>
            </a:xfrm>
            <a:prstGeom prst="rect">
              <a:avLst/>
            </a:prstGeom>
            <a:noFill/>
          </p:spPr>
          <p:txBody>
            <a:bodyPr wrap="square">
              <a:spAutoFit/>
            </a:bodyPr>
            <a:lstStyle/>
            <a:p>
              <a:pPr eaLnBrk="1" fontAlgn="auto" hangingPunct="1">
                <a:spcBef>
                  <a:spcPts val="0"/>
                </a:spcBef>
                <a:spcAft>
                  <a:spcPts val="0"/>
                </a:spcAft>
                <a:defRPr/>
              </a:pPr>
              <a:r>
                <a:rPr lang="zh-CN" altLang="en-US" sz="2400"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后期阶段</a:t>
              </a:r>
            </a:p>
          </p:txBody>
        </p:sp>
      </p:grpSp>
      <p:sp>
        <p:nvSpPr>
          <p:cNvPr id="13" name="文本框 12"/>
          <p:cNvSpPr txBox="1"/>
          <p:nvPr/>
        </p:nvSpPr>
        <p:spPr bwMode="auto">
          <a:xfrm>
            <a:off x="1274764" y="2315946"/>
            <a:ext cx="7148075" cy="1884618"/>
          </a:xfrm>
          <a:prstGeom prst="rect">
            <a:avLst/>
          </a:prstGeom>
          <a:noFill/>
        </p:spPr>
        <p:txBody>
          <a:bodyPr wrap="square">
            <a:spAutoFit/>
          </a:bodyPr>
          <a:lstStyle/>
          <a:p>
            <a:pPr marL="342900" indent="-342900" eaLnBrk="1" fontAlgn="auto" hangingPunct="1">
              <a:lnSpc>
                <a:spcPct val="150000"/>
              </a:lnSpc>
              <a:spcBef>
                <a:spcPts val="0"/>
              </a:spcBef>
              <a:spcAft>
                <a:spcPts val="0"/>
              </a:spcAft>
              <a:buFont typeface="Arial" panose="020B0604020202020204" pitchFamily="34" charset="0"/>
              <a:buChar char="•"/>
              <a:defRPr/>
            </a:pPr>
            <a:r>
              <a:rPr lang="zh-CN" altLang="en-US" sz="2000" dirty="0">
                <a:solidFill>
                  <a:srgbClr val="3B3838"/>
                </a:solidFill>
                <a:latin typeface="微软雅黑" panose="020B0503020204020204" pitchFamily="34" charset="-122"/>
                <a:ea typeface="微软雅黑" panose="020B0503020204020204" pitchFamily="34" charset="-122"/>
                <a:cs typeface="Arial" panose="020B0604020202020204" pitchFamily="34" charset="0"/>
              </a:rPr>
              <a:t>调试读图软件。</a:t>
            </a:r>
            <a:endParaRPr lang="en-US" altLang="zh-CN" sz="2000" dirty="0">
              <a:solidFill>
                <a:srgbClr val="3B3838"/>
              </a:solidFill>
              <a:latin typeface="微软雅黑" panose="020B0503020204020204" pitchFamily="34" charset="-122"/>
              <a:ea typeface="微软雅黑" panose="020B0503020204020204" pitchFamily="34" charset="-122"/>
              <a:cs typeface="Arial" panose="020B0604020202020204" pitchFamily="34" charset="0"/>
            </a:endParaRPr>
          </a:p>
          <a:p>
            <a:pPr marL="342900" indent="-342900" eaLnBrk="1" fontAlgn="auto" hangingPunct="1">
              <a:lnSpc>
                <a:spcPct val="150000"/>
              </a:lnSpc>
              <a:spcBef>
                <a:spcPts val="0"/>
              </a:spcBef>
              <a:spcAft>
                <a:spcPts val="0"/>
              </a:spcAft>
              <a:buFont typeface="Arial" panose="020B0604020202020204" pitchFamily="34" charset="0"/>
              <a:buChar char="•"/>
              <a:defRPr/>
            </a:pPr>
            <a:r>
              <a:rPr lang="zh-CN" altLang="en-US" sz="2000" dirty="0">
                <a:solidFill>
                  <a:srgbClr val="3B3838"/>
                </a:solidFill>
                <a:latin typeface="微软雅黑" panose="020B0503020204020204" pitchFamily="34" charset="-122"/>
                <a:ea typeface="微软雅黑" panose="020B0503020204020204" pitchFamily="34" charset="-122"/>
                <a:cs typeface="Arial" panose="020B0604020202020204" pitchFamily="34" charset="0"/>
              </a:rPr>
              <a:t>优化网络。</a:t>
            </a:r>
            <a:endParaRPr lang="en-US" altLang="zh-CN" sz="2000" dirty="0">
              <a:solidFill>
                <a:srgbClr val="3B3838"/>
              </a:solidFill>
              <a:latin typeface="微软雅黑" panose="020B0503020204020204" pitchFamily="34" charset="-122"/>
              <a:ea typeface="微软雅黑" panose="020B0503020204020204" pitchFamily="34" charset="-122"/>
              <a:cs typeface="Arial" panose="020B0604020202020204" pitchFamily="34" charset="0"/>
            </a:endParaRPr>
          </a:p>
          <a:p>
            <a:pPr marL="342900" indent="-342900" eaLnBrk="1" fontAlgn="auto" hangingPunct="1">
              <a:lnSpc>
                <a:spcPct val="150000"/>
              </a:lnSpc>
              <a:spcBef>
                <a:spcPts val="0"/>
              </a:spcBef>
              <a:spcAft>
                <a:spcPts val="0"/>
              </a:spcAft>
              <a:buFont typeface="Arial" panose="020B0604020202020204" pitchFamily="34" charset="0"/>
              <a:buChar char="•"/>
              <a:defRPr/>
            </a:pPr>
            <a:r>
              <a:rPr lang="zh-CN" altLang="en-US" sz="2000" dirty="0">
                <a:solidFill>
                  <a:srgbClr val="3B3838"/>
                </a:solidFill>
                <a:latin typeface="微软雅黑" panose="020B0503020204020204" pitchFamily="34" charset="-122"/>
                <a:ea typeface="微软雅黑" panose="020B0503020204020204" pitchFamily="34" charset="-122"/>
                <a:cs typeface="Arial" panose="020B0604020202020204" pitchFamily="34" charset="0"/>
              </a:rPr>
              <a:t>补充数据集，并进行</a:t>
            </a:r>
            <a:r>
              <a:rPr lang="zh-CN" altLang="en-US" sz="2000" b="1" dirty="0">
                <a:solidFill>
                  <a:srgbClr val="3B3838"/>
                </a:solidFill>
                <a:latin typeface="微软雅黑" panose="020B0503020204020204" pitchFamily="34" charset="-122"/>
                <a:ea typeface="微软雅黑" panose="020B0503020204020204" pitchFamily="34" charset="-122"/>
                <a:cs typeface="Arial" panose="020B0604020202020204" pitchFamily="34" charset="0"/>
              </a:rPr>
              <a:t>网络训练。</a:t>
            </a:r>
            <a:endParaRPr lang="en-US" altLang="zh-CN" sz="2000" b="1" dirty="0">
              <a:solidFill>
                <a:srgbClr val="3B3838"/>
              </a:solidFill>
              <a:latin typeface="微软雅黑" panose="020B0503020204020204" pitchFamily="34" charset="-122"/>
              <a:ea typeface="微软雅黑" panose="020B0503020204020204" pitchFamily="34" charset="-122"/>
              <a:cs typeface="Arial" panose="020B0604020202020204" pitchFamily="34" charset="0"/>
            </a:endParaRPr>
          </a:p>
          <a:p>
            <a:pPr marL="342900" indent="-342900" eaLnBrk="1" fontAlgn="auto" hangingPunct="1">
              <a:lnSpc>
                <a:spcPct val="150000"/>
              </a:lnSpc>
              <a:spcBef>
                <a:spcPts val="0"/>
              </a:spcBef>
              <a:spcAft>
                <a:spcPts val="0"/>
              </a:spcAft>
              <a:buFont typeface="Arial" panose="020B0604020202020204" pitchFamily="34" charset="0"/>
              <a:buChar char="•"/>
              <a:defRPr/>
            </a:pPr>
            <a:r>
              <a:rPr lang="zh-CN" altLang="en-US" sz="2000" dirty="0">
                <a:solidFill>
                  <a:srgbClr val="3B3838"/>
                </a:solidFill>
                <a:latin typeface="微软雅黑" panose="020B0503020204020204" pitchFamily="34" charset="-122"/>
                <a:ea typeface="微软雅黑" panose="020B0503020204020204" pitchFamily="34" charset="-122"/>
                <a:cs typeface="Arial" panose="020B0604020202020204" pitchFamily="34" charset="0"/>
              </a:rPr>
              <a:t>撰写论文，制作答辩</a:t>
            </a:r>
            <a:r>
              <a:rPr lang="en-US" altLang="zh-CN" sz="2000" dirty="0">
                <a:solidFill>
                  <a:srgbClr val="3B3838"/>
                </a:solidFill>
                <a:latin typeface="微软雅黑" panose="020B0503020204020204" pitchFamily="34" charset="-122"/>
                <a:ea typeface="微软雅黑" panose="020B0503020204020204" pitchFamily="34" charset="-122"/>
                <a:cs typeface="Arial" panose="020B0604020202020204" pitchFamily="34" charset="0"/>
              </a:rPr>
              <a:t>PPT</a:t>
            </a:r>
            <a:r>
              <a:rPr lang="zh-CN" altLang="en-US" sz="2000" dirty="0">
                <a:solidFill>
                  <a:srgbClr val="3B3838"/>
                </a:solidFill>
                <a:latin typeface="微软雅黑" panose="020B0503020204020204" pitchFamily="34" charset="-122"/>
                <a:ea typeface="微软雅黑" panose="020B0503020204020204" pitchFamily="34" charset="-122"/>
                <a:cs typeface="Arial" panose="020B0604020202020204" pitchFamily="34" charset="0"/>
              </a:rPr>
              <a:t>。</a:t>
            </a:r>
            <a:endParaRPr lang="en-US" altLang="zh-CN" sz="2000" dirty="0">
              <a:solidFill>
                <a:srgbClr val="3B3838"/>
              </a:solidFill>
              <a:latin typeface="微软雅黑" panose="020B0503020204020204" pitchFamily="34" charset="-122"/>
              <a:ea typeface="微软雅黑" panose="020B0503020204020204" pitchFamily="34" charset="-122"/>
              <a:cs typeface="Arial" panose="020B0604020202020204" pitchFamily="34" charset="0"/>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wipe(left)">
                                      <p:cBhvr>
                                        <p:cTn id="10" dur="500"/>
                                        <p:tgtEl>
                                          <p:spTgt spid="16"/>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89"/>
                                        </p:tgtEl>
                                        <p:attrNameLst>
                                          <p:attrName>style.visibility</p:attrName>
                                        </p:attrNameLst>
                                      </p:cBhvr>
                                      <p:to>
                                        <p:strVal val="visible"/>
                                      </p:to>
                                    </p:set>
                                    <p:animEffect transition="in" filter="wipe(left)">
                                      <p:cBhvr>
                                        <p:cTn id="15" dur="500"/>
                                        <p:tgtEl>
                                          <p:spTgt spid="89"/>
                                        </p:tgtEl>
                                      </p:cBhvr>
                                    </p:animEffect>
                                  </p:childTnLst>
                                </p:cTn>
                              </p:par>
                            </p:childTnLst>
                          </p:cTn>
                        </p:par>
                        <p:par>
                          <p:cTn id="16" fill="hold">
                            <p:stCondLst>
                              <p:cond delay="500"/>
                            </p:stCondLst>
                            <p:childTnLst>
                              <p:par>
                                <p:cTn id="17" presetID="22" presetClass="entr" presetSubtype="4"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wipe(down)">
                                      <p:cBhvr>
                                        <p:cTn id="1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6" grpId="0" animBg="1"/>
      <p:bldP spid="1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2014538"/>
            <a:ext cx="12192000" cy="28495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1" y="2663826"/>
            <a:ext cx="1096963"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文本框 3"/>
          <p:cNvSpPr txBox="1">
            <a:spLocks noChangeArrowheads="1"/>
          </p:cNvSpPr>
          <p:nvPr/>
        </p:nvSpPr>
        <p:spPr bwMode="auto">
          <a:xfrm>
            <a:off x="946151" y="2000250"/>
            <a:ext cx="1539875" cy="1861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11500">
                <a:solidFill>
                  <a:schemeClr val="bg1"/>
                </a:solidFill>
                <a:latin typeface="Impact" panose="020B0806030902050204" pitchFamily="34" charset="0"/>
              </a:rPr>
              <a:t>5</a:t>
            </a:r>
          </a:p>
        </p:txBody>
      </p:sp>
      <p:sp>
        <p:nvSpPr>
          <p:cNvPr id="5" name="文本框 4"/>
          <p:cNvSpPr txBox="1">
            <a:spLocks noChangeArrowheads="1"/>
          </p:cNvSpPr>
          <p:nvPr/>
        </p:nvSpPr>
        <p:spPr bwMode="auto">
          <a:xfrm>
            <a:off x="419100" y="2638425"/>
            <a:ext cx="5715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3200" b="1">
                <a:solidFill>
                  <a:srgbClr val="044875"/>
                </a:solidFill>
                <a:latin typeface="微软雅黑" panose="020B0503020204020204" pitchFamily="34" charset="-122"/>
                <a:ea typeface="微软雅黑" panose="020B0503020204020204" pitchFamily="34" charset="-122"/>
              </a:rPr>
              <a:t>第</a:t>
            </a:r>
          </a:p>
        </p:txBody>
      </p:sp>
      <p:sp>
        <p:nvSpPr>
          <p:cNvPr id="6" name="矩形 5"/>
          <p:cNvSpPr/>
          <p:nvPr/>
        </p:nvSpPr>
        <p:spPr>
          <a:xfrm>
            <a:off x="2498726" y="2663826"/>
            <a:ext cx="9693275"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文本框 6"/>
          <p:cNvSpPr txBox="1">
            <a:spLocks noChangeArrowheads="1"/>
          </p:cNvSpPr>
          <p:nvPr/>
        </p:nvSpPr>
        <p:spPr bwMode="auto">
          <a:xfrm>
            <a:off x="2525714" y="2638425"/>
            <a:ext cx="176688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3200" b="1">
                <a:solidFill>
                  <a:srgbClr val="044875"/>
                </a:solidFill>
                <a:latin typeface="微软雅黑" panose="020B0503020204020204" pitchFamily="34" charset="-122"/>
                <a:ea typeface="微软雅黑" panose="020B0503020204020204" pitchFamily="34" charset="-122"/>
              </a:rPr>
              <a:t>部分</a:t>
            </a:r>
          </a:p>
        </p:txBody>
      </p:sp>
      <p:sp>
        <p:nvSpPr>
          <p:cNvPr id="8" name="文本框 7"/>
          <p:cNvSpPr txBox="1">
            <a:spLocks noChangeArrowheads="1"/>
          </p:cNvSpPr>
          <p:nvPr/>
        </p:nvSpPr>
        <p:spPr bwMode="auto">
          <a:xfrm>
            <a:off x="6791325" y="3632201"/>
            <a:ext cx="57277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4800" b="1" dirty="0">
                <a:solidFill>
                  <a:schemeClr val="bg1"/>
                </a:solidFill>
                <a:latin typeface="微软雅黑" panose="020B0503020204020204" pitchFamily="34" charset="-122"/>
                <a:ea typeface="微软雅黑" panose="020B0503020204020204" pitchFamily="34" charset="-122"/>
              </a:rPr>
              <a:t>主要成果</a:t>
            </a:r>
          </a:p>
        </p:txBody>
      </p:sp>
    </p:spTree>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文本框 5"/>
          <p:cNvSpPr txBox="1"/>
          <p:nvPr/>
        </p:nvSpPr>
        <p:spPr bwMode="auto">
          <a:xfrm>
            <a:off x="550863" y="82550"/>
            <a:ext cx="723900" cy="585788"/>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04</a:t>
            </a:r>
            <a:endParaRPr lang="zh-CN" altLang="en-US" sz="3200" dirty="0">
              <a:solidFill>
                <a:schemeClr val="bg2">
                  <a:lumMod val="25000"/>
                </a:schemeClr>
              </a:solidFill>
              <a:latin typeface="Impact" panose="020B0806030902050204" pitchFamily="34" charset="0"/>
              <a:ea typeface="+mn-ea"/>
            </a:endParaRPr>
          </a:p>
        </p:txBody>
      </p:sp>
      <p:sp>
        <p:nvSpPr>
          <p:cNvPr id="8" name="矩形 7"/>
          <p:cNvSpPr/>
          <p:nvPr/>
        </p:nvSpPr>
        <p:spPr>
          <a:xfrm>
            <a:off x="0" y="6581754"/>
            <a:ext cx="12192000" cy="276248"/>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55" name="组合 54"/>
          <p:cNvGrpSpPr/>
          <p:nvPr/>
        </p:nvGrpSpPr>
        <p:grpSpPr bwMode="auto">
          <a:xfrm>
            <a:off x="1274763" y="1718285"/>
            <a:ext cx="3235325" cy="522287"/>
            <a:chOff x="5982652" y="1305878"/>
            <a:chExt cx="3235645" cy="523220"/>
          </a:xfrm>
        </p:grpSpPr>
        <p:sp>
          <p:nvSpPr>
            <p:cNvPr id="56" name="矩形 55"/>
            <p:cNvSpPr/>
            <p:nvPr/>
          </p:nvSpPr>
          <p:spPr>
            <a:xfrm>
              <a:off x="5982652" y="1305878"/>
              <a:ext cx="3235645" cy="523220"/>
            </a:xfrm>
            <a:prstGeom prst="rect">
              <a:avLst/>
            </a:prstGeom>
            <a:solidFill>
              <a:srgbClr val="34343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endParaRPr>
            </a:p>
          </p:txBody>
        </p:sp>
        <p:sp>
          <p:nvSpPr>
            <p:cNvPr id="57" name="文本框 56"/>
            <p:cNvSpPr txBox="1"/>
            <p:nvPr/>
          </p:nvSpPr>
          <p:spPr>
            <a:xfrm>
              <a:off x="5982652" y="1336094"/>
              <a:ext cx="3235645" cy="462788"/>
            </a:xfrm>
            <a:prstGeom prst="rect">
              <a:avLst/>
            </a:prstGeom>
            <a:noFill/>
          </p:spPr>
          <p:txBody>
            <a:bodyPr wrap="square">
              <a:spAutoFit/>
            </a:bodyPr>
            <a:lstStyle/>
            <a:p>
              <a:pPr eaLnBrk="1" fontAlgn="auto" hangingPunct="1">
                <a:spcBef>
                  <a:spcPts val="0"/>
                </a:spcBef>
                <a:spcAft>
                  <a:spcPts val="0"/>
                </a:spcAft>
                <a:defRPr/>
              </a:pPr>
              <a:r>
                <a:rPr lang="zh-CN" altLang="en-US" sz="2400"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a:t>
              </a:r>
              <a:r>
                <a:rPr lang="en-US" altLang="zh-CN" sz="2400"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CNN</a:t>
              </a:r>
              <a:r>
                <a:rPr lang="zh-CN" altLang="en-US" sz="2400"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神经网络的搭建</a:t>
              </a:r>
            </a:p>
          </p:txBody>
        </p:sp>
      </p:grpSp>
      <p:pic>
        <p:nvPicPr>
          <p:cNvPr id="9" name="图片 8"/>
          <p:cNvPicPr/>
          <p:nvPr/>
        </p:nvPicPr>
        <p:blipFill>
          <a:blip r:embed="rId3">
            <a:extLst>
              <a:ext uri="{28A0092B-C50C-407E-A947-70E740481C1C}">
                <a14:useLocalDpi xmlns:a14="http://schemas.microsoft.com/office/drawing/2010/main" val="0"/>
              </a:ext>
            </a:extLst>
          </a:blip>
          <a:stretch>
            <a:fillRect/>
          </a:stretch>
        </p:blipFill>
        <p:spPr bwMode="auto">
          <a:xfrm>
            <a:off x="1274763" y="2353762"/>
            <a:ext cx="9707368" cy="2492027"/>
          </a:xfrm>
          <a:prstGeom prst="rect">
            <a:avLst/>
          </a:prstGeom>
          <a:noFill/>
          <a:ln>
            <a:noFill/>
          </a:ln>
        </p:spPr>
      </p:pic>
      <p:sp>
        <p:nvSpPr>
          <p:cNvPr id="10" name="矩形 9"/>
          <p:cNvSpPr/>
          <p:nvPr/>
        </p:nvSpPr>
        <p:spPr>
          <a:xfrm>
            <a:off x="1256312" y="4845789"/>
            <a:ext cx="9679376" cy="510524"/>
          </a:xfrm>
          <a:prstGeom prst="rect">
            <a:avLst/>
          </a:prstGeom>
        </p:spPr>
        <p:txBody>
          <a:bodyPr wrap="square">
            <a:spAutoFit/>
          </a:bodyPr>
          <a:lstStyle/>
          <a:p>
            <a:pPr marL="285750" indent="-285750">
              <a:lnSpc>
                <a:spcPct val="200000"/>
              </a:lnSpc>
              <a:buFont typeface="Arial" panose="020B0604020202020204" pitchFamily="34" charset="0"/>
              <a:buChar char="•"/>
            </a:pPr>
            <a:r>
              <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rPr>
              <a:t>卷积 </a:t>
            </a:r>
            <a:r>
              <a:rPr lang="en-US" altLang="zh-CN" sz="1600" kern="100" dirty="0">
                <a:latin typeface="微软雅黑" panose="020B0503020204020204" pitchFamily="34" charset="-122"/>
                <a:ea typeface="微软雅黑" panose="020B0503020204020204" pitchFamily="34" charset="-122"/>
                <a:cs typeface="Times New Roman" panose="02020603050405020304" pitchFamily="18" charset="0"/>
              </a:rPr>
              <a:t>-&gt; </a:t>
            </a:r>
            <a:r>
              <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rPr>
              <a:t>池化 </a:t>
            </a:r>
            <a:r>
              <a:rPr lang="en-US" altLang="zh-CN" sz="1600" kern="100" dirty="0">
                <a:latin typeface="微软雅黑" panose="020B0503020204020204" pitchFamily="34" charset="-122"/>
                <a:ea typeface="微软雅黑" panose="020B0503020204020204" pitchFamily="34" charset="-122"/>
                <a:cs typeface="Times New Roman" panose="02020603050405020304" pitchFamily="18" charset="0"/>
              </a:rPr>
              <a:t>-&gt; </a:t>
            </a:r>
            <a:r>
              <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rPr>
              <a:t>优化权重参数 </a:t>
            </a:r>
            <a:r>
              <a:rPr lang="en-US" altLang="zh-CN" sz="1600" kern="100" dirty="0">
                <a:latin typeface="微软雅黑" panose="020B0503020204020204" pitchFamily="34" charset="-122"/>
                <a:ea typeface="微软雅黑" panose="020B0503020204020204" pitchFamily="34" charset="-122"/>
                <a:cs typeface="Times New Roman" panose="02020603050405020304" pitchFamily="18" charset="0"/>
              </a:rPr>
              <a:t>-&gt; </a:t>
            </a:r>
            <a:r>
              <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rPr>
              <a:t>检验</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55"/>
                                        </p:tgtEl>
                                        <p:attrNameLst>
                                          <p:attrName>style.visibility</p:attrName>
                                        </p:attrNameLst>
                                      </p:cBhvr>
                                      <p:to>
                                        <p:strVal val="visible"/>
                                      </p:to>
                                    </p:set>
                                    <p:animEffect transition="in" filter="wipe(left)">
                                      <p:cBhvr>
                                        <p:cTn id="15"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文本框 5"/>
          <p:cNvSpPr txBox="1"/>
          <p:nvPr/>
        </p:nvSpPr>
        <p:spPr bwMode="auto">
          <a:xfrm>
            <a:off x="550863" y="82550"/>
            <a:ext cx="723900" cy="585788"/>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04</a:t>
            </a:r>
            <a:endParaRPr lang="zh-CN" altLang="en-US" sz="3200" dirty="0">
              <a:solidFill>
                <a:schemeClr val="bg2">
                  <a:lumMod val="25000"/>
                </a:schemeClr>
              </a:solidFill>
              <a:latin typeface="Impact" panose="020B0806030902050204" pitchFamily="34" charset="0"/>
              <a:ea typeface="+mn-ea"/>
            </a:endParaRPr>
          </a:p>
        </p:txBody>
      </p:sp>
      <p:sp>
        <p:nvSpPr>
          <p:cNvPr id="8" name="矩形 7"/>
          <p:cNvSpPr/>
          <p:nvPr/>
        </p:nvSpPr>
        <p:spPr>
          <a:xfrm>
            <a:off x="0" y="6581754"/>
            <a:ext cx="12192000" cy="276248"/>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55" name="组合 54"/>
          <p:cNvGrpSpPr/>
          <p:nvPr/>
        </p:nvGrpSpPr>
        <p:grpSpPr bwMode="auto">
          <a:xfrm>
            <a:off x="1274763" y="1350542"/>
            <a:ext cx="3235325" cy="522287"/>
            <a:chOff x="5982652" y="1305878"/>
            <a:chExt cx="3235645" cy="523220"/>
          </a:xfrm>
        </p:grpSpPr>
        <p:sp>
          <p:nvSpPr>
            <p:cNvPr id="56" name="矩形 55"/>
            <p:cNvSpPr/>
            <p:nvPr/>
          </p:nvSpPr>
          <p:spPr>
            <a:xfrm>
              <a:off x="5982652" y="1305878"/>
              <a:ext cx="3235645" cy="523220"/>
            </a:xfrm>
            <a:prstGeom prst="rect">
              <a:avLst/>
            </a:prstGeom>
            <a:solidFill>
              <a:srgbClr val="34343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endParaRPr>
            </a:p>
          </p:txBody>
        </p:sp>
        <p:sp>
          <p:nvSpPr>
            <p:cNvPr id="57" name="文本框 56"/>
            <p:cNvSpPr txBox="1"/>
            <p:nvPr/>
          </p:nvSpPr>
          <p:spPr>
            <a:xfrm>
              <a:off x="5982652" y="1336094"/>
              <a:ext cx="3235645" cy="461197"/>
            </a:xfrm>
            <a:prstGeom prst="rect">
              <a:avLst/>
            </a:prstGeom>
            <a:noFill/>
          </p:spPr>
          <p:txBody>
            <a:bodyPr wrap="square">
              <a:spAutoFit/>
            </a:bodyPr>
            <a:lstStyle/>
            <a:p>
              <a:pPr eaLnBrk="1" fontAlgn="auto" hangingPunct="1">
                <a:spcBef>
                  <a:spcPts val="0"/>
                </a:spcBef>
                <a:spcAft>
                  <a:spcPts val="0"/>
                </a:spcAft>
                <a:defRPr/>
              </a:pPr>
              <a:r>
                <a:rPr lang="en-US" altLang="zh-CN" sz="2400"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sym typeface="+mn-ea"/>
                </a:rPr>
                <a:t>肺部CT图像原始数据</a:t>
              </a:r>
              <a:endParaRPr lang="en-US" altLang="zh-CN" sz="24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grpSp>
      <p:pic>
        <p:nvPicPr>
          <p:cNvPr id="7" name="图片 7"/>
          <p:cNvPicPr>
            <a:picLocks noChangeAspect="1"/>
          </p:cNvPicPr>
          <p:nvPr/>
        </p:nvPicPr>
        <p:blipFill>
          <a:blip r:embed="rId3" cstate="print">
            <a:extLst>
              <a:ext uri="{28A0092B-C50C-407E-A947-70E740481C1C}">
                <a14:useLocalDpi xmlns:a14="http://schemas.microsoft.com/office/drawing/2010/main" val="0"/>
              </a:ext>
            </a:extLst>
          </a:blip>
          <a:srcRect b="3369"/>
          <a:stretch>
            <a:fillRect/>
          </a:stretch>
        </p:blipFill>
        <p:spPr>
          <a:xfrm>
            <a:off x="1579245" y="1872615"/>
            <a:ext cx="9032875" cy="4509135"/>
          </a:xfrm>
          <a:prstGeom prst="rect">
            <a:avLst/>
          </a:prstGeom>
          <a:ln>
            <a:noFill/>
          </a:ln>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55"/>
                                        </p:tgtEl>
                                        <p:attrNameLst>
                                          <p:attrName>style.visibility</p:attrName>
                                        </p:attrNameLst>
                                      </p:cBhvr>
                                      <p:to>
                                        <p:strVal val="visible"/>
                                      </p:to>
                                    </p:set>
                                    <p:animEffect transition="in" filter="wipe(left)">
                                      <p:cBhvr>
                                        <p:cTn id="15"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8" grpId="0" bldLvl="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文本框 5"/>
          <p:cNvSpPr txBox="1"/>
          <p:nvPr/>
        </p:nvSpPr>
        <p:spPr bwMode="auto">
          <a:xfrm>
            <a:off x="550863" y="82550"/>
            <a:ext cx="723900" cy="585788"/>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04</a:t>
            </a:r>
            <a:endParaRPr lang="zh-CN" altLang="en-US" sz="3200" dirty="0">
              <a:solidFill>
                <a:schemeClr val="bg2">
                  <a:lumMod val="25000"/>
                </a:schemeClr>
              </a:solidFill>
              <a:latin typeface="Impact" panose="020B0806030902050204" pitchFamily="34" charset="0"/>
              <a:ea typeface="+mn-ea"/>
            </a:endParaRPr>
          </a:p>
        </p:txBody>
      </p:sp>
      <p:sp>
        <p:nvSpPr>
          <p:cNvPr id="8" name="矩形 7"/>
          <p:cNvSpPr/>
          <p:nvPr/>
        </p:nvSpPr>
        <p:spPr>
          <a:xfrm>
            <a:off x="0" y="6581754"/>
            <a:ext cx="12192000" cy="276248"/>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55" name="组合 54"/>
          <p:cNvGrpSpPr/>
          <p:nvPr/>
        </p:nvGrpSpPr>
        <p:grpSpPr bwMode="auto">
          <a:xfrm>
            <a:off x="1274763" y="1350542"/>
            <a:ext cx="3235325" cy="522287"/>
            <a:chOff x="5982652" y="1305878"/>
            <a:chExt cx="3235645" cy="523220"/>
          </a:xfrm>
        </p:grpSpPr>
        <p:sp>
          <p:nvSpPr>
            <p:cNvPr id="56" name="矩形 55"/>
            <p:cNvSpPr/>
            <p:nvPr/>
          </p:nvSpPr>
          <p:spPr>
            <a:xfrm>
              <a:off x="5982652" y="1305878"/>
              <a:ext cx="3235645" cy="523220"/>
            </a:xfrm>
            <a:prstGeom prst="rect">
              <a:avLst/>
            </a:prstGeom>
            <a:solidFill>
              <a:srgbClr val="34343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endParaRPr>
            </a:p>
          </p:txBody>
        </p:sp>
        <p:sp>
          <p:nvSpPr>
            <p:cNvPr id="57" name="文本框 56"/>
            <p:cNvSpPr txBox="1"/>
            <p:nvPr/>
          </p:nvSpPr>
          <p:spPr>
            <a:xfrm>
              <a:off x="5982652" y="1336094"/>
              <a:ext cx="3235645" cy="462788"/>
            </a:xfrm>
            <a:prstGeom prst="rect">
              <a:avLst/>
            </a:prstGeom>
            <a:noFill/>
          </p:spPr>
          <p:txBody>
            <a:bodyPr wrap="square">
              <a:spAutoFit/>
            </a:bodyPr>
            <a:lstStyle/>
            <a:p>
              <a:pPr eaLnBrk="1" fontAlgn="auto" hangingPunct="1">
                <a:spcBef>
                  <a:spcPts val="0"/>
                </a:spcBef>
                <a:spcAft>
                  <a:spcPts val="0"/>
                </a:spcAft>
                <a:defRPr/>
              </a:pPr>
              <a:r>
                <a:rPr lang="zh-CN" altLang="en-US" sz="2400"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肺结节病灶数据集构建</a:t>
              </a:r>
            </a:p>
          </p:txBody>
        </p:sp>
      </p:grpSp>
      <p:sp>
        <p:nvSpPr>
          <p:cNvPr id="9" name="矩形 8"/>
          <p:cNvSpPr/>
          <p:nvPr/>
        </p:nvSpPr>
        <p:spPr>
          <a:xfrm>
            <a:off x="1274764" y="2113315"/>
            <a:ext cx="9679376" cy="3465179"/>
          </a:xfrm>
          <a:prstGeom prst="rect">
            <a:avLst/>
          </a:prstGeom>
        </p:spPr>
        <p:txBody>
          <a:bodyPr wrap="square">
            <a:spAutoFit/>
          </a:bodyPr>
          <a:lstStyle/>
          <a:p>
            <a:pPr marL="285750" indent="-285750">
              <a:lnSpc>
                <a:spcPct val="200000"/>
              </a:lnSpc>
              <a:buFont typeface="Arial" panose="020B0604020202020204" pitchFamily="34" charset="0"/>
              <a:buChar char="•"/>
            </a:pPr>
            <a:r>
              <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rPr>
              <a:t>得到训练数据集后便可开始进行网络训练。医学图像数据使用的是</a:t>
            </a:r>
            <a:r>
              <a:rPr lang="en-US" altLang="zh-CN" sz="1600" kern="100" dirty="0">
                <a:latin typeface="微软雅黑" panose="020B0503020204020204" pitchFamily="34" charset="-122"/>
                <a:ea typeface="微软雅黑" panose="020B0503020204020204" pitchFamily="34" charset="-122"/>
                <a:cs typeface="Times New Roman" panose="02020603050405020304" pitchFamily="18" charset="0"/>
              </a:rPr>
              <a:t>CT</a:t>
            </a:r>
            <a:r>
              <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rPr>
              <a:t>扫描时该点的衰减值，在开始前，需要将</a:t>
            </a:r>
            <a:r>
              <a:rPr lang="en-US" altLang="zh-CN" sz="1600" kern="100" dirty="0">
                <a:latin typeface="微软雅黑" panose="020B0503020204020204" pitchFamily="34" charset="-122"/>
                <a:ea typeface="微软雅黑" panose="020B0503020204020204" pitchFamily="34" charset="-122"/>
                <a:cs typeface="Times New Roman" panose="02020603050405020304" pitchFamily="18" charset="0"/>
              </a:rPr>
              <a:t>50*50</a:t>
            </a:r>
            <a:r>
              <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rPr>
              <a:t>的图形数据进行整形。</a:t>
            </a:r>
          </a:p>
          <a:p>
            <a:pPr marL="285750" indent="-285750">
              <a:lnSpc>
                <a:spcPct val="200000"/>
              </a:lnSpc>
              <a:buFont typeface="Arial" panose="020B0604020202020204" pitchFamily="34" charset="0"/>
              <a:buChar char="•"/>
            </a:pPr>
            <a:r>
              <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rPr>
              <a:t>每一张</a:t>
            </a:r>
            <a:r>
              <a:rPr lang="en-US" altLang="zh-CN" sz="1600" kern="100" dirty="0">
                <a:latin typeface="微软雅黑" panose="020B0503020204020204" pitchFamily="34" charset="-122"/>
                <a:ea typeface="微软雅黑" panose="020B0503020204020204" pitchFamily="34" charset="-122"/>
                <a:cs typeface="Times New Roman" panose="02020603050405020304" pitchFamily="18" charset="0"/>
              </a:rPr>
              <a:t>CT</a:t>
            </a:r>
            <a:r>
              <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rPr>
              <a:t>图像可以表示为一个二维的数组，每个元素的值表示该点的衰减值，为了方便训练网络优化参数，需要将</a:t>
            </a:r>
            <a:r>
              <a:rPr lang="en-US" altLang="zh-CN" sz="1600" kern="100" dirty="0">
                <a:latin typeface="微软雅黑" panose="020B0503020204020204" pitchFamily="34" charset="-122"/>
                <a:ea typeface="微软雅黑" panose="020B0503020204020204" pitchFamily="34" charset="-122"/>
                <a:cs typeface="Times New Roman" panose="02020603050405020304" pitchFamily="18" charset="0"/>
              </a:rPr>
              <a:t>50*50</a:t>
            </a:r>
            <a:r>
              <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rPr>
              <a:t>的二维图片整形，有结节和无结节两种图像，每种各</a:t>
            </a:r>
            <a:r>
              <a:rPr lang="en-US" altLang="zh-CN" sz="1600" b="1" kern="100" dirty="0">
                <a:latin typeface="微软雅黑" panose="020B0503020204020204" pitchFamily="34" charset="-122"/>
                <a:ea typeface="微软雅黑" panose="020B0503020204020204" pitchFamily="34" charset="-122"/>
                <a:cs typeface="Times New Roman" panose="02020603050405020304" pitchFamily="18" charset="0"/>
              </a:rPr>
              <a:t>800</a:t>
            </a:r>
            <a:r>
              <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rPr>
              <a:t>组，每组包含最大结节截面及其前后各一张的图像，整合到一起用于训练网络和测试网络。</a:t>
            </a:r>
          </a:p>
          <a:p>
            <a:pPr marL="285750" indent="-285750">
              <a:lnSpc>
                <a:spcPct val="200000"/>
              </a:lnSpc>
              <a:buFont typeface="Arial" panose="020B0604020202020204" pitchFamily="34" charset="0"/>
              <a:buChar char="•"/>
            </a:pPr>
            <a:r>
              <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rPr>
              <a:t>搭建好网络并整形好数据后，要对数据集进行训练样本和测试样本的划分，以</a:t>
            </a:r>
            <a:r>
              <a:rPr lang="en-US" altLang="zh-CN" sz="1600" b="1" kern="100" dirty="0">
                <a:latin typeface="微软雅黑" panose="020B0503020204020204" pitchFamily="34" charset="-122"/>
                <a:ea typeface="微软雅黑" panose="020B0503020204020204" pitchFamily="34" charset="-122"/>
                <a:cs typeface="Times New Roman" panose="02020603050405020304" pitchFamily="18" charset="0"/>
              </a:rPr>
              <a:t>7:3</a:t>
            </a:r>
            <a:r>
              <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rPr>
              <a:t>的比例进行划分，即</a:t>
            </a:r>
            <a:r>
              <a:rPr lang="en-US" altLang="zh-CN" sz="1600" kern="100" dirty="0">
                <a:latin typeface="微软雅黑" panose="020B0503020204020204" pitchFamily="34" charset="-122"/>
                <a:ea typeface="微软雅黑" panose="020B0503020204020204" pitchFamily="34" charset="-122"/>
                <a:cs typeface="Times New Roman" panose="02020603050405020304" pitchFamily="18" charset="0"/>
              </a:rPr>
              <a:t>560</a:t>
            </a:r>
            <a:r>
              <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rPr>
              <a:t>组用来训练，</a:t>
            </a:r>
            <a:r>
              <a:rPr lang="en-US" altLang="zh-CN" sz="1600" kern="100" dirty="0">
                <a:latin typeface="微软雅黑" panose="020B0503020204020204" pitchFamily="34" charset="-122"/>
                <a:ea typeface="微软雅黑" panose="020B0503020204020204" pitchFamily="34" charset="-122"/>
                <a:cs typeface="Times New Roman" panose="02020603050405020304" pitchFamily="18" charset="0"/>
              </a:rPr>
              <a:t>240</a:t>
            </a:r>
            <a:r>
              <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rPr>
              <a:t>组用来测试。</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55"/>
                                        </p:tgtEl>
                                        <p:attrNameLst>
                                          <p:attrName>style.visibility</p:attrName>
                                        </p:attrNameLst>
                                      </p:cBhvr>
                                      <p:to>
                                        <p:strVal val="visible"/>
                                      </p:to>
                                    </p:set>
                                    <p:animEffect transition="in" filter="wipe(left)">
                                      <p:cBhvr>
                                        <p:cTn id="15"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文本框 5"/>
          <p:cNvSpPr txBox="1"/>
          <p:nvPr/>
        </p:nvSpPr>
        <p:spPr bwMode="auto">
          <a:xfrm>
            <a:off x="550863" y="82550"/>
            <a:ext cx="723900" cy="585788"/>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04</a:t>
            </a:r>
            <a:endParaRPr lang="zh-CN" altLang="en-US" sz="3200" dirty="0">
              <a:solidFill>
                <a:schemeClr val="bg2">
                  <a:lumMod val="25000"/>
                </a:schemeClr>
              </a:solidFill>
              <a:latin typeface="Impact" panose="020B0806030902050204" pitchFamily="34" charset="0"/>
              <a:ea typeface="+mn-ea"/>
            </a:endParaRPr>
          </a:p>
        </p:txBody>
      </p:sp>
      <p:sp>
        <p:nvSpPr>
          <p:cNvPr id="8" name="矩形 7"/>
          <p:cNvSpPr/>
          <p:nvPr/>
        </p:nvSpPr>
        <p:spPr>
          <a:xfrm>
            <a:off x="0" y="6581754"/>
            <a:ext cx="12192000" cy="276248"/>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55" name="组合 54"/>
          <p:cNvGrpSpPr/>
          <p:nvPr/>
        </p:nvGrpSpPr>
        <p:grpSpPr bwMode="auto">
          <a:xfrm>
            <a:off x="1274763" y="1350542"/>
            <a:ext cx="3235325" cy="522287"/>
            <a:chOff x="5982652" y="1305878"/>
            <a:chExt cx="3235645" cy="523220"/>
          </a:xfrm>
        </p:grpSpPr>
        <p:sp>
          <p:nvSpPr>
            <p:cNvPr id="56" name="矩形 55"/>
            <p:cNvSpPr/>
            <p:nvPr/>
          </p:nvSpPr>
          <p:spPr>
            <a:xfrm>
              <a:off x="5982652" y="1305878"/>
              <a:ext cx="3235645" cy="523220"/>
            </a:xfrm>
            <a:prstGeom prst="rect">
              <a:avLst/>
            </a:prstGeom>
            <a:solidFill>
              <a:srgbClr val="34343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endParaRPr>
            </a:p>
          </p:txBody>
        </p:sp>
        <p:sp>
          <p:nvSpPr>
            <p:cNvPr id="57" name="文本框 56"/>
            <p:cNvSpPr txBox="1"/>
            <p:nvPr/>
          </p:nvSpPr>
          <p:spPr>
            <a:xfrm>
              <a:off x="5982652" y="1336094"/>
              <a:ext cx="3235645" cy="462788"/>
            </a:xfrm>
            <a:prstGeom prst="rect">
              <a:avLst/>
            </a:prstGeom>
            <a:noFill/>
          </p:spPr>
          <p:txBody>
            <a:bodyPr wrap="square">
              <a:spAutoFit/>
            </a:bodyPr>
            <a:lstStyle/>
            <a:p>
              <a:pPr eaLnBrk="1" fontAlgn="auto" hangingPunct="1">
                <a:spcBef>
                  <a:spcPts val="0"/>
                </a:spcBef>
                <a:spcAft>
                  <a:spcPts val="0"/>
                </a:spcAft>
                <a:defRPr/>
              </a:pPr>
              <a:r>
                <a:rPr lang="zh-CN" altLang="en-US" sz="2400"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肺结节病灶数据集构建</a:t>
              </a:r>
            </a:p>
          </p:txBody>
        </p:sp>
      </p:grpSp>
      <p:sp>
        <p:nvSpPr>
          <p:cNvPr id="9" name="矩形 8"/>
          <p:cNvSpPr/>
          <p:nvPr/>
        </p:nvSpPr>
        <p:spPr>
          <a:xfrm>
            <a:off x="1275080" y="5012055"/>
            <a:ext cx="10154920" cy="583565"/>
          </a:xfrm>
          <a:prstGeom prst="rect">
            <a:avLst/>
          </a:prstGeom>
        </p:spPr>
        <p:txBody>
          <a:bodyPr wrap="square">
            <a:spAutoFit/>
          </a:bodyPr>
          <a:lstStyle/>
          <a:p>
            <a:pPr marL="285750" indent="-285750">
              <a:lnSpc>
                <a:spcPct val="200000"/>
              </a:lnSpc>
              <a:buFont typeface="Arial" panose="020B0604020202020204" pitchFamily="34" charset="0"/>
              <a:buChar char="•"/>
            </a:pPr>
            <a:r>
              <a:rPr sz="1600" kern="100" dirty="0">
                <a:latin typeface="微软雅黑" panose="020B0503020204020204" pitchFamily="34" charset="-122"/>
                <a:ea typeface="微软雅黑" panose="020B0503020204020204" pitchFamily="34" charset="-122"/>
                <a:cs typeface="Times New Roman" panose="02020603050405020304" pitchFamily="18" charset="0"/>
              </a:rPr>
              <a:t>黄色矩形框中标注的即为可视化处理后的结节所在CT图像具体位置，后续即以此为基础进行数据集的构建</a:t>
            </a:r>
          </a:p>
        </p:txBody>
      </p:sp>
      <p:pic>
        <p:nvPicPr>
          <p:cNvPr id="4" name="图片 9" descr="图片包含 照片, 展示&#10;&#10;描述已自动生成"/>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39010" y="2113280"/>
            <a:ext cx="8216900" cy="3018790"/>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55"/>
                                        </p:tgtEl>
                                        <p:attrNameLst>
                                          <p:attrName>style.visibility</p:attrName>
                                        </p:attrNameLst>
                                      </p:cBhvr>
                                      <p:to>
                                        <p:strVal val="visible"/>
                                      </p:to>
                                    </p:set>
                                    <p:animEffect transition="in" filter="wipe(left)">
                                      <p:cBhvr>
                                        <p:cTn id="15"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8" grpId="0" bldLvl="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文本框 5"/>
          <p:cNvSpPr txBox="1"/>
          <p:nvPr/>
        </p:nvSpPr>
        <p:spPr bwMode="auto">
          <a:xfrm>
            <a:off x="550863" y="82550"/>
            <a:ext cx="723900" cy="585788"/>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04</a:t>
            </a:r>
            <a:endParaRPr lang="zh-CN" altLang="en-US" sz="3200" dirty="0">
              <a:solidFill>
                <a:schemeClr val="bg2">
                  <a:lumMod val="25000"/>
                </a:schemeClr>
              </a:solidFill>
              <a:latin typeface="Impact" panose="020B0806030902050204" pitchFamily="34" charset="0"/>
              <a:ea typeface="+mn-ea"/>
            </a:endParaRPr>
          </a:p>
        </p:txBody>
      </p:sp>
      <p:sp>
        <p:nvSpPr>
          <p:cNvPr id="8" name="矩形 7"/>
          <p:cNvSpPr/>
          <p:nvPr/>
        </p:nvSpPr>
        <p:spPr>
          <a:xfrm>
            <a:off x="0" y="6581754"/>
            <a:ext cx="12192000" cy="276248"/>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55" name="组合 54"/>
          <p:cNvGrpSpPr/>
          <p:nvPr/>
        </p:nvGrpSpPr>
        <p:grpSpPr bwMode="auto">
          <a:xfrm>
            <a:off x="1274763" y="1350542"/>
            <a:ext cx="3235325" cy="522287"/>
            <a:chOff x="5982652" y="1305878"/>
            <a:chExt cx="3235645" cy="523220"/>
          </a:xfrm>
        </p:grpSpPr>
        <p:sp>
          <p:nvSpPr>
            <p:cNvPr id="56" name="矩形 55"/>
            <p:cNvSpPr/>
            <p:nvPr/>
          </p:nvSpPr>
          <p:spPr>
            <a:xfrm>
              <a:off x="5982652" y="1305878"/>
              <a:ext cx="3235645" cy="523220"/>
            </a:xfrm>
            <a:prstGeom prst="rect">
              <a:avLst/>
            </a:prstGeom>
            <a:solidFill>
              <a:srgbClr val="34343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endParaRPr>
            </a:p>
          </p:txBody>
        </p:sp>
        <p:sp>
          <p:nvSpPr>
            <p:cNvPr id="57" name="文本框 56"/>
            <p:cNvSpPr txBox="1"/>
            <p:nvPr/>
          </p:nvSpPr>
          <p:spPr>
            <a:xfrm>
              <a:off x="5982652" y="1336094"/>
              <a:ext cx="3235645" cy="462788"/>
            </a:xfrm>
            <a:prstGeom prst="rect">
              <a:avLst/>
            </a:prstGeom>
            <a:noFill/>
          </p:spPr>
          <p:txBody>
            <a:bodyPr wrap="square">
              <a:spAutoFit/>
            </a:bodyPr>
            <a:lstStyle/>
            <a:p>
              <a:pPr eaLnBrk="1" fontAlgn="auto" hangingPunct="1">
                <a:spcBef>
                  <a:spcPts val="0"/>
                </a:spcBef>
                <a:spcAft>
                  <a:spcPts val="0"/>
                </a:spcAft>
                <a:defRPr/>
              </a:pPr>
              <a:r>
                <a:rPr lang="zh-CN" altLang="en-US" sz="2400"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肺结节病灶数据集构建</a:t>
              </a:r>
            </a:p>
          </p:txBody>
        </p:sp>
      </p:grpSp>
      <p:pic>
        <p:nvPicPr>
          <p:cNvPr id="10" name="图片 10" descr="图片包含 照片, 不同, 展示, 外表&#10;&#10;描述已自动生成"/>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39850" y="2101215"/>
            <a:ext cx="9595485" cy="2921635"/>
          </a:xfrm>
          <a:prstGeom prst="rect">
            <a:avLst/>
          </a:prstGeom>
        </p:spPr>
      </p:pic>
      <p:sp>
        <p:nvSpPr>
          <p:cNvPr id="3" name="矩形 2"/>
          <p:cNvSpPr/>
          <p:nvPr/>
        </p:nvSpPr>
        <p:spPr>
          <a:xfrm>
            <a:off x="4570730" y="5036185"/>
            <a:ext cx="3134360" cy="583565"/>
          </a:xfrm>
          <a:prstGeom prst="rect">
            <a:avLst/>
          </a:prstGeom>
        </p:spPr>
        <p:txBody>
          <a:bodyPr wrap="square">
            <a:spAutoFit/>
          </a:bodyPr>
          <a:lstStyle/>
          <a:p>
            <a:pPr marL="0" indent="0">
              <a:lnSpc>
                <a:spcPct val="200000"/>
              </a:lnSpc>
              <a:buFont typeface="Arial" panose="020B0604020202020204" pitchFamily="34" charset="0"/>
              <a:buNone/>
            </a:pPr>
            <a:r>
              <a:rPr sz="1600" kern="100" dirty="0">
                <a:latin typeface="微软雅黑" panose="020B0503020204020204" pitchFamily="34" charset="-122"/>
                <a:ea typeface="微软雅黑" panose="020B0503020204020204" pitchFamily="34" charset="-122"/>
                <a:cs typeface="Times New Roman" panose="02020603050405020304" pitchFamily="18" charset="0"/>
              </a:rPr>
              <a:t>预处理后的CT图像</a:t>
            </a:r>
            <a:r>
              <a:rPr lang="zh-CN" sz="1600" kern="100" dirty="0">
                <a:latin typeface="微软雅黑" panose="020B0503020204020204" pitchFamily="34" charset="-122"/>
                <a:ea typeface="微软雅黑" panose="020B0503020204020204" pitchFamily="34" charset="-122"/>
                <a:cs typeface="Times New Roman" panose="02020603050405020304" pitchFamily="18" charset="0"/>
              </a:rPr>
              <a:t>（含结节）</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55"/>
                                        </p:tgtEl>
                                        <p:attrNameLst>
                                          <p:attrName>style.visibility</p:attrName>
                                        </p:attrNameLst>
                                      </p:cBhvr>
                                      <p:to>
                                        <p:strVal val="visible"/>
                                      </p:to>
                                    </p:set>
                                    <p:animEffect transition="in" filter="wipe(left)">
                                      <p:cBhvr>
                                        <p:cTn id="15"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8" grpId="0" bldLvl="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文本框 5"/>
          <p:cNvSpPr txBox="1"/>
          <p:nvPr/>
        </p:nvSpPr>
        <p:spPr bwMode="auto">
          <a:xfrm>
            <a:off x="550863" y="82550"/>
            <a:ext cx="723900" cy="585788"/>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04</a:t>
            </a:r>
            <a:endParaRPr lang="zh-CN" altLang="en-US" sz="3200" dirty="0">
              <a:solidFill>
                <a:schemeClr val="bg2">
                  <a:lumMod val="25000"/>
                </a:schemeClr>
              </a:solidFill>
              <a:latin typeface="Impact" panose="020B0806030902050204" pitchFamily="34" charset="0"/>
              <a:ea typeface="+mn-ea"/>
            </a:endParaRPr>
          </a:p>
        </p:txBody>
      </p:sp>
      <p:sp>
        <p:nvSpPr>
          <p:cNvPr id="8" name="矩形 7"/>
          <p:cNvSpPr/>
          <p:nvPr/>
        </p:nvSpPr>
        <p:spPr>
          <a:xfrm>
            <a:off x="0" y="6581754"/>
            <a:ext cx="12192000" cy="276248"/>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55" name="组合 54"/>
          <p:cNvGrpSpPr/>
          <p:nvPr/>
        </p:nvGrpSpPr>
        <p:grpSpPr bwMode="auto">
          <a:xfrm>
            <a:off x="1274763" y="1350542"/>
            <a:ext cx="3235325" cy="522287"/>
            <a:chOff x="5982652" y="1305878"/>
            <a:chExt cx="3235645" cy="523220"/>
          </a:xfrm>
        </p:grpSpPr>
        <p:sp>
          <p:nvSpPr>
            <p:cNvPr id="56" name="矩形 55"/>
            <p:cNvSpPr/>
            <p:nvPr/>
          </p:nvSpPr>
          <p:spPr>
            <a:xfrm>
              <a:off x="5982652" y="1305878"/>
              <a:ext cx="3235645" cy="523220"/>
            </a:xfrm>
            <a:prstGeom prst="rect">
              <a:avLst/>
            </a:prstGeom>
            <a:solidFill>
              <a:srgbClr val="34343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endParaRPr>
            </a:p>
          </p:txBody>
        </p:sp>
        <p:sp>
          <p:nvSpPr>
            <p:cNvPr id="57" name="文本框 56"/>
            <p:cNvSpPr txBox="1"/>
            <p:nvPr/>
          </p:nvSpPr>
          <p:spPr>
            <a:xfrm>
              <a:off x="5982652" y="1336094"/>
              <a:ext cx="3235645" cy="462788"/>
            </a:xfrm>
            <a:prstGeom prst="rect">
              <a:avLst/>
            </a:prstGeom>
            <a:noFill/>
          </p:spPr>
          <p:txBody>
            <a:bodyPr wrap="square">
              <a:spAutoFit/>
            </a:bodyPr>
            <a:lstStyle/>
            <a:p>
              <a:pPr eaLnBrk="1" fontAlgn="auto" hangingPunct="1">
                <a:spcBef>
                  <a:spcPts val="0"/>
                </a:spcBef>
                <a:spcAft>
                  <a:spcPts val="0"/>
                </a:spcAft>
                <a:defRPr/>
              </a:pPr>
              <a:r>
                <a:rPr lang="zh-CN" altLang="en-US" sz="2400"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肺结节病灶数据集构建</a:t>
              </a:r>
            </a:p>
          </p:txBody>
        </p:sp>
      </p:grpSp>
      <p:sp>
        <p:nvSpPr>
          <p:cNvPr id="9" name="矩形 8"/>
          <p:cNvSpPr/>
          <p:nvPr/>
        </p:nvSpPr>
        <p:spPr>
          <a:xfrm>
            <a:off x="4570730" y="5036185"/>
            <a:ext cx="3134360" cy="583565"/>
          </a:xfrm>
          <a:prstGeom prst="rect">
            <a:avLst/>
          </a:prstGeom>
        </p:spPr>
        <p:txBody>
          <a:bodyPr wrap="square">
            <a:spAutoFit/>
          </a:bodyPr>
          <a:lstStyle/>
          <a:p>
            <a:pPr marL="0" indent="0">
              <a:lnSpc>
                <a:spcPct val="200000"/>
              </a:lnSpc>
              <a:buFont typeface="Arial" panose="020B0604020202020204" pitchFamily="34" charset="0"/>
              <a:buNone/>
            </a:pPr>
            <a:r>
              <a:rPr sz="1600" kern="100" dirty="0">
                <a:latin typeface="微软雅黑" panose="020B0503020204020204" pitchFamily="34" charset="-122"/>
                <a:ea typeface="微软雅黑" panose="020B0503020204020204" pitchFamily="34" charset="-122"/>
                <a:cs typeface="Times New Roman" panose="02020603050405020304" pitchFamily="18" charset="0"/>
              </a:rPr>
              <a:t>预处理后的CT图像</a:t>
            </a:r>
            <a:r>
              <a:rPr lang="zh-CN" sz="1600" kern="100" dirty="0">
                <a:latin typeface="微软雅黑" panose="020B0503020204020204" pitchFamily="34" charset="-122"/>
                <a:ea typeface="微软雅黑" panose="020B0503020204020204" pitchFamily="34" charset="-122"/>
                <a:cs typeface="Times New Roman" panose="02020603050405020304" pitchFamily="18" charset="0"/>
              </a:rPr>
              <a:t>（不含结节）</a:t>
            </a:r>
          </a:p>
        </p:txBody>
      </p:sp>
      <p:pic>
        <p:nvPicPr>
          <p:cNvPr id="11" name="图片 11" descr="图片包含 照片, 展示, 不同, 建筑物&#10;&#10;描述已自动生成"/>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39850" y="2114550"/>
            <a:ext cx="9595485" cy="2921635"/>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55"/>
                                        </p:tgtEl>
                                        <p:attrNameLst>
                                          <p:attrName>style.visibility</p:attrName>
                                        </p:attrNameLst>
                                      </p:cBhvr>
                                      <p:to>
                                        <p:strVal val="visible"/>
                                      </p:to>
                                    </p:set>
                                    <p:animEffect transition="in" filter="wipe(left)">
                                      <p:cBhvr>
                                        <p:cTn id="15"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8" grpId="0" bldLvl="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文本框 5"/>
          <p:cNvSpPr txBox="1"/>
          <p:nvPr/>
        </p:nvSpPr>
        <p:spPr bwMode="auto">
          <a:xfrm>
            <a:off x="550863" y="82550"/>
            <a:ext cx="723900" cy="585788"/>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04</a:t>
            </a:r>
            <a:endParaRPr lang="zh-CN" altLang="en-US" sz="3200" dirty="0">
              <a:solidFill>
                <a:schemeClr val="bg2">
                  <a:lumMod val="25000"/>
                </a:schemeClr>
              </a:solidFill>
              <a:latin typeface="Impact" panose="020B0806030902050204" pitchFamily="34" charset="0"/>
              <a:ea typeface="+mn-ea"/>
            </a:endParaRPr>
          </a:p>
        </p:txBody>
      </p:sp>
      <p:sp>
        <p:nvSpPr>
          <p:cNvPr id="8" name="矩形 7"/>
          <p:cNvSpPr/>
          <p:nvPr/>
        </p:nvSpPr>
        <p:spPr>
          <a:xfrm>
            <a:off x="0" y="6581754"/>
            <a:ext cx="12192000" cy="276248"/>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55" name="组合 54"/>
          <p:cNvGrpSpPr/>
          <p:nvPr/>
        </p:nvGrpSpPr>
        <p:grpSpPr bwMode="auto">
          <a:xfrm>
            <a:off x="1274763" y="1718285"/>
            <a:ext cx="3235325" cy="522287"/>
            <a:chOff x="5982652" y="1305878"/>
            <a:chExt cx="3235645" cy="523220"/>
          </a:xfrm>
        </p:grpSpPr>
        <p:sp>
          <p:nvSpPr>
            <p:cNvPr id="56" name="矩形 55"/>
            <p:cNvSpPr/>
            <p:nvPr/>
          </p:nvSpPr>
          <p:spPr>
            <a:xfrm>
              <a:off x="5982652" y="1305878"/>
              <a:ext cx="3235645" cy="523220"/>
            </a:xfrm>
            <a:prstGeom prst="rect">
              <a:avLst/>
            </a:prstGeom>
            <a:solidFill>
              <a:srgbClr val="34343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endParaRPr>
            </a:p>
          </p:txBody>
        </p:sp>
        <p:sp>
          <p:nvSpPr>
            <p:cNvPr id="57" name="文本框 56"/>
            <p:cNvSpPr txBox="1"/>
            <p:nvPr/>
          </p:nvSpPr>
          <p:spPr>
            <a:xfrm>
              <a:off x="5982652" y="1336094"/>
              <a:ext cx="3235645" cy="462788"/>
            </a:xfrm>
            <a:prstGeom prst="rect">
              <a:avLst/>
            </a:prstGeom>
            <a:noFill/>
          </p:spPr>
          <p:txBody>
            <a:bodyPr wrap="square">
              <a:spAutoFit/>
            </a:bodyPr>
            <a:lstStyle/>
            <a:p>
              <a:pPr eaLnBrk="1" fontAlgn="auto" hangingPunct="1">
                <a:spcBef>
                  <a:spcPts val="0"/>
                </a:spcBef>
                <a:spcAft>
                  <a:spcPts val="0"/>
                </a:spcAft>
                <a:defRPr/>
              </a:pPr>
              <a:r>
                <a:rPr lang="zh-CN" altLang="en-US" sz="2400"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网络训练及优化</a:t>
              </a:r>
            </a:p>
          </p:txBody>
        </p:sp>
      </p:grpSp>
      <p:pic>
        <p:nvPicPr>
          <p:cNvPr id="9" name="图片 8"/>
          <p:cNvPicPr/>
          <p:nvPr/>
        </p:nvPicPr>
        <p:blipFill>
          <a:blip r:embed="rId3">
            <a:extLst>
              <a:ext uri="{28A0092B-C50C-407E-A947-70E740481C1C}">
                <a14:useLocalDpi xmlns:a14="http://schemas.microsoft.com/office/drawing/2010/main" val="0"/>
              </a:ext>
            </a:extLst>
          </a:blip>
          <a:stretch>
            <a:fillRect/>
          </a:stretch>
        </p:blipFill>
        <p:spPr>
          <a:xfrm>
            <a:off x="6096000" y="1575117"/>
            <a:ext cx="4943475" cy="3707765"/>
          </a:xfrm>
          <a:prstGeom prst="rect">
            <a:avLst/>
          </a:prstGeom>
        </p:spPr>
      </p:pic>
      <p:sp>
        <p:nvSpPr>
          <p:cNvPr id="3" name="矩形 2"/>
          <p:cNvSpPr/>
          <p:nvPr/>
        </p:nvSpPr>
        <p:spPr>
          <a:xfrm>
            <a:off x="1274763" y="2551854"/>
            <a:ext cx="3931719" cy="2634183"/>
          </a:xfrm>
          <a:prstGeom prst="rect">
            <a:avLst/>
          </a:prstGeom>
        </p:spPr>
        <p:txBody>
          <a:bodyPr wrap="square">
            <a:spAutoFit/>
          </a:bodyPr>
          <a:lstStyle/>
          <a:p>
            <a:pPr>
              <a:lnSpc>
                <a:spcPct val="150000"/>
              </a:lnSpc>
            </a:pPr>
            <a:r>
              <a:rPr lang="zh-CN" altLang="zh-CN" sz="1600" kern="100" dirty="0">
                <a:latin typeface="微软雅黑" panose="020B0503020204020204" pitchFamily="34" charset="-122"/>
                <a:ea typeface="微软雅黑" panose="020B0503020204020204" pitchFamily="34" charset="-122"/>
                <a:cs typeface="Times New Roman" panose="02020603050405020304" pitchFamily="18" charset="0"/>
              </a:rPr>
              <a:t>训练网络时需要设置好各项指标，并设置迭代次数，然后即可开始进行训练。设置训练迭代次数为</a:t>
            </a:r>
            <a:r>
              <a:rPr lang="en-US" altLang="zh-CN" sz="1600" kern="100" dirty="0">
                <a:latin typeface="微软雅黑" panose="020B0503020204020204" pitchFamily="34" charset="-122"/>
                <a:ea typeface="微软雅黑" panose="020B0503020204020204" pitchFamily="34" charset="-122"/>
                <a:cs typeface="Times New Roman" panose="02020603050405020304" pitchFamily="18" charset="0"/>
              </a:rPr>
              <a:t>100</a:t>
            </a:r>
            <a:r>
              <a:rPr lang="zh-CN" altLang="zh-CN" sz="1600" kern="100" dirty="0">
                <a:latin typeface="微软雅黑" panose="020B0503020204020204" pitchFamily="34" charset="-122"/>
                <a:ea typeface="微软雅黑" panose="020B0503020204020204" pitchFamily="34" charset="-122"/>
                <a:cs typeface="Times New Roman" panose="02020603050405020304" pitchFamily="18" charset="0"/>
              </a:rPr>
              <a:t>次，使用</a:t>
            </a:r>
            <a:r>
              <a:rPr lang="en-US" altLang="zh-CN" sz="1600" kern="100" dirty="0">
                <a:latin typeface="微软雅黑" panose="020B0503020204020204" pitchFamily="34" charset="-122"/>
                <a:ea typeface="微软雅黑" panose="020B0503020204020204" pitchFamily="34" charset="-122"/>
                <a:cs typeface="Times New Roman" panose="02020603050405020304" pitchFamily="18" charset="0"/>
              </a:rPr>
              <a:t>SGD</a:t>
            </a:r>
            <a:r>
              <a:rPr lang="zh-CN" altLang="zh-CN" sz="1600" kern="100" dirty="0">
                <a:latin typeface="微软雅黑" panose="020B0503020204020204" pitchFamily="34" charset="-122"/>
                <a:ea typeface="微软雅黑" panose="020B0503020204020204" pitchFamily="34" charset="-122"/>
                <a:cs typeface="Times New Roman" panose="02020603050405020304" pitchFamily="18" charset="0"/>
              </a:rPr>
              <a:t>算法来收敛误差。由于数据集数量有限，本次课题在训练网络时选择了较大的学习率和迭代次数，随着迭代次数的增加，误差率也在逐渐收敛</a:t>
            </a:r>
            <a:r>
              <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600" b="1" kern="100" dirty="0">
                <a:latin typeface="微软雅黑" panose="020B0503020204020204" pitchFamily="34" charset="-122"/>
                <a:ea typeface="微软雅黑" panose="020B0503020204020204" pitchFamily="34" charset="-122"/>
                <a:cs typeface="Times New Roman" panose="02020603050405020304" pitchFamily="18" charset="0"/>
              </a:rPr>
              <a:t>正确率为</a:t>
            </a:r>
            <a:r>
              <a:rPr lang="en-US" altLang="zh-CN" sz="1600" b="1" kern="100" dirty="0">
                <a:latin typeface="微软雅黑" panose="020B0503020204020204" pitchFamily="34" charset="-122"/>
                <a:ea typeface="微软雅黑" panose="020B0503020204020204" pitchFamily="34" charset="-122"/>
                <a:cs typeface="Times New Roman" panose="02020603050405020304" pitchFamily="18" charset="0"/>
              </a:rPr>
              <a:t>90.08%</a:t>
            </a:r>
            <a:r>
              <a:rPr lang="zh-CN" altLang="en-US" sz="1600" b="1" kern="100" dirty="0">
                <a:latin typeface="微软雅黑" panose="020B0503020204020204" pitchFamily="34" charset="-122"/>
                <a:ea typeface="微软雅黑" panose="020B0503020204020204" pitchFamily="34" charset="-122"/>
                <a:cs typeface="Times New Roman" panose="02020603050405020304" pitchFamily="18" charset="0"/>
              </a:rPr>
              <a:t>。</a:t>
            </a:r>
            <a:endParaRPr lang="zh-CN" altLang="en-US" sz="1600" b="1" dirty="0">
              <a:latin typeface="微软雅黑" panose="020B0503020204020204" pitchFamily="34" charset="-122"/>
              <a:ea typeface="微软雅黑" panose="020B0503020204020204" pitchFamily="34" charset="-122"/>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55"/>
                                        </p:tgtEl>
                                        <p:attrNameLst>
                                          <p:attrName>style.visibility</p:attrName>
                                        </p:attrNameLst>
                                      </p:cBhvr>
                                      <p:to>
                                        <p:strVal val="visible"/>
                                      </p:to>
                                    </p:set>
                                    <p:animEffect transition="in" filter="wipe(left)">
                                      <p:cBhvr>
                                        <p:cTn id="15"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 y="2014538"/>
            <a:ext cx="12192000" cy="28495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矩形 5"/>
          <p:cNvSpPr/>
          <p:nvPr/>
        </p:nvSpPr>
        <p:spPr>
          <a:xfrm>
            <a:off x="1" y="2663826"/>
            <a:ext cx="1096963"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文本框 7"/>
          <p:cNvSpPr txBox="1">
            <a:spLocks noChangeArrowheads="1"/>
          </p:cNvSpPr>
          <p:nvPr/>
        </p:nvSpPr>
        <p:spPr bwMode="auto">
          <a:xfrm>
            <a:off x="946151" y="2000250"/>
            <a:ext cx="1539875"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11500">
                <a:solidFill>
                  <a:schemeClr val="bg1"/>
                </a:solidFill>
                <a:latin typeface="Impact" panose="020B0806030902050204" pitchFamily="34" charset="0"/>
              </a:rPr>
              <a:t>1</a:t>
            </a:r>
            <a:endParaRPr lang="zh-CN" altLang="en-US" sz="11500">
              <a:solidFill>
                <a:schemeClr val="bg1"/>
              </a:solidFill>
              <a:latin typeface="Impact" panose="020B0806030902050204" pitchFamily="34" charset="0"/>
            </a:endParaRPr>
          </a:p>
        </p:txBody>
      </p:sp>
      <p:sp>
        <p:nvSpPr>
          <p:cNvPr id="9" name="文本框 8"/>
          <p:cNvSpPr txBox="1">
            <a:spLocks noChangeArrowheads="1"/>
          </p:cNvSpPr>
          <p:nvPr/>
        </p:nvSpPr>
        <p:spPr bwMode="auto">
          <a:xfrm>
            <a:off x="419100" y="2638425"/>
            <a:ext cx="5715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3200" b="1">
                <a:solidFill>
                  <a:srgbClr val="044875"/>
                </a:solidFill>
                <a:latin typeface="微软雅黑" panose="020B0503020204020204" pitchFamily="34" charset="-122"/>
                <a:ea typeface="微软雅黑" panose="020B0503020204020204" pitchFamily="34" charset="-122"/>
              </a:rPr>
              <a:t>第</a:t>
            </a:r>
          </a:p>
        </p:txBody>
      </p:sp>
      <p:sp>
        <p:nvSpPr>
          <p:cNvPr id="10" name="矩形 9"/>
          <p:cNvSpPr/>
          <p:nvPr/>
        </p:nvSpPr>
        <p:spPr>
          <a:xfrm>
            <a:off x="2498726" y="2663826"/>
            <a:ext cx="9693275"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文本框 10"/>
          <p:cNvSpPr txBox="1">
            <a:spLocks noChangeArrowheads="1"/>
          </p:cNvSpPr>
          <p:nvPr/>
        </p:nvSpPr>
        <p:spPr bwMode="auto">
          <a:xfrm>
            <a:off x="2525714" y="2638425"/>
            <a:ext cx="176688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3200" b="1">
                <a:solidFill>
                  <a:srgbClr val="044875"/>
                </a:solidFill>
                <a:latin typeface="微软雅黑" panose="020B0503020204020204" pitchFamily="34" charset="-122"/>
                <a:ea typeface="微软雅黑" panose="020B0503020204020204" pitchFamily="34" charset="-122"/>
              </a:rPr>
              <a:t>部分</a:t>
            </a:r>
          </a:p>
        </p:txBody>
      </p:sp>
      <p:sp>
        <p:nvSpPr>
          <p:cNvPr id="12" name="文本框 11"/>
          <p:cNvSpPr txBox="1">
            <a:spLocks noChangeArrowheads="1"/>
          </p:cNvSpPr>
          <p:nvPr/>
        </p:nvSpPr>
        <p:spPr bwMode="auto">
          <a:xfrm>
            <a:off x="6212827" y="3632201"/>
            <a:ext cx="57277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4800" b="1" dirty="0">
                <a:solidFill>
                  <a:schemeClr val="bg1"/>
                </a:solidFill>
                <a:latin typeface="微软雅黑" panose="020B0503020204020204" pitchFamily="34" charset="-122"/>
                <a:ea typeface="微软雅黑" panose="020B0503020204020204" pitchFamily="34" charset="-122"/>
              </a:rPr>
              <a:t>课题背景</a:t>
            </a:r>
          </a:p>
        </p:txBody>
      </p:sp>
    </p:spTree>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2014538"/>
            <a:ext cx="12192000" cy="28495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1" y="2663826"/>
            <a:ext cx="1096963"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文本框 3"/>
          <p:cNvSpPr txBox="1">
            <a:spLocks noChangeArrowheads="1"/>
          </p:cNvSpPr>
          <p:nvPr/>
        </p:nvSpPr>
        <p:spPr bwMode="auto">
          <a:xfrm>
            <a:off x="946151" y="2000250"/>
            <a:ext cx="1539875" cy="1861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11500">
                <a:solidFill>
                  <a:schemeClr val="bg1"/>
                </a:solidFill>
                <a:latin typeface="Impact" panose="020B0806030902050204" pitchFamily="34" charset="0"/>
              </a:rPr>
              <a:t>6</a:t>
            </a:r>
          </a:p>
        </p:txBody>
      </p:sp>
      <p:sp>
        <p:nvSpPr>
          <p:cNvPr id="5" name="文本框 4"/>
          <p:cNvSpPr txBox="1">
            <a:spLocks noChangeArrowheads="1"/>
          </p:cNvSpPr>
          <p:nvPr/>
        </p:nvSpPr>
        <p:spPr bwMode="auto">
          <a:xfrm>
            <a:off x="419100" y="2638425"/>
            <a:ext cx="5715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3200" b="1">
                <a:solidFill>
                  <a:srgbClr val="044875"/>
                </a:solidFill>
                <a:latin typeface="微软雅黑" panose="020B0503020204020204" pitchFamily="34" charset="-122"/>
                <a:ea typeface="微软雅黑" panose="020B0503020204020204" pitchFamily="34" charset="-122"/>
              </a:rPr>
              <a:t>第</a:t>
            </a:r>
          </a:p>
        </p:txBody>
      </p:sp>
      <p:sp>
        <p:nvSpPr>
          <p:cNvPr id="6" name="矩形 5"/>
          <p:cNvSpPr/>
          <p:nvPr/>
        </p:nvSpPr>
        <p:spPr>
          <a:xfrm>
            <a:off x="2498726" y="2663826"/>
            <a:ext cx="9693275"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文本框 6"/>
          <p:cNvSpPr txBox="1">
            <a:spLocks noChangeArrowheads="1"/>
          </p:cNvSpPr>
          <p:nvPr/>
        </p:nvSpPr>
        <p:spPr bwMode="auto">
          <a:xfrm>
            <a:off x="2525714" y="2638425"/>
            <a:ext cx="176688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3200" b="1">
                <a:solidFill>
                  <a:srgbClr val="044875"/>
                </a:solidFill>
                <a:latin typeface="微软雅黑" panose="020B0503020204020204" pitchFamily="34" charset="-122"/>
                <a:ea typeface="微软雅黑" panose="020B0503020204020204" pitchFamily="34" charset="-122"/>
              </a:rPr>
              <a:t>部分</a:t>
            </a:r>
          </a:p>
        </p:txBody>
      </p:sp>
      <p:sp>
        <p:nvSpPr>
          <p:cNvPr id="8" name="文本框 7"/>
          <p:cNvSpPr txBox="1">
            <a:spLocks noChangeArrowheads="1"/>
          </p:cNvSpPr>
          <p:nvPr/>
        </p:nvSpPr>
        <p:spPr bwMode="auto">
          <a:xfrm>
            <a:off x="6096000" y="3632201"/>
            <a:ext cx="57277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4800" b="1" dirty="0">
                <a:solidFill>
                  <a:schemeClr val="bg1"/>
                </a:solidFill>
                <a:latin typeface="微软雅黑" panose="020B0503020204020204" pitchFamily="34" charset="-122"/>
                <a:ea typeface="微软雅黑" panose="020B0503020204020204" pitchFamily="34" charset="-122"/>
              </a:rPr>
              <a:t>参考文献</a:t>
            </a:r>
          </a:p>
        </p:txBody>
      </p:sp>
    </p:spTree>
  </p:cSld>
  <p:clrMapOvr>
    <a:masterClrMapping/>
  </p:clrMapOvr>
  <p:transition spd="slow">
    <p:push di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文本框 5"/>
          <p:cNvSpPr txBox="1"/>
          <p:nvPr/>
        </p:nvSpPr>
        <p:spPr bwMode="auto">
          <a:xfrm>
            <a:off x="550863" y="82550"/>
            <a:ext cx="723900" cy="585788"/>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05</a:t>
            </a:r>
            <a:endParaRPr lang="zh-CN" altLang="en-US" sz="3200" dirty="0">
              <a:solidFill>
                <a:schemeClr val="bg2">
                  <a:lumMod val="25000"/>
                </a:schemeClr>
              </a:solidFill>
              <a:latin typeface="Impact" panose="020B0806030902050204" pitchFamily="34" charset="0"/>
              <a:ea typeface="+mn-ea"/>
            </a:endParaRPr>
          </a:p>
        </p:txBody>
      </p:sp>
      <p:sp>
        <p:nvSpPr>
          <p:cNvPr id="8" name="矩形 7"/>
          <p:cNvSpPr/>
          <p:nvPr/>
        </p:nvSpPr>
        <p:spPr>
          <a:xfrm>
            <a:off x="0" y="6581754"/>
            <a:ext cx="12192000" cy="276248"/>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文本框 3"/>
          <p:cNvSpPr txBox="1"/>
          <p:nvPr/>
        </p:nvSpPr>
        <p:spPr>
          <a:xfrm>
            <a:off x="912813" y="1044661"/>
            <a:ext cx="9545637" cy="4768678"/>
          </a:xfrm>
          <a:prstGeom prst="rect">
            <a:avLst/>
          </a:prstGeom>
          <a:noFill/>
        </p:spPr>
        <p:txBody>
          <a:bodyPr wrap="square" rtlCol="0">
            <a:spAutoFit/>
          </a:bodyPr>
          <a:lstStyle/>
          <a:p>
            <a:pPr>
              <a:lnSpc>
                <a:spcPct val="150000"/>
              </a:lnSpc>
            </a:pPr>
            <a:r>
              <a:rPr lang="en-US" altLang="zh-CN" sz="1200" dirty="0">
                <a:latin typeface="微软雅黑" panose="020B0503020204020204" pitchFamily="34" charset="-122"/>
                <a:ea typeface="微软雅黑" panose="020B0503020204020204" pitchFamily="34" charset="-122"/>
              </a:rPr>
              <a:t>[1]</a:t>
            </a:r>
            <a:r>
              <a:rPr lang="zh-CN" altLang="zh-CN" sz="1200" dirty="0">
                <a:latin typeface="微软雅黑" panose="020B0503020204020204" pitchFamily="34" charset="-122"/>
                <a:ea typeface="微软雅黑" panose="020B0503020204020204" pitchFamily="34" charset="-122"/>
              </a:rPr>
              <a:t>王恩侃</a:t>
            </a:r>
            <a:r>
              <a:rPr lang="en-US" altLang="zh-CN" sz="1200" dirty="0">
                <a:latin typeface="微软雅黑" panose="020B0503020204020204" pitchFamily="34" charset="-122"/>
                <a:ea typeface="微软雅黑" panose="020B0503020204020204" pitchFamily="34" charset="-122"/>
              </a:rPr>
              <a:t>,</a:t>
            </a:r>
            <a:r>
              <a:rPr lang="zh-CN" altLang="zh-CN" sz="1200" dirty="0">
                <a:latin typeface="微软雅黑" panose="020B0503020204020204" pitchFamily="34" charset="-122"/>
                <a:ea typeface="微软雅黑" panose="020B0503020204020204" pitchFamily="34" charset="-122"/>
              </a:rPr>
              <a:t>曹玉东</a:t>
            </a:r>
            <a:r>
              <a:rPr lang="en-US" altLang="zh-CN" sz="1200" dirty="0">
                <a:latin typeface="微软雅黑" panose="020B0503020204020204" pitchFamily="34" charset="-122"/>
                <a:ea typeface="微软雅黑" panose="020B0503020204020204" pitchFamily="34" charset="-122"/>
              </a:rPr>
              <a:t>,</a:t>
            </a:r>
            <a:r>
              <a:rPr lang="zh-CN" altLang="zh-CN" sz="1200" dirty="0">
                <a:latin typeface="微软雅黑" panose="020B0503020204020204" pitchFamily="34" charset="-122"/>
                <a:ea typeface="微软雅黑" panose="020B0503020204020204" pitchFamily="34" charset="-122"/>
              </a:rPr>
              <a:t>汪金涛</a:t>
            </a:r>
            <a:r>
              <a:rPr lang="en-US" altLang="zh-CN" sz="1200" dirty="0">
                <a:latin typeface="微软雅黑" panose="020B0503020204020204" pitchFamily="34" charset="-122"/>
                <a:ea typeface="微软雅黑" panose="020B0503020204020204" pitchFamily="34" charset="-122"/>
              </a:rPr>
              <a:t>.</a:t>
            </a:r>
            <a:r>
              <a:rPr lang="zh-CN" altLang="zh-CN" sz="1200" dirty="0">
                <a:latin typeface="微软雅黑" panose="020B0503020204020204" pitchFamily="34" charset="-122"/>
                <a:ea typeface="微软雅黑" panose="020B0503020204020204" pitchFamily="34" charset="-122"/>
              </a:rPr>
              <a:t>基于深度神经网络的人脸图像识别</a:t>
            </a:r>
            <a:r>
              <a:rPr lang="en-US" altLang="zh-CN" sz="1200" dirty="0">
                <a:latin typeface="微软雅黑" panose="020B0503020204020204" pitchFamily="34" charset="-122"/>
                <a:ea typeface="微软雅黑" panose="020B0503020204020204" pitchFamily="34" charset="-122"/>
              </a:rPr>
              <a:t>[J].</a:t>
            </a:r>
            <a:r>
              <a:rPr lang="zh-CN" altLang="zh-CN" sz="1200" dirty="0">
                <a:latin typeface="微软雅黑" panose="020B0503020204020204" pitchFamily="34" charset="-122"/>
                <a:ea typeface="微软雅黑" panose="020B0503020204020204" pitchFamily="34" charset="-122"/>
              </a:rPr>
              <a:t>辽宁工业大学学报</a:t>
            </a:r>
            <a:r>
              <a:rPr lang="en-US" altLang="zh-CN" sz="1200" dirty="0">
                <a:latin typeface="微软雅黑" panose="020B0503020204020204" pitchFamily="34" charset="-122"/>
                <a:ea typeface="微软雅黑" panose="020B0503020204020204" pitchFamily="34" charset="-122"/>
              </a:rPr>
              <a:t>(</a:t>
            </a:r>
            <a:r>
              <a:rPr lang="zh-CN" altLang="zh-CN" sz="1200" dirty="0">
                <a:latin typeface="微软雅黑" panose="020B0503020204020204" pitchFamily="34" charset="-122"/>
                <a:ea typeface="微软雅黑" panose="020B0503020204020204" pitchFamily="34" charset="-122"/>
              </a:rPr>
              <a:t>自然科学版</a:t>
            </a:r>
            <a:r>
              <a:rPr lang="en-US" altLang="zh-CN" sz="1200" dirty="0">
                <a:latin typeface="微软雅黑" panose="020B0503020204020204" pitchFamily="34" charset="-122"/>
                <a:ea typeface="微软雅黑" panose="020B0503020204020204" pitchFamily="34" charset="-122"/>
              </a:rPr>
              <a:t>),2019,39(01):29-32.</a:t>
            </a:r>
            <a:endParaRPr lang="zh-CN" altLang="zh-CN" sz="1200" dirty="0">
              <a:latin typeface="微软雅黑" panose="020B0503020204020204" pitchFamily="34" charset="-122"/>
              <a:ea typeface="微软雅黑" panose="020B0503020204020204" pitchFamily="34" charset="-122"/>
            </a:endParaRPr>
          </a:p>
          <a:p>
            <a:pPr>
              <a:lnSpc>
                <a:spcPct val="150000"/>
              </a:lnSpc>
            </a:pPr>
            <a:r>
              <a:rPr lang="en-US" altLang="zh-CN" sz="1200" dirty="0">
                <a:latin typeface="微软雅黑" panose="020B0503020204020204" pitchFamily="34" charset="-122"/>
                <a:ea typeface="微软雅黑" panose="020B0503020204020204" pitchFamily="34" charset="-122"/>
              </a:rPr>
              <a:t>[2]Probability of Cancer in Pulmonary Nodules Detected on First Screening CT[J].N </a:t>
            </a:r>
            <a:r>
              <a:rPr lang="en-US" altLang="zh-CN" sz="1200" dirty="0" err="1">
                <a:latin typeface="微软雅黑" panose="020B0503020204020204" pitchFamily="34" charset="-122"/>
                <a:ea typeface="微软雅黑" panose="020B0503020204020204" pitchFamily="34" charset="-122"/>
              </a:rPr>
              <a:t>Engl</a:t>
            </a:r>
            <a:r>
              <a:rPr lang="en-US" altLang="zh-CN" sz="1200" dirty="0">
                <a:latin typeface="微软雅黑" panose="020B0503020204020204" pitchFamily="34" charset="-122"/>
                <a:ea typeface="微软雅黑" panose="020B0503020204020204" pitchFamily="34" charset="-122"/>
              </a:rPr>
              <a:t> J Med. 2013 September 5; 369(10): 910–919.</a:t>
            </a:r>
            <a:endParaRPr lang="zh-CN" altLang="zh-CN" sz="1200" dirty="0">
              <a:latin typeface="微软雅黑" panose="020B0503020204020204" pitchFamily="34" charset="-122"/>
              <a:ea typeface="微软雅黑" panose="020B0503020204020204" pitchFamily="34" charset="-122"/>
            </a:endParaRPr>
          </a:p>
          <a:p>
            <a:pPr>
              <a:lnSpc>
                <a:spcPct val="150000"/>
              </a:lnSpc>
            </a:pPr>
            <a:r>
              <a:rPr lang="en-US" altLang="zh-CN" sz="1200" dirty="0">
                <a:latin typeface="微软雅黑" panose="020B0503020204020204" pitchFamily="34" charset="-122"/>
                <a:ea typeface="微软雅黑" panose="020B0503020204020204" pitchFamily="34" charset="-122"/>
              </a:rPr>
              <a:t>[3]</a:t>
            </a:r>
            <a:r>
              <a:rPr lang="en-US" altLang="zh-CN" sz="1200" dirty="0" err="1">
                <a:latin typeface="微软雅黑" panose="020B0503020204020204" pitchFamily="34" charset="-122"/>
                <a:ea typeface="微软雅黑" panose="020B0503020204020204" pitchFamily="34" charset="-122"/>
              </a:rPr>
              <a:t>Aberle</a:t>
            </a:r>
            <a:r>
              <a:rPr lang="en-US" altLang="zh-CN" sz="1200" dirty="0">
                <a:latin typeface="微软雅黑" panose="020B0503020204020204" pitchFamily="34" charset="-122"/>
                <a:ea typeface="微软雅黑" panose="020B0503020204020204" pitchFamily="34" charset="-122"/>
              </a:rPr>
              <a:t> DR, Adams AM, Berg CD, et al. Reduced lung cancer mortality with low-dose computed tomographic screening. N </a:t>
            </a:r>
            <a:r>
              <a:rPr lang="en-US" altLang="zh-CN" sz="1200" dirty="0" err="1">
                <a:latin typeface="微软雅黑" panose="020B0503020204020204" pitchFamily="34" charset="-122"/>
                <a:ea typeface="微软雅黑" panose="020B0503020204020204" pitchFamily="34" charset="-122"/>
              </a:rPr>
              <a:t>Engl</a:t>
            </a:r>
            <a:r>
              <a:rPr lang="en-US" altLang="zh-CN" sz="1200" dirty="0">
                <a:latin typeface="微软雅黑" panose="020B0503020204020204" pitchFamily="34" charset="-122"/>
                <a:ea typeface="微软雅黑" panose="020B0503020204020204" pitchFamily="34" charset="-122"/>
              </a:rPr>
              <a:t> J Med. 2011; 365:395–409. [PubMed: 21714641] </a:t>
            </a:r>
            <a:endParaRPr lang="zh-CN" altLang="zh-CN" sz="1200" dirty="0">
              <a:latin typeface="微软雅黑" panose="020B0503020204020204" pitchFamily="34" charset="-122"/>
              <a:ea typeface="微软雅黑" panose="020B0503020204020204" pitchFamily="34" charset="-122"/>
            </a:endParaRPr>
          </a:p>
          <a:p>
            <a:pPr>
              <a:lnSpc>
                <a:spcPct val="150000"/>
              </a:lnSpc>
            </a:pPr>
            <a:r>
              <a:rPr lang="en-US" altLang="zh-CN" sz="1200" dirty="0">
                <a:latin typeface="微软雅黑" panose="020B0503020204020204" pitchFamily="34" charset="-122"/>
                <a:ea typeface="微软雅黑" panose="020B0503020204020204" pitchFamily="34" charset="-122"/>
              </a:rPr>
              <a:t>[4]</a:t>
            </a:r>
            <a:r>
              <a:rPr lang="zh-CN" altLang="zh-CN" sz="1200" dirty="0">
                <a:latin typeface="微软雅黑" panose="020B0503020204020204" pitchFamily="34" charset="-122"/>
                <a:ea typeface="微软雅黑" panose="020B0503020204020204" pitchFamily="34" charset="-122"/>
              </a:rPr>
              <a:t>彭骋</a:t>
            </a:r>
            <a:r>
              <a:rPr lang="en-US" altLang="zh-CN" sz="1200" dirty="0">
                <a:latin typeface="微软雅黑" panose="020B0503020204020204" pitchFamily="34" charset="-122"/>
                <a:ea typeface="微软雅黑" panose="020B0503020204020204" pitchFamily="34" charset="-122"/>
              </a:rPr>
              <a:t>.</a:t>
            </a:r>
            <a:r>
              <a:rPr lang="zh-CN" altLang="zh-CN" sz="1200" dirty="0">
                <a:latin typeface="微软雅黑" panose="020B0503020204020204" pitchFamily="34" charset="-122"/>
                <a:ea typeface="微软雅黑" panose="020B0503020204020204" pitchFamily="34" charset="-122"/>
              </a:rPr>
              <a:t>基于深度学习的图像检索系统</a:t>
            </a:r>
            <a:r>
              <a:rPr lang="en-US" altLang="zh-CN" sz="1200" dirty="0">
                <a:latin typeface="微软雅黑" panose="020B0503020204020204" pitchFamily="34" charset="-122"/>
                <a:ea typeface="微软雅黑" panose="020B0503020204020204" pitchFamily="34" charset="-122"/>
              </a:rPr>
              <a:t>[J].</a:t>
            </a:r>
            <a:r>
              <a:rPr lang="zh-CN" altLang="zh-CN" sz="1200" dirty="0">
                <a:latin typeface="微软雅黑" panose="020B0503020204020204" pitchFamily="34" charset="-122"/>
                <a:ea typeface="微软雅黑" panose="020B0503020204020204" pitchFamily="34" charset="-122"/>
              </a:rPr>
              <a:t>通讯世界</a:t>
            </a:r>
            <a:r>
              <a:rPr lang="en-US" altLang="zh-CN" sz="1200" dirty="0">
                <a:latin typeface="微软雅黑" panose="020B0503020204020204" pitchFamily="34" charset="-122"/>
                <a:ea typeface="微软雅黑" panose="020B0503020204020204" pitchFamily="34" charset="-122"/>
              </a:rPr>
              <a:t>, 2018 (06) :258-259.</a:t>
            </a:r>
            <a:endParaRPr lang="zh-CN" altLang="zh-CN" sz="1200" dirty="0">
              <a:latin typeface="微软雅黑" panose="020B0503020204020204" pitchFamily="34" charset="-122"/>
              <a:ea typeface="微软雅黑" panose="020B0503020204020204" pitchFamily="34" charset="-122"/>
            </a:endParaRPr>
          </a:p>
          <a:p>
            <a:pPr>
              <a:lnSpc>
                <a:spcPct val="150000"/>
              </a:lnSpc>
            </a:pPr>
            <a:r>
              <a:rPr lang="en-US" altLang="zh-CN" sz="1200" dirty="0">
                <a:latin typeface="微软雅黑" panose="020B0503020204020204" pitchFamily="34" charset="-122"/>
                <a:ea typeface="微软雅黑" panose="020B0503020204020204" pitchFamily="34" charset="-122"/>
              </a:rPr>
              <a:t>[5]</a:t>
            </a:r>
            <a:r>
              <a:rPr lang="zh-CN" altLang="zh-CN" sz="1200" dirty="0">
                <a:latin typeface="微软雅黑" panose="020B0503020204020204" pitchFamily="34" charset="-122"/>
                <a:ea typeface="微软雅黑" panose="020B0503020204020204" pitchFamily="34" charset="-122"/>
              </a:rPr>
              <a:t>基于</a:t>
            </a:r>
            <a:r>
              <a:rPr lang="en-US" altLang="zh-CN" sz="1200" dirty="0">
                <a:latin typeface="微软雅黑" panose="020B0503020204020204" pitchFamily="34" charset="-122"/>
                <a:ea typeface="微软雅黑" panose="020B0503020204020204" pitchFamily="34" charset="-122"/>
              </a:rPr>
              <a:t>TCP/IP</a:t>
            </a:r>
            <a:r>
              <a:rPr lang="zh-CN" altLang="zh-CN" sz="1200" dirty="0">
                <a:latin typeface="微软雅黑" panose="020B0503020204020204" pitchFamily="34" charset="-122"/>
                <a:ea typeface="微软雅黑" panose="020B0503020204020204" pitchFamily="34" charset="-122"/>
              </a:rPr>
              <a:t>协议的网络通信服务器设计</a:t>
            </a:r>
            <a:r>
              <a:rPr lang="en-US" altLang="zh-CN" sz="1200" dirty="0">
                <a:latin typeface="微软雅黑" panose="020B0503020204020204" pitchFamily="34" charset="-122"/>
                <a:ea typeface="微软雅黑" panose="020B0503020204020204" pitchFamily="34" charset="-122"/>
              </a:rPr>
              <a:t>[J]. </a:t>
            </a:r>
            <a:r>
              <a:rPr lang="zh-CN" altLang="zh-CN" sz="1200" dirty="0">
                <a:latin typeface="微软雅黑" panose="020B0503020204020204" pitchFamily="34" charset="-122"/>
                <a:ea typeface="微软雅黑" panose="020B0503020204020204" pitchFamily="34" charset="-122"/>
              </a:rPr>
              <a:t>张彦青</a:t>
            </a:r>
            <a:r>
              <a:rPr lang="en-US" altLang="zh-CN" sz="1200" dirty="0">
                <a:latin typeface="微软雅黑" panose="020B0503020204020204" pitchFamily="34" charset="-122"/>
                <a:ea typeface="微软雅黑" panose="020B0503020204020204" pitchFamily="34" charset="-122"/>
              </a:rPr>
              <a:t>.</a:t>
            </a:r>
            <a:r>
              <a:rPr lang="zh-CN" altLang="zh-CN" sz="1200" dirty="0">
                <a:latin typeface="微软雅黑" panose="020B0503020204020204" pitchFamily="34" charset="-122"/>
                <a:ea typeface="微软雅黑" panose="020B0503020204020204" pitchFamily="34" charset="-122"/>
              </a:rPr>
              <a:t>中国战略新兴产业</a:t>
            </a:r>
            <a:r>
              <a:rPr lang="en-US" altLang="zh-CN" sz="1200" dirty="0">
                <a:latin typeface="微软雅黑" panose="020B0503020204020204" pitchFamily="34" charset="-122"/>
                <a:ea typeface="微软雅黑" panose="020B0503020204020204" pitchFamily="34" charset="-122"/>
              </a:rPr>
              <a:t>. 2018(36)</a:t>
            </a:r>
            <a:endParaRPr lang="zh-CN" altLang="zh-CN" sz="1200" dirty="0">
              <a:latin typeface="微软雅黑" panose="020B0503020204020204" pitchFamily="34" charset="-122"/>
              <a:ea typeface="微软雅黑" panose="020B0503020204020204" pitchFamily="34" charset="-122"/>
            </a:endParaRPr>
          </a:p>
          <a:p>
            <a:pPr>
              <a:lnSpc>
                <a:spcPct val="150000"/>
              </a:lnSpc>
            </a:pPr>
            <a:r>
              <a:rPr lang="en-US" altLang="zh-CN" sz="1200" dirty="0">
                <a:latin typeface="微软雅黑" panose="020B0503020204020204" pitchFamily="34" charset="-122"/>
                <a:ea typeface="微软雅黑" panose="020B0503020204020204" pitchFamily="34" charset="-122"/>
              </a:rPr>
              <a:t>[6]</a:t>
            </a:r>
            <a:r>
              <a:rPr lang="zh-CN" altLang="zh-CN" sz="1200" dirty="0">
                <a:latin typeface="微软雅黑" panose="020B0503020204020204" pitchFamily="34" charset="-122"/>
                <a:ea typeface="微软雅黑" panose="020B0503020204020204" pitchFamily="34" charset="-122"/>
              </a:rPr>
              <a:t>基于深度学习的人脸识别技术研究</a:t>
            </a:r>
            <a:r>
              <a:rPr lang="en-US" altLang="zh-CN" sz="1200" dirty="0">
                <a:latin typeface="微软雅黑" panose="020B0503020204020204" pitchFamily="34" charset="-122"/>
                <a:ea typeface="微软雅黑" panose="020B0503020204020204" pitchFamily="34" charset="-122"/>
              </a:rPr>
              <a:t>[J]. </a:t>
            </a:r>
            <a:r>
              <a:rPr lang="zh-CN" altLang="zh-CN" sz="1200" dirty="0">
                <a:latin typeface="微软雅黑" panose="020B0503020204020204" pitchFamily="34" charset="-122"/>
                <a:ea typeface="微软雅黑" panose="020B0503020204020204" pitchFamily="34" charset="-122"/>
              </a:rPr>
              <a:t>齐忠文</a:t>
            </a:r>
            <a:r>
              <a:rPr lang="en-US" altLang="zh-CN" sz="1200" dirty="0">
                <a:latin typeface="微软雅黑" panose="020B0503020204020204" pitchFamily="34" charset="-122"/>
                <a:ea typeface="微软雅黑" panose="020B0503020204020204" pitchFamily="34" charset="-122"/>
              </a:rPr>
              <a:t>.</a:t>
            </a:r>
            <a:r>
              <a:rPr lang="zh-CN" altLang="zh-CN" sz="1200" dirty="0">
                <a:latin typeface="微软雅黑" panose="020B0503020204020204" pitchFamily="34" charset="-122"/>
                <a:ea typeface="微软雅黑" panose="020B0503020204020204" pitchFamily="34" charset="-122"/>
              </a:rPr>
              <a:t>新媒体研究</a:t>
            </a:r>
            <a:r>
              <a:rPr lang="en-US" altLang="zh-CN" sz="1200" dirty="0">
                <a:latin typeface="微软雅黑" panose="020B0503020204020204" pitchFamily="34" charset="-122"/>
                <a:ea typeface="微软雅黑" panose="020B0503020204020204" pitchFamily="34" charset="-122"/>
              </a:rPr>
              <a:t>. 2018(14)</a:t>
            </a:r>
            <a:endParaRPr lang="zh-CN" altLang="zh-CN" sz="1200" dirty="0">
              <a:latin typeface="微软雅黑" panose="020B0503020204020204" pitchFamily="34" charset="-122"/>
              <a:ea typeface="微软雅黑" panose="020B0503020204020204" pitchFamily="34" charset="-122"/>
            </a:endParaRPr>
          </a:p>
          <a:p>
            <a:pPr>
              <a:lnSpc>
                <a:spcPct val="150000"/>
              </a:lnSpc>
            </a:pPr>
            <a:r>
              <a:rPr lang="en-US" altLang="zh-CN" sz="1200" dirty="0">
                <a:latin typeface="微软雅黑" panose="020B0503020204020204" pitchFamily="34" charset="-122"/>
                <a:ea typeface="微软雅黑" panose="020B0503020204020204" pitchFamily="34" charset="-122"/>
              </a:rPr>
              <a:t>[7]</a:t>
            </a:r>
            <a:r>
              <a:rPr lang="zh-CN" altLang="zh-CN" sz="1200" dirty="0">
                <a:latin typeface="微软雅黑" panose="020B0503020204020204" pitchFamily="34" charset="-122"/>
                <a:ea typeface="微软雅黑" panose="020B0503020204020204" pitchFamily="34" charset="-122"/>
              </a:rPr>
              <a:t>深度学习在视频动作识别中的应用</a:t>
            </a:r>
            <a:r>
              <a:rPr lang="en-US" altLang="zh-CN" sz="1200" dirty="0">
                <a:latin typeface="微软雅黑" panose="020B0503020204020204" pitchFamily="34" charset="-122"/>
                <a:ea typeface="微软雅黑" panose="020B0503020204020204" pitchFamily="34" charset="-122"/>
              </a:rPr>
              <a:t>[J]. </a:t>
            </a:r>
            <a:r>
              <a:rPr lang="zh-CN" altLang="zh-CN" sz="1200" dirty="0">
                <a:latin typeface="微软雅黑" panose="020B0503020204020204" pitchFamily="34" charset="-122"/>
                <a:ea typeface="微软雅黑" panose="020B0503020204020204" pitchFamily="34" charset="-122"/>
              </a:rPr>
              <a:t>齐妍薇</a:t>
            </a:r>
            <a:r>
              <a:rPr lang="en-US" altLang="zh-CN" sz="1200" dirty="0">
                <a:latin typeface="微软雅黑" panose="020B0503020204020204" pitchFamily="34" charset="-122"/>
                <a:ea typeface="微软雅黑" panose="020B0503020204020204" pitchFamily="34" charset="-122"/>
              </a:rPr>
              <a:t>.</a:t>
            </a:r>
            <a:r>
              <a:rPr lang="zh-CN" altLang="zh-CN" sz="1200" dirty="0">
                <a:latin typeface="微软雅黑" panose="020B0503020204020204" pitchFamily="34" charset="-122"/>
                <a:ea typeface="微软雅黑" panose="020B0503020204020204" pitchFamily="34" charset="-122"/>
              </a:rPr>
              <a:t>电子技术与软件工程</a:t>
            </a:r>
            <a:r>
              <a:rPr lang="en-US" altLang="zh-CN" sz="1200" dirty="0">
                <a:latin typeface="微软雅黑" panose="020B0503020204020204" pitchFamily="34" charset="-122"/>
                <a:ea typeface="微软雅黑" panose="020B0503020204020204" pitchFamily="34" charset="-122"/>
              </a:rPr>
              <a:t>. 2018(08)</a:t>
            </a:r>
            <a:endParaRPr lang="zh-CN" altLang="zh-CN" sz="1200" dirty="0">
              <a:latin typeface="微软雅黑" panose="020B0503020204020204" pitchFamily="34" charset="-122"/>
              <a:ea typeface="微软雅黑" panose="020B0503020204020204" pitchFamily="34" charset="-122"/>
            </a:endParaRPr>
          </a:p>
          <a:p>
            <a:pPr>
              <a:lnSpc>
                <a:spcPct val="150000"/>
              </a:lnSpc>
            </a:pPr>
            <a:r>
              <a:rPr lang="en-US" altLang="zh-CN" sz="1200" dirty="0">
                <a:latin typeface="微软雅黑" panose="020B0503020204020204" pitchFamily="34" charset="-122"/>
                <a:ea typeface="微软雅黑" panose="020B0503020204020204" pitchFamily="34" charset="-122"/>
              </a:rPr>
              <a:t>[8]</a:t>
            </a:r>
            <a:r>
              <a:rPr lang="zh-CN" altLang="zh-CN" sz="1200" dirty="0">
                <a:latin typeface="微软雅黑" panose="020B0503020204020204" pitchFamily="34" charset="-122"/>
                <a:ea typeface="微软雅黑" panose="020B0503020204020204" pitchFamily="34" charset="-122"/>
              </a:rPr>
              <a:t>开源深度学习框架发展现状与趋势研究</a:t>
            </a:r>
            <a:r>
              <a:rPr lang="en-US" altLang="zh-CN" sz="1200" dirty="0">
                <a:latin typeface="微软雅黑" panose="020B0503020204020204" pitchFamily="34" charset="-122"/>
                <a:ea typeface="微软雅黑" panose="020B0503020204020204" pitchFamily="34" charset="-122"/>
              </a:rPr>
              <a:t>[J]. </a:t>
            </a:r>
            <a:r>
              <a:rPr lang="zh-CN" altLang="zh-CN" sz="1200" dirty="0">
                <a:latin typeface="微软雅黑" panose="020B0503020204020204" pitchFamily="34" charset="-122"/>
                <a:ea typeface="微软雅黑" panose="020B0503020204020204" pitchFamily="34" charset="-122"/>
              </a:rPr>
              <a:t>庞涛</a:t>
            </a:r>
            <a:r>
              <a:rPr lang="en-US" altLang="zh-CN" sz="1200" dirty="0">
                <a:latin typeface="微软雅黑" panose="020B0503020204020204" pitchFamily="34" charset="-122"/>
                <a:ea typeface="微软雅黑" panose="020B0503020204020204" pitchFamily="34" charset="-122"/>
              </a:rPr>
              <a:t>.</a:t>
            </a:r>
            <a:r>
              <a:rPr lang="zh-CN" altLang="zh-CN" sz="1200" dirty="0">
                <a:latin typeface="微软雅黑" panose="020B0503020204020204" pitchFamily="34" charset="-122"/>
                <a:ea typeface="微软雅黑" panose="020B0503020204020204" pitchFamily="34" charset="-122"/>
              </a:rPr>
              <a:t>互联网天地</a:t>
            </a:r>
            <a:r>
              <a:rPr lang="en-US" altLang="zh-CN" sz="1200" dirty="0">
                <a:latin typeface="微软雅黑" panose="020B0503020204020204" pitchFamily="34" charset="-122"/>
                <a:ea typeface="微软雅黑" panose="020B0503020204020204" pitchFamily="34" charset="-122"/>
              </a:rPr>
              <a:t>. 2018(04)</a:t>
            </a:r>
            <a:endParaRPr lang="zh-CN" altLang="zh-CN" sz="1200" dirty="0">
              <a:latin typeface="微软雅黑" panose="020B0503020204020204" pitchFamily="34" charset="-122"/>
              <a:ea typeface="微软雅黑" panose="020B0503020204020204" pitchFamily="34" charset="-122"/>
            </a:endParaRPr>
          </a:p>
          <a:p>
            <a:pPr>
              <a:lnSpc>
                <a:spcPct val="150000"/>
              </a:lnSpc>
            </a:pPr>
            <a:r>
              <a:rPr lang="en-US" altLang="zh-CN" sz="1200" dirty="0">
                <a:latin typeface="微软雅黑" panose="020B0503020204020204" pitchFamily="34" charset="-122"/>
                <a:ea typeface="微软雅黑" panose="020B0503020204020204" pitchFamily="34" charset="-122"/>
              </a:rPr>
              <a:t>[9]Croswell JM, Baker SG, Marcus PM, Clapp JD, Kramer BS. Cumulative incidence of false-positive results in lung cancer screening: a randomized trial. Ann Intern Med. 2010; 152:505–12. [PubMed: 20404381] </a:t>
            </a:r>
            <a:endParaRPr lang="zh-CN" altLang="zh-CN" sz="1200" dirty="0">
              <a:latin typeface="微软雅黑" panose="020B0503020204020204" pitchFamily="34" charset="-122"/>
              <a:ea typeface="微软雅黑" panose="020B0503020204020204" pitchFamily="34" charset="-122"/>
            </a:endParaRPr>
          </a:p>
          <a:p>
            <a:pPr>
              <a:lnSpc>
                <a:spcPct val="150000"/>
              </a:lnSpc>
            </a:pPr>
            <a:r>
              <a:rPr lang="en-US" altLang="zh-CN" sz="1200" dirty="0">
                <a:latin typeface="微软雅黑" panose="020B0503020204020204" pitchFamily="34" charset="-122"/>
                <a:ea typeface="微软雅黑" panose="020B0503020204020204" pitchFamily="34" charset="-122"/>
              </a:rPr>
              <a:t>[10]Bach PB, </a:t>
            </a:r>
            <a:r>
              <a:rPr lang="en-US" altLang="zh-CN" sz="1200" dirty="0" err="1">
                <a:latin typeface="微软雅黑" panose="020B0503020204020204" pitchFamily="34" charset="-122"/>
                <a:ea typeface="微软雅黑" panose="020B0503020204020204" pitchFamily="34" charset="-122"/>
              </a:rPr>
              <a:t>Mirkin</a:t>
            </a:r>
            <a:r>
              <a:rPr lang="en-US" altLang="zh-CN" sz="1200" dirty="0">
                <a:latin typeface="微软雅黑" panose="020B0503020204020204" pitchFamily="34" charset="-122"/>
                <a:ea typeface="微软雅黑" panose="020B0503020204020204" pitchFamily="34" charset="-122"/>
              </a:rPr>
              <a:t> JN, Oliver TK, et al. Benefits and harms of CT screening for lung cancer: a systematic review. JAMA. 2012; 307:2318–29. [PubMed: 22706838] </a:t>
            </a:r>
            <a:endParaRPr lang="zh-CN" altLang="zh-CN" sz="1200" dirty="0">
              <a:latin typeface="微软雅黑" panose="020B0503020204020204" pitchFamily="34" charset="-122"/>
              <a:ea typeface="微软雅黑" panose="020B0503020204020204" pitchFamily="34" charset="-122"/>
            </a:endParaRPr>
          </a:p>
          <a:p>
            <a:pPr>
              <a:lnSpc>
                <a:spcPct val="150000"/>
              </a:lnSpc>
            </a:pPr>
            <a:r>
              <a:rPr lang="en-US" altLang="zh-CN" sz="1200" dirty="0">
                <a:latin typeface="微软雅黑" panose="020B0503020204020204" pitchFamily="34" charset="-122"/>
                <a:ea typeface="微软雅黑" panose="020B0503020204020204" pitchFamily="34" charset="-122"/>
              </a:rPr>
              <a:t>[11]Wood DE, </a:t>
            </a:r>
            <a:r>
              <a:rPr lang="en-US" altLang="zh-CN" sz="1200" dirty="0" err="1">
                <a:latin typeface="微软雅黑" panose="020B0503020204020204" pitchFamily="34" charset="-122"/>
                <a:ea typeface="微软雅黑" panose="020B0503020204020204" pitchFamily="34" charset="-122"/>
              </a:rPr>
              <a:t>Eapen</a:t>
            </a:r>
            <a:r>
              <a:rPr lang="en-US" altLang="zh-CN" sz="1200" dirty="0">
                <a:latin typeface="微软雅黑" panose="020B0503020204020204" pitchFamily="34" charset="-122"/>
                <a:ea typeface="微软雅黑" panose="020B0503020204020204" pitchFamily="34" charset="-122"/>
              </a:rPr>
              <a:t> GA, Ettinger DS, et al. Lung cancer screening. J Natl Cancer </a:t>
            </a:r>
            <a:r>
              <a:rPr lang="en-US" altLang="zh-CN" sz="1200" dirty="0" err="1">
                <a:latin typeface="微软雅黑" panose="020B0503020204020204" pitchFamily="34" charset="-122"/>
                <a:ea typeface="微软雅黑" panose="020B0503020204020204" pitchFamily="34" charset="-122"/>
              </a:rPr>
              <a:t>Compr</a:t>
            </a:r>
            <a:r>
              <a:rPr lang="en-US" altLang="zh-CN" sz="1200" dirty="0">
                <a:latin typeface="微软雅黑" panose="020B0503020204020204" pitchFamily="34" charset="-122"/>
                <a:ea typeface="微软雅黑" panose="020B0503020204020204" pitchFamily="34" charset="-122"/>
              </a:rPr>
              <a:t> </a:t>
            </a:r>
            <a:r>
              <a:rPr lang="en-US" altLang="zh-CN" sz="1200" dirty="0" err="1">
                <a:latin typeface="微软雅黑" panose="020B0503020204020204" pitchFamily="34" charset="-122"/>
                <a:ea typeface="微软雅黑" panose="020B0503020204020204" pitchFamily="34" charset="-122"/>
              </a:rPr>
              <a:t>Netw</a:t>
            </a:r>
            <a:r>
              <a:rPr lang="en-US" altLang="zh-CN" sz="1200" dirty="0">
                <a:latin typeface="微软雅黑" panose="020B0503020204020204" pitchFamily="34" charset="-122"/>
                <a:ea typeface="微软雅黑" panose="020B0503020204020204" pitchFamily="34" charset="-122"/>
              </a:rPr>
              <a:t>. 2012; 10:240–65. </a:t>
            </a:r>
            <a:endParaRPr lang="zh-CN" altLang="zh-CN" sz="1200" dirty="0">
              <a:latin typeface="微软雅黑" panose="020B0503020204020204" pitchFamily="34" charset="-122"/>
              <a:ea typeface="微软雅黑" panose="020B0503020204020204" pitchFamily="34" charset="-122"/>
            </a:endParaRPr>
          </a:p>
          <a:p>
            <a:pPr>
              <a:lnSpc>
                <a:spcPct val="150000"/>
              </a:lnSpc>
            </a:pPr>
            <a:r>
              <a:rPr lang="en-US" altLang="zh-CN" sz="1200" dirty="0">
                <a:latin typeface="微软雅黑" panose="020B0503020204020204" pitchFamily="34" charset="-122"/>
                <a:ea typeface="微软雅黑" panose="020B0503020204020204" pitchFamily="34" charset="-122"/>
              </a:rPr>
              <a:t>[12] American Thoracic Society. Standardization of spirometry, 1994 update. Am J Respir </a:t>
            </a:r>
            <a:r>
              <a:rPr lang="en-US" altLang="zh-CN" sz="1200" dirty="0" err="1">
                <a:latin typeface="微软雅黑" panose="020B0503020204020204" pitchFamily="34" charset="-122"/>
                <a:ea typeface="微软雅黑" panose="020B0503020204020204" pitchFamily="34" charset="-122"/>
              </a:rPr>
              <a:t>Crit</a:t>
            </a:r>
            <a:r>
              <a:rPr lang="en-US" altLang="zh-CN" sz="1200" dirty="0">
                <a:latin typeface="微软雅黑" panose="020B0503020204020204" pitchFamily="34" charset="-122"/>
                <a:ea typeface="微软雅黑" panose="020B0503020204020204" pitchFamily="34" charset="-122"/>
              </a:rPr>
              <a:t> Care Med. 1995; 152:1107–36. [PubMed: 7663792]</a:t>
            </a:r>
            <a:endParaRPr lang="zh-CN" altLang="zh-CN" sz="1200" dirty="0">
              <a:latin typeface="微软雅黑" panose="020B0503020204020204" pitchFamily="34" charset="-122"/>
              <a:ea typeface="微软雅黑" panose="020B0503020204020204" pitchFamily="34" charset="-122"/>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2014538"/>
            <a:ext cx="12192000" cy="28495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1" y="2663826"/>
            <a:ext cx="1096963"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文本框 3"/>
          <p:cNvSpPr txBox="1">
            <a:spLocks noChangeArrowheads="1"/>
          </p:cNvSpPr>
          <p:nvPr/>
        </p:nvSpPr>
        <p:spPr bwMode="auto">
          <a:xfrm>
            <a:off x="946151" y="2000250"/>
            <a:ext cx="1539875" cy="1861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11500" dirty="0">
                <a:solidFill>
                  <a:schemeClr val="bg1"/>
                </a:solidFill>
                <a:latin typeface="Impact" panose="020B0806030902050204" pitchFamily="34" charset="0"/>
              </a:rPr>
              <a:t>7</a:t>
            </a:r>
          </a:p>
        </p:txBody>
      </p:sp>
      <p:sp>
        <p:nvSpPr>
          <p:cNvPr id="5" name="文本框 4"/>
          <p:cNvSpPr txBox="1">
            <a:spLocks noChangeArrowheads="1"/>
          </p:cNvSpPr>
          <p:nvPr/>
        </p:nvSpPr>
        <p:spPr bwMode="auto">
          <a:xfrm>
            <a:off x="419100" y="2638425"/>
            <a:ext cx="5715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3200" b="1">
                <a:solidFill>
                  <a:srgbClr val="044875"/>
                </a:solidFill>
                <a:latin typeface="微软雅黑" panose="020B0503020204020204" pitchFamily="34" charset="-122"/>
                <a:ea typeface="微软雅黑" panose="020B0503020204020204" pitchFamily="34" charset="-122"/>
              </a:rPr>
              <a:t>第</a:t>
            </a:r>
          </a:p>
        </p:txBody>
      </p:sp>
      <p:sp>
        <p:nvSpPr>
          <p:cNvPr id="6" name="矩形 5"/>
          <p:cNvSpPr/>
          <p:nvPr/>
        </p:nvSpPr>
        <p:spPr>
          <a:xfrm>
            <a:off x="2498726" y="2663826"/>
            <a:ext cx="9693275"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文本框 6"/>
          <p:cNvSpPr txBox="1">
            <a:spLocks noChangeArrowheads="1"/>
          </p:cNvSpPr>
          <p:nvPr/>
        </p:nvSpPr>
        <p:spPr bwMode="auto">
          <a:xfrm>
            <a:off x="2525714" y="2638425"/>
            <a:ext cx="176688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3200" b="1">
                <a:solidFill>
                  <a:srgbClr val="044875"/>
                </a:solidFill>
                <a:latin typeface="微软雅黑" panose="020B0503020204020204" pitchFamily="34" charset="-122"/>
                <a:ea typeface="微软雅黑" panose="020B0503020204020204" pitchFamily="34" charset="-122"/>
              </a:rPr>
              <a:t>部分</a:t>
            </a:r>
          </a:p>
        </p:txBody>
      </p:sp>
      <p:sp>
        <p:nvSpPr>
          <p:cNvPr id="8" name="文本框 7"/>
          <p:cNvSpPr txBox="1">
            <a:spLocks noChangeArrowheads="1"/>
          </p:cNvSpPr>
          <p:nvPr/>
        </p:nvSpPr>
        <p:spPr bwMode="auto">
          <a:xfrm>
            <a:off x="6791325" y="3632201"/>
            <a:ext cx="57277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4800" b="1" dirty="0">
                <a:solidFill>
                  <a:schemeClr val="bg1"/>
                </a:solidFill>
                <a:latin typeface="微软雅黑" panose="020B0503020204020204" pitchFamily="34" charset="-122"/>
                <a:ea typeface="微软雅黑" panose="020B0503020204020204" pitchFamily="34" charset="-122"/>
              </a:rPr>
              <a:t>计划回顾</a:t>
            </a:r>
          </a:p>
        </p:txBody>
      </p:sp>
    </p:spTree>
  </p:cSld>
  <p:clrMapOvr>
    <a:masterClrMapping/>
  </p:clrMapOvr>
  <p:transition spd="slow">
    <p:push dir="u"/>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文本框 5"/>
          <p:cNvSpPr txBox="1"/>
          <p:nvPr/>
        </p:nvSpPr>
        <p:spPr bwMode="auto">
          <a:xfrm>
            <a:off x="550863" y="82550"/>
            <a:ext cx="723900" cy="585788"/>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06</a:t>
            </a:r>
            <a:endParaRPr lang="zh-CN" altLang="en-US" sz="3200" dirty="0">
              <a:solidFill>
                <a:schemeClr val="bg2">
                  <a:lumMod val="25000"/>
                </a:schemeClr>
              </a:solidFill>
              <a:latin typeface="Impact" panose="020B0806030902050204" pitchFamily="34" charset="0"/>
              <a:ea typeface="+mn-ea"/>
            </a:endParaRPr>
          </a:p>
        </p:txBody>
      </p:sp>
      <p:sp>
        <p:nvSpPr>
          <p:cNvPr id="16" name="矩形 15"/>
          <p:cNvSpPr/>
          <p:nvPr/>
        </p:nvSpPr>
        <p:spPr>
          <a:xfrm>
            <a:off x="0" y="6581754"/>
            <a:ext cx="12192000" cy="276248"/>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9" name="组合 8"/>
          <p:cNvGrpSpPr/>
          <p:nvPr/>
        </p:nvGrpSpPr>
        <p:grpSpPr bwMode="auto">
          <a:xfrm>
            <a:off x="6907213" y="2155825"/>
            <a:ext cx="1041400" cy="1041400"/>
            <a:chOff x="6907679" y="2155364"/>
            <a:chExt cx="1041578" cy="1041578"/>
          </a:xfrm>
        </p:grpSpPr>
        <p:sp>
          <p:nvSpPr>
            <p:cNvPr id="10" name="任意多边形 9"/>
            <p:cNvSpPr/>
            <p:nvPr/>
          </p:nvSpPr>
          <p:spPr>
            <a:xfrm>
              <a:off x="6907679" y="2155364"/>
              <a:ext cx="1041578" cy="1041578"/>
            </a:xfrm>
            <a:custGeom>
              <a:avLst/>
              <a:gdLst>
                <a:gd name="connsiteX0" fmla="*/ 0 w 1041578"/>
                <a:gd name="connsiteY0" fmla="*/ 520789 h 1041578"/>
                <a:gd name="connsiteX1" fmla="*/ 520789 w 1041578"/>
                <a:gd name="connsiteY1" fmla="*/ 0 h 1041578"/>
                <a:gd name="connsiteX2" fmla="*/ 1041578 w 1041578"/>
                <a:gd name="connsiteY2" fmla="*/ 520789 h 1041578"/>
                <a:gd name="connsiteX3" fmla="*/ 520789 w 1041578"/>
                <a:gd name="connsiteY3" fmla="*/ 1041578 h 1041578"/>
                <a:gd name="connsiteX4" fmla="*/ 0 w 1041578"/>
                <a:gd name="connsiteY4" fmla="*/ 520789 h 1041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1578" h="1041578">
                  <a:moveTo>
                    <a:pt x="0" y="520789"/>
                  </a:moveTo>
                  <a:cubicBezTo>
                    <a:pt x="0" y="233165"/>
                    <a:pt x="233165" y="0"/>
                    <a:pt x="520789" y="0"/>
                  </a:cubicBezTo>
                  <a:cubicBezTo>
                    <a:pt x="808413" y="0"/>
                    <a:pt x="1041578" y="233165"/>
                    <a:pt x="1041578" y="520789"/>
                  </a:cubicBezTo>
                  <a:cubicBezTo>
                    <a:pt x="1041578" y="808413"/>
                    <a:pt x="808413" y="1041578"/>
                    <a:pt x="520789" y="1041578"/>
                  </a:cubicBezTo>
                  <a:cubicBezTo>
                    <a:pt x="233165" y="1041578"/>
                    <a:pt x="0" y="808413"/>
                    <a:pt x="0" y="520789"/>
                  </a:cubicBezTo>
                  <a:close/>
                </a:path>
              </a:pathLst>
            </a:custGeom>
            <a:noFill/>
            <a:ln w="38100">
              <a:solidFill>
                <a:srgbClr val="044875"/>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208416" tIns="208416" rIns="208416" bIns="208416" spcCol="1270" anchor="ctr"/>
            <a:lstStyle/>
            <a:p>
              <a:pPr algn="ctr" defTabSz="1955800" eaLnBrk="1" fontAlgn="auto" hangingPunct="1">
                <a:lnSpc>
                  <a:spcPct val="90000"/>
                </a:lnSpc>
                <a:spcAft>
                  <a:spcPct val="35000"/>
                </a:spcAft>
                <a:defRPr/>
              </a:pPr>
              <a:endParaRPr lang="zh-CN" altLang="en-US" sz="4400"/>
            </a:p>
          </p:txBody>
        </p:sp>
        <p:sp>
          <p:nvSpPr>
            <p:cNvPr id="6226" name="Freeform 59"/>
            <p:cNvSpPr>
              <a:spLocks noEditPoints="1"/>
            </p:cNvSpPr>
            <p:nvPr/>
          </p:nvSpPr>
          <p:spPr bwMode="auto">
            <a:xfrm>
              <a:off x="7172480" y="2487626"/>
              <a:ext cx="511976" cy="387388"/>
            </a:xfrm>
            <a:custGeom>
              <a:avLst/>
              <a:gdLst>
                <a:gd name="T0" fmla="*/ 2147483647 w 111"/>
                <a:gd name="T1" fmla="*/ 2147483647 h 84"/>
                <a:gd name="T2" fmla="*/ 2147483647 w 111"/>
                <a:gd name="T3" fmla="*/ 2147483647 h 84"/>
                <a:gd name="T4" fmla="*/ 2147483647 w 111"/>
                <a:gd name="T5" fmla="*/ 2147483647 h 84"/>
                <a:gd name="T6" fmla="*/ 2147483647 w 111"/>
                <a:gd name="T7" fmla="*/ 2147483647 h 84"/>
                <a:gd name="T8" fmla="*/ 2147483647 w 111"/>
                <a:gd name="T9" fmla="*/ 2147483647 h 84"/>
                <a:gd name="T10" fmla="*/ 2147483647 w 111"/>
                <a:gd name="T11" fmla="*/ 2147483647 h 84"/>
                <a:gd name="T12" fmla="*/ 2147483647 w 111"/>
                <a:gd name="T13" fmla="*/ 2147483647 h 84"/>
                <a:gd name="T14" fmla="*/ 2147483647 w 111"/>
                <a:gd name="T15" fmla="*/ 2147483647 h 84"/>
                <a:gd name="T16" fmla="*/ 2147483647 w 111"/>
                <a:gd name="T17" fmla="*/ 2147483647 h 84"/>
                <a:gd name="T18" fmla="*/ 2147483647 w 111"/>
                <a:gd name="T19" fmla="*/ 2147483647 h 84"/>
                <a:gd name="T20" fmla="*/ 2147483647 w 111"/>
                <a:gd name="T21" fmla="*/ 2147483647 h 84"/>
                <a:gd name="T22" fmla="*/ 2147483647 w 111"/>
                <a:gd name="T23" fmla="*/ 2147483647 h 84"/>
                <a:gd name="T24" fmla="*/ 2147483647 w 111"/>
                <a:gd name="T25" fmla="*/ 2147483647 h 84"/>
                <a:gd name="T26" fmla="*/ 2147483647 w 111"/>
                <a:gd name="T27" fmla="*/ 2147483647 h 84"/>
                <a:gd name="T28" fmla="*/ 2147483647 w 111"/>
                <a:gd name="T29" fmla="*/ 2147483647 h 84"/>
                <a:gd name="T30" fmla="*/ 2147483647 w 111"/>
                <a:gd name="T31" fmla="*/ 2147483647 h 84"/>
                <a:gd name="T32" fmla="*/ 2147483647 w 111"/>
                <a:gd name="T33" fmla="*/ 2147483647 h 84"/>
                <a:gd name="T34" fmla="*/ 2147483647 w 111"/>
                <a:gd name="T35" fmla="*/ 2147483647 h 84"/>
                <a:gd name="T36" fmla="*/ 2147483647 w 111"/>
                <a:gd name="T37" fmla="*/ 2147483647 h 84"/>
                <a:gd name="T38" fmla="*/ 2147483647 w 111"/>
                <a:gd name="T39" fmla="*/ 2147483647 h 84"/>
                <a:gd name="T40" fmla="*/ 2147483647 w 111"/>
                <a:gd name="T41" fmla="*/ 2147483647 h 84"/>
                <a:gd name="T42" fmla="*/ 2147483647 w 111"/>
                <a:gd name="T43" fmla="*/ 2147483647 h 84"/>
                <a:gd name="T44" fmla="*/ 2147483647 w 111"/>
                <a:gd name="T45" fmla="*/ 2147483647 h 84"/>
                <a:gd name="T46" fmla="*/ 2147483647 w 111"/>
                <a:gd name="T47" fmla="*/ 2147483647 h 84"/>
                <a:gd name="T48" fmla="*/ 2147483647 w 111"/>
                <a:gd name="T49" fmla="*/ 2147483647 h 84"/>
                <a:gd name="T50" fmla="*/ 2147483647 w 111"/>
                <a:gd name="T51" fmla="*/ 2147483647 h 84"/>
                <a:gd name="T52" fmla="*/ 2147483647 w 111"/>
                <a:gd name="T53" fmla="*/ 2147483647 h 84"/>
                <a:gd name="T54" fmla="*/ 2147483647 w 111"/>
                <a:gd name="T55" fmla="*/ 2147483647 h 84"/>
                <a:gd name="T56" fmla="*/ 2147483647 w 111"/>
                <a:gd name="T57" fmla="*/ 2147483647 h 84"/>
                <a:gd name="T58" fmla="*/ 2147483647 w 111"/>
                <a:gd name="T59" fmla="*/ 2147483647 h 84"/>
                <a:gd name="T60" fmla="*/ 2147483647 w 111"/>
                <a:gd name="T61" fmla="*/ 2147483647 h 84"/>
                <a:gd name="T62" fmla="*/ 2147483647 w 111"/>
                <a:gd name="T63" fmla="*/ 2147483647 h 84"/>
                <a:gd name="T64" fmla="*/ 2147483647 w 111"/>
                <a:gd name="T65" fmla="*/ 2147483647 h 84"/>
                <a:gd name="T66" fmla="*/ 2147483647 w 111"/>
                <a:gd name="T67" fmla="*/ 2147483647 h 84"/>
                <a:gd name="T68" fmla="*/ 2147483647 w 111"/>
                <a:gd name="T69" fmla="*/ 2147483647 h 84"/>
                <a:gd name="T70" fmla="*/ 2147483647 w 111"/>
                <a:gd name="T71" fmla="*/ 2147483647 h 84"/>
                <a:gd name="T72" fmla="*/ 2147483647 w 111"/>
                <a:gd name="T73" fmla="*/ 2147483647 h 84"/>
                <a:gd name="T74" fmla="*/ 2147483647 w 111"/>
                <a:gd name="T75" fmla="*/ 2147483647 h 84"/>
                <a:gd name="T76" fmla="*/ 2147483647 w 111"/>
                <a:gd name="T77" fmla="*/ 2147483647 h 84"/>
                <a:gd name="T78" fmla="*/ 2147483647 w 111"/>
                <a:gd name="T79" fmla="*/ 2147483647 h 84"/>
                <a:gd name="T80" fmla="*/ 2147483647 w 111"/>
                <a:gd name="T81" fmla="*/ 2147483647 h 84"/>
                <a:gd name="T82" fmla="*/ 2147483647 w 111"/>
                <a:gd name="T83" fmla="*/ 2147483647 h 84"/>
                <a:gd name="T84" fmla="*/ 2147483647 w 111"/>
                <a:gd name="T85" fmla="*/ 2147483647 h 84"/>
                <a:gd name="T86" fmla="*/ 2147483647 w 111"/>
                <a:gd name="T87" fmla="*/ 2147483647 h 84"/>
                <a:gd name="T88" fmla="*/ 2147483647 w 111"/>
                <a:gd name="T89" fmla="*/ 2147483647 h 84"/>
                <a:gd name="T90" fmla="*/ 2147483647 w 111"/>
                <a:gd name="T91" fmla="*/ 2147483647 h 84"/>
                <a:gd name="T92" fmla="*/ 2147483647 w 111"/>
                <a:gd name="T93" fmla="*/ 2147483647 h 84"/>
                <a:gd name="T94" fmla="*/ 2147483647 w 111"/>
                <a:gd name="T95" fmla="*/ 2147483647 h 84"/>
                <a:gd name="T96" fmla="*/ 2147483647 w 111"/>
                <a:gd name="T97" fmla="*/ 2147483647 h 84"/>
                <a:gd name="T98" fmla="*/ 0 w 111"/>
                <a:gd name="T99" fmla="*/ 2147483647 h 84"/>
                <a:gd name="T100" fmla="*/ 2147483647 w 111"/>
                <a:gd name="T101" fmla="*/ 2147483647 h 84"/>
                <a:gd name="T102" fmla="*/ 2147483647 w 111"/>
                <a:gd name="T103" fmla="*/ 2147483647 h 84"/>
                <a:gd name="T104" fmla="*/ 2147483647 w 111"/>
                <a:gd name="T105" fmla="*/ 2147483647 h 84"/>
                <a:gd name="T106" fmla="*/ 2147483647 w 111"/>
                <a:gd name="T107" fmla="*/ 2147483647 h 84"/>
                <a:gd name="T108" fmla="*/ 2147483647 w 111"/>
                <a:gd name="T109" fmla="*/ 2147483647 h 84"/>
                <a:gd name="T110" fmla="*/ 2147483647 w 111"/>
                <a:gd name="T111" fmla="*/ 2147483647 h 84"/>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11" h="84">
                  <a:moveTo>
                    <a:pt x="17" y="2"/>
                  </a:moveTo>
                  <a:cubicBezTo>
                    <a:pt x="22" y="0"/>
                    <a:pt x="26" y="1"/>
                    <a:pt x="29" y="4"/>
                  </a:cubicBezTo>
                  <a:cubicBezTo>
                    <a:pt x="27" y="21"/>
                    <a:pt x="24" y="37"/>
                    <a:pt x="20" y="51"/>
                  </a:cubicBezTo>
                  <a:cubicBezTo>
                    <a:pt x="15" y="50"/>
                    <a:pt x="10" y="49"/>
                    <a:pt x="5" y="48"/>
                  </a:cubicBezTo>
                  <a:cubicBezTo>
                    <a:pt x="6" y="31"/>
                    <a:pt x="11" y="15"/>
                    <a:pt x="17" y="2"/>
                  </a:cubicBezTo>
                  <a:close/>
                  <a:moveTo>
                    <a:pt x="20" y="68"/>
                  </a:moveTo>
                  <a:cubicBezTo>
                    <a:pt x="17" y="76"/>
                    <a:pt x="17" y="76"/>
                    <a:pt x="17" y="76"/>
                  </a:cubicBezTo>
                  <a:cubicBezTo>
                    <a:pt x="74" y="76"/>
                    <a:pt x="80" y="76"/>
                    <a:pt x="107" y="76"/>
                  </a:cubicBezTo>
                  <a:cubicBezTo>
                    <a:pt x="111" y="76"/>
                    <a:pt x="111" y="76"/>
                    <a:pt x="111" y="76"/>
                  </a:cubicBezTo>
                  <a:cubicBezTo>
                    <a:pt x="111" y="72"/>
                    <a:pt x="111" y="72"/>
                    <a:pt x="111" y="72"/>
                  </a:cubicBezTo>
                  <a:cubicBezTo>
                    <a:pt x="111" y="27"/>
                    <a:pt x="111" y="27"/>
                    <a:pt x="111" y="27"/>
                  </a:cubicBezTo>
                  <a:cubicBezTo>
                    <a:pt x="111" y="26"/>
                    <a:pt x="111" y="26"/>
                    <a:pt x="111" y="26"/>
                  </a:cubicBezTo>
                  <a:cubicBezTo>
                    <a:pt x="110" y="24"/>
                    <a:pt x="110" y="24"/>
                    <a:pt x="110" y="24"/>
                  </a:cubicBezTo>
                  <a:cubicBezTo>
                    <a:pt x="96" y="11"/>
                    <a:pt x="96" y="11"/>
                    <a:pt x="96" y="11"/>
                  </a:cubicBezTo>
                  <a:cubicBezTo>
                    <a:pt x="95" y="10"/>
                    <a:pt x="95" y="10"/>
                    <a:pt x="95" y="10"/>
                  </a:cubicBezTo>
                  <a:cubicBezTo>
                    <a:pt x="93" y="10"/>
                    <a:pt x="93" y="10"/>
                    <a:pt x="93" y="10"/>
                  </a:cubicBezTo>
                  <a:cubicBezTo>
                    <a:pt x="33" y="10"/>
                    <a:pt x="33" y="10"/>
                    <a:pt x="33" y="10"/>
                  </a:cubicBezTo>
                  <a:cubicBezTo>
                    <a:pt x="33" y="12"/>
                    <a:pt x="33" y="15"/>
                    <a:pt x="33" y="17"/>
                  </a:cubicBezTo>
                  <a:cubicBezTo>
                    <a:pt x="89" y="17"/>
                    <a:pt x="89" y="17"/>
                    <a:pt x="89" y="17"/>
                  </a:cubicBezTo>
                  <a:cubicBezTo>
                    <a:pt x="88" y="29"/>
                    <a:pt x="88" y="29"/>
                    <a:pt x="88" y="29"/>
                  </a:cubicBezTo>
                  <a:cubicBezTo>
                    <a:pt x="88" y="31"/>
                    <a:pt x="88" y="31"/>
                    <a:pt x="88" y="31"/>
                  </a:cubicBezTo>
                  <a:cubicBezTo>
                    <a:pt x="90" y="31"/>
                    <a:pt x="90" y="31"/>
                    <a:pt x="90" y="31"/>
                  </a:cubicBezTo>
                  <a:cubicBezTo>
                    <a:pt x="104" y="31"/>
                    <a:pt x="104" y="31"/>
                    <a:pt x="104" y="31"/>
                  </a:cubicBezTo>
                  <a:cubicBezTo>
                    <a:pt x="104" y="68"/>
                    <a:pt x="104" y="68"/>
                    <a:pt x="104" y="68"/>
                  </a:cubicBezTo>
                  <a:cubicBezTo>
                    <a:pt x="84" y="68"/>
                    <a:pt x="61" y="68"/>
                    <a:pt x="20" y="68"/>
                  </a:cubicBezTo>
                  <a:close/>
                  <a:moveTo>
                    <a:pt x="102" y="27"/>
                  </a:moveTo>
                  <a:cubicBezTo>
                    <a:pt x="92" y="27"/>
                    <a:pt x="92" y="27"/>
                    <a:pt x="92" y="27"/>
                  </a:cubicBezTo>
                  <a:cubicBezTo>
                    <a:pt x="93" y="19"/>
                    <a:pt x="93" y="19"/>
                    <a:pt x="93" y="19"/>
                  </a:cubicBezTo>
                  <a:cubicBezTo>
                    <a:pt x="102" y="27"/>
                    <a:pt x="102" y="27"/>
                    <a:pt x="102" y="27"/>
                  </a:cubicBezTo>
                  <a:close/>
                  <a:moveTo>
                    <a:pt x="34" y="45"/>
                  </a:moveTo>
                  <a:cubicBezTo>
                    <a:pt x="79" y="45"/>
                    <a:pt x="79" y="45"/>
                    <a:pt x="79" y="45"/>
                  </a:cubicBezTo>
                  <a:cubicBezTo>
                    <a:pt x="79" y="48"/>
                    <a:pt x="79" y="48"/>
                    <a:pt x="79" y="48"/>
                  </a:cubicBezTo>
                  <a:cubicBezTo>
                    <a:pt x="34" y="48"/>
                    <a:pt x="34" y="48"/>
                    <a:pt x="34" y="48"/>
                  </a:cubicBezTo>
                  <a:cubicBezTo>
                    <a:pt x="34" y="45"/>
                    <a:pt x="34" y="45"/>
                    <a:pt x="34" y="45"/>
                  </a:cubicBezTo>
                  <a:close/>
                  <a:moveTo>
                    <a:pt x="34" y="34"/>
                  </a:moveTo>
                  <a:cubicBezTo>
                    <a:pt x="75" y="34"/>
                    <a:pt x="75" y="34"/>
                    <a:pt x="75" y="34"/>
                  </a:cubicBezTo>
                  <a:cubicBezTo>
                    <a:pt x="75" y="37"/>
                    <a:pt x="75" y="37"/>
                    <a:pt x="75" y="37"/>
                  </a:cubicBezTo>
                  <a:cubicBezTo>
                    <a:pt x="34" y="37"/>
                    <a:pt x="34" y="37"/>
                    <a:pt x="34" y="37"/>
                  </a:cubicBezTo>
                  <a:cubicBezTo>
                    <a:pt x="34" y="34"/>
                    <a:pt x="34" y="34"/>
                    <a:pt x="34" y="34"/>
                  </a:cubicBezTo>
                  <a:close/>
                  <a:moveTo>
                    <a:pt x="34" y="23"/>
                  </a:moveTo>
                  <a:cubicBezTo>
                    <a:pt x="75" y="23"/>
                    <a:pt x="75" y="23"/>
                    <a:pt x="75" y="23"/>
                  </a:cubicBezTo>
                  <a:cubicBezTo>
                    <a:pt x="75" y="26"/>
                    <a:pt x="75" y="26"/>
                    <a:pt x="75" y="26"/>
                  </a:cubicBezTo>
                  <a:cubicBezTo>
                    <a:pt x="34" y="26"/>
                    <a:pt x="34" y="26"/>
                    <a:pt x="34" y="26"/>
                  </a:cubicBezTo>
                  <a:cubicBezTo>
                    <a:pt x="34" y="23"/>
                    <a:pt x="34" y="23"/>
                    <a:pt x="34" y="23"/>
                  </a:cubicBezTo>
                  <a:close/>
                  <a:moveTo>
                    <a:pt x="4" y="70"/>
                  </a:moveTo>
                  <a:cubicBezTo>
                    <a:pt x="10" y="72"/>
                    <a:pt x="10" y="72"/>
                    <a:pt x="10" y="72"/>
                  </a:cubicBezTo>
                  <a:cubicBezTo>
                    <a:pt x="10" y="79"/>
                    <a:pt x="10" y="79"/>
                    <a:pt x="10" y="79"/>
                  </a:cubicBezTo>
                  <a:cubicBezTo>
                    <a:pt x="5" y="84"/>
                    <a:pt x="5" y="84"/>
                    <a:pt x="5" y="84"/>
                  </a:cubicBezTo>
                  <a:cubicBezTo>
                    <a:pt x="4" y="84"/>
                    <a:pt x="3" y="83"/>
                    <a:pt x="2" y="83"/>
                  </a:cubicBezTo>
                  <a:cubicBezTo>
                    <a:pt x="0" y="76"/>
                    <a:pt x="0" y="76"/>
                    <a:pt x="0" y="76"/>
                  </a:cubicBezTo>
                  <a:cubicBezTo>
                    <a:pt x="4" y="70"/>
                    <a:pt x="4" y="70"/>
                    <a:pt x="4" y="70"/>
                  </a:cubicBezTo>
                  <a:close/>
                  <a:moveTo>
                    <a:pt x="4" y="51"/>
                  </a:moveTo>
                  <a:cubicBezTo>
                    <a:pt x="4" y="57"/>
                    <a:pt x="3" y="63"/>
                    <a:pt x="2" y="68"/>
                  </a:cubicBezTo>
                  <a:cubicBezTo>
                    <a:pt x="6" y="69"/>
                    <a:pt x="9" y="70"/>
                    <a:pt x="13" y="71"/>
                  </a:cubicBezTo>
                  <a:cubicBezTo>
                    <a:pt x="14" y="65"/>
                    <a:pt x="16" y="60"/>
                    <a:pt x="18" y="54"/>
                  </a:cubicBezTo>
                  <a:cubicBezTo>
                    <a:pt x="14" y="53"/>
                    <a:pt x="9" y="52"/>
                    <a:pt x="4" y="51"/>
                  </a:cubicBezTo>
                  <a:close/>
                </a:path>
              </a:pathLst>
            </a:custGeom>
            <a:solidFill>
              <a:srgbClr val="04487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5" name="组合 4"/>
          <p:cNvGrpSpPr/>
          <p:nvPr/>
        </p:nvGrpSpPr>
        <p:grpSpPr bwMode="auto">
          <a:xfrm>
            <a:off x="4198938" y="2155825"/>
            <a:ext cx="1041400" cy="1041400"/>
            <a:chOff x="4199225" y="2155364"/>
            <a:chExt cx="1041578" cy="1041578"/>
          </a:xfrm>
        </p:grpSpPr>
        <p:sp>
          <p:nvSpPr>
            <p:cNvPr id="22" name="任意多边形 21"/>
            <p:cNvSpPr/>
            <p:nvPr/>
          </p:nvSpPr>
          <p:spPr>
            <a:xfrm>
              <a:off x="4199225" y="2155364"/>
              <a:ext cx="1041578" cy="1041578"/>
            </a:xfrm>
            <a:custGeom>
              <a:avLst/>
              <a:gdLst>
                <a:gd name="connsiteX0" fmla="*/ 0 w 1041578"/>
                <a:gd name="connsiteY0" fmla="*/ 520789 h 1041578"/>
                <a:gd name="connsiteX1" fmla="*/ 520789 w 1041578"/>
                <a:gd name="connsiteY1" fmla="*/ 0 h 1041578"/>
                <a:gd name="connsiteX2" fmla="*/ 1041578 w 1041578"/>
                <a:gd name="connsiteY2" fmla="*/ 520789 h 1041578"/>
                <a:gd name="connsiteX3" fmla="*/ 520789 w 1041578"/>
                <a:gd name="connsiteY3" fmla="*/ 1041578 h 1041578"/>
                <a:gd name="connsiteX4" fmla="*/ 0 w 1041578"/>
                <a:gd name="connsiteY4" fmla="*/ 520789 h 1041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1578" h="1041578">
                  <a:moveTo>
                    <a:pt x="0" y="520789"/>
                  </a:moveTo>
                  <a:cubicBezTo>
                    <a:pt x="0" y="233165"/>
                    <a:pt x="233165" y="0"/>
                    <a:pt x="520789" y="0"/>
                  </a:cubicBezTo>
                  <a:cubicBezTo>
                    <a:pt x="808413" y="0"/>
                    <a:pt x="1041578" y="233165"/>
                    <a:pt x="1041578" y="520789"/>
                  </a:cubicBezTo>
                  <a:cubicBezTo>
                    <a:pt x="1041578" y="808413"/>
                    <a:pt x="808413" y="1041578"/>
                    <a:pt x="520789" y="1041578"/>
                  </a:cubicBezTo>
                  <a:cubicBezTo>
                    <a:pt x="233165" y="1041578"/>
                    <a:pt x="0" y="808413"/>
                    <a:pt x="0" y="520789"/>
                  </a:cubicBezTo>
                  <a:close/>
                </a:path>
              </a:pathLst>
            </a:custGeom>
            <a:noFill/>
            <a:ln w="38100">
              <a:solidFill>
                <a:srgbClr val="044875"/>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81746" tIns="181746" rIns="181746" bIns="181746" spcCol="1270" anchor="ctr"/>
            <a:lstStyle/>
            <a:p>
              <a:pPr algn="ctr" defTabSz="1022350" eaLnBrk="1" fontAlgn="auto" hangingPunct="1">
                <a:lnSpc>
                  <a:spcPct val="90000"/>
                </a:lnSpc>
                <a:spcAft>
                  <a:spcPct val="35000"/>
                </a:spcAft>
                <a:defRPr/>
              </a:pPr>
              <a:endParaRPr lang="zh-CN" altLang="en-US" sz="2300"/>
            </a:p>
          </p:txBody>
        </p:sp>
        <p:sp>
          <p:nvSpPr>
            <p:cNvPr id="6224" name="Freeform 74"/>
            <p:cNvSpPr>
              <a:spLocks noEditPoints="1"/>
            </p:cNvSpPr>
            <p:nvPr/>
          </p:nvSpPr>
          <p:spPr bwMode="auto">
            <a:xfrm>
              <a:off x="4492253" y="2527232"/>
              <a:ext cx="455523" cy="297842"/>
            </a:xfrm>
            <a:custGeom>
              <a:avLst/>
              <a:gdLst>
                <a:gd name="T0" fmla="*/ 2147483647 w 99"/>
                <a:gd name="T1" fmla="*/ 2147483647 h 65"/>
                <a:gd name="T2" fmla="*/ 2147483647 w 99"/>
                <a:gd name="T3" fmla="*/ 2147483647 h 65"/>
                <a:gd name="T4" fmla="*/ 2147483647 w 99"/>
                <a:gd name="T5" fmla="*/ 2147483647 h 65"/>
                <a:gd name="T6" fmla="*/ 2147483647 w 99"/>
                <a:gd name="T7" fmla="*/ 2147483647 h 65"/>
                <a:gd name="T8" fmla="*/ 2147483647 w 99"/>
                <a:gd name="T9" fmla="*/ 2147483647 h 65"/>
                <a:gd name="T10" fmla="*/ 2147483647 w 99"/>
                <a:gd name="T11" fmla="*/ 2147483647 h 65"/>
                <a:gd name="T12" fmla="*/ 2147483647 w 99"/>
                <a:gd name="T13" fmla="*/ 2147483647 h 65"/>
                <a:gd name="T14" fmla="*/ 2147483647 w 99"/>
                <a:gd name="T15" fmla="*/ 2147483647 h 65"/>
                <a:gd name="T16" fmla="*/ 2147483647 w 99"/>
                <a:gd name="T17" fmla="*/ 2147483647 h 65"/>
                <a:gd name="T18" fmla="*/ 2147483647 w 99"/>
                <a:gd name="T19" fmla="*/ 2147483647 h 65"/>
                <a:gd name="T20" fmla="*/ 2147483647 w 99"/>
                <a:gd name="T21" fmla="*/ 2147483647 h 65"/>
                <a:gd name="T22" fmla="*/ 2147483647 w 99"/>
                <a:gd name="T23" fmla="*/ 2147483647 h 65"/>
                <a:gd name="T24" fmla="*/ 2147483647 w 99"/>
                <a:gd name="T25" fmla="*/ 2147483647 h 65"/>
                <a:gd name="T26" fmla="*/ 2147483647 w 99"/>
                <a:gd name="T27" fmla="*/ 2147483647 h 65"/>
                <a:gd name="T28" fmla="*/ 2147483647 w 99"/>
                <a:gd name="T29" fmla="*/ 2147483647 h 65"/>
                <a:gd name="T30" fmla="*/ 2147483647 w 99"/>
                <a:gd name="T31" fmla="*/ 2147483647 h 65"/>
                <a:gd name="T32" fmla="*/ 2147483647 w 99"/>
                <a:gd name="T33" fmla="*/ 2147483647 h 65"/>
                <a:gd name="T34" fmla="*/ 2147483647 w 99"/>
                <a:gd name="T35" fmla="*/ 0 h 65"/>
                <a:gd name="T36" fmla="*/ 2147483647 w 99"/>
                <a:gd name="T37" fmla="*/ 2147483647 h 65"/>
                <a:gd name="T38" fmla="*/ 2147483647 w 99"/>
                <a:gd name="T39" fmla="*/ 2147483647 h 65"/>
                <a:gd name="T40" fmla="*/ 2147483647 w 99"/>
                <a:gd name="T41" fmla="*/ 2147483647 h 65"/>
                <a:gd name="T42" fmla="*/ 0 w 99"/>
                <a:gd name="T43" fmla="*/ 2147483647 h 65"/>
                <a:gd name="T44" fmla="*/ 2147483647 w 99"/>
                <a:gd name="T45" fmla="*/ 2147483647 h 65"/>
                <a:gd name="T46" fmla="*/ 2147483647 w 99"/>
                <a:gd name="T47" fmla="*/ 2147483647 h 65"/>
                <a:gd name="T48" fmla="*/ 2147483647 w 99"/>
                <a:gd name="T49" fmla="*/ 2147483647 h 65"/>
                <a:gd name="T50" fmla="*/ 2147483647 w 99"/>
                <a:gd name="T51" fmla="*/ 2147483647 h 65"/>
                <a:gd name="T52" fmla="*/ 2147483647 w 99"/>
                <a:gd name="T53" fmla="*/ 2147483647 h 65"/>
                <a:gd name="T54" fmla="*/ 2147483647 w 99"/>
                <a:gd name="T55" fmla="*/ 2147483647 h 65"/>
                <a:gd name="T56" fmla="*/ 2147483647 w 99"/>
                <a:gd name="T57" fmla="*/ 2147483647 h 65"/>
                <a:gd name="T58" fmla="*/ 2147483647 w 99"/>
                <a:gd name="T59" fmla="*/ 2147483647 h 65"/>
                <a:gd name="T60" fmla="*/ 2147483647 w 99"/>
                <a:gd name="T61" fmla="*/ 2147483647 h 65"/>
                <a:gd name="T62" fmla="*/ 2147483647 w 99"/>
                <a:gd name="T63" fmla="*/ 2147483647 h 65"/>
                <a:gd name="T64" fmla="*/ 2147483647 w 99"/>
                <a:gd name="T65" fmla="*/ 2147483647 h 6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99" h="65">
                  <a:moveTo>
                    <a:pt x="18" y="58"/>
                  </a:moveTo>
                  <a:cubicBezTo>
                    <a:pt x="30" y="58"/>
                    <a:pt x="42" y="60"/>
                    <a:pt x="53" y="65"/>
                  </a:cubicBezTo>
                  <a:cubicBezTo>
                    <a:pt x="64" y="60"/>
                    <a:pt x="75" y="57"/>
                    <a:pt x="87" y="57"/>
                  </a:cubicBezTo>
                  <a:cubicBezTo>
                    <a:pt x="87" y="23"/>
                    <a:pt x="87" y="23"/>
                    <a:pt x="87" y="23"/>
                  </a:cubicBezTo>
                  <a:cubicBezTo>
                    <a:pt x="53" y="28"/>
                    <a:pt x="53" y="28"/>
                    <a:pt x="53" y="28"/>
                  </a:cubicBezTo>
                  <a:cubicBezTo>
                    <a:pt x="18" y="23"/>
                    <a:pt x="18" y="23"/>
                    <a:pt x="18" y="23"/>
                  </a:cubicBezTo>
                  <a:cubicBezTo>
                    <a:pt x="18" y="58"/>
                    <a:pt x="18" y="58"/>
                    <a:pt x="18" y="58"/>
                  </a:cubicBezTo>
                  <a:close/>
                  <a:moveTo>
                    <a:pt x="99" y="8"/>
                  </a:moveTo>
                  <a:cubicBezTo>
                    <a:pt x="99" y="17"/>
                    <a:pt x="99" y="17"/>
                    <a:pt x="99" y="17"/>
                  </a:cubicBezTo>
                  <a:cubicBezTo>
                    <a:pt x="53" y="24"/>
                    <a:pt x="53" y="24"/>
                    <a:pt x="53" y="24"/>
                  </a:cubicBezTo>
                  <a:cubicBezTo>
                    <a:pt x="7" y="17"/>
                    <a:pt x="7" y="17"/>
                    <a:pt x="7" y="17"/>
                  </a:cubicBezTo>
                  <a:cubicBezTo>
                    <a:pt x="7" y="34"/>
                    <a:pt x="7" y="34"/>
                    <a:pt x="7" y="34"/>
                  </a:cubicBezTo>
                  <a:cubicBezTo>
                    <a:pt x="8" y="35"/>
                    <a:pt x="9" y="36"/>
                    <a:pt x="9" y="37"/>
                  </a:cubicBezTo>
                  <a:cubicBezTo>
                    <a:pt x="9" y="39"/>
                    <a:pt x="7" y="41"/>
                    <a:pt x="5" y="41"/>
                  </a:cubicBezTo>
                  <a:cubicBezTo>
                    <a:pt x="4" y="41"/>
                    <a:pt x="2" y="39"/>
                    <a:pt x="2" y="37"/>
                  </a:cubicBezTo>
                  <a:cubicBezTo>
                    <a:pt x="2" y="36"/>
                    <a:pt x="3" y="35"/>
                    <a:pt x="4" y="34"/>
                  </a:cubicBezTo>
                  <a:cubicBezTo>
                    <a:pt x="4" y="25"/>
                    <a:pt x="4" y="17"/>
                    <a:pt x="4" y="8"/>
                  </a:cubicBezTo>
                  <a:cubicBezTo>
                    <a:pt x="53" y="0"/>
                    <a:pt x="53" y="0"/>
                    <a:pt x="53" y="0"/>
                  </a:cubicBezTo>
                  <a:cubicBezTo>
                    <a:pt x="99" y="8"/>
                    <a:pt x="99" y="8"/>
                    <a:pt x="99" y="8"/>
                  </a:cubicBezTo>
                  <a:close/>
                  <a:moveTo>
                    <a:pt x="8" y="42"/>
                  </a:moveTo>
                  <a:cubicBezTo>
                    <a:pt x="6" y="43"/>
                    <a:pt x="5" y="43"/>
                    <a:pt x="3" y="42"/>
                  </a:cubicBezTo>
                  <a:cubicBezTo>
                    <a:pt x="2" y="47"/>
                    <a:pt x="1" y="52"/>
                    <a:pt x="0" y="58"/>
                  </a:cubicBezTo>
                  <a:cubicBezTo>
                    <a:pt x="1" y="58"/>
                    <a:pt x="2" y="58"/>
                    <a:pt x="2" y="58"/>
                  </a:cubicBezTo>
                  <a:cubicBezTo>
                    <a:pt x="3" y="56"/>
                    <a:pt x="3" y="56"/>
                    <a:pt x="3" y="56"/>
                  </a:cubicBezTo>
                  <a:cubicBezTo>
                    <a:pt x="3" y="58"/>
                    <a:pt x="3" y="58"/>
                    <a:pt x="3" y="58"/>
                  </a:cubicBezTo>
                  <a:cubicBezTo>
                    <a:pt x="4" y="59"/>
                    <a:pt x="5" y="59"/>
                    <a:pt x="6" y="59"/>
                  </a:cubicBezTo>
                  <a:cubicBezTo>
                    <a:pt x="7" y="57"/>
                    <a:pt x="7" y="57"/>
                    <a:pt x="7" y="57"/>
                  </a:cubicBezTo>
                  <a:cubicBezTo>
                    <a:pt x="7" y="59"/>
                    <a:pt x="7" y="59"/>
                    <a:pt x="7" y="59"/>
                  </a:cubicBezTo>
                  <a:cubicBezTo>
                    <a:pt x="7" y="59"/>
                    <a:pt x="8" y="59"/>
                    <a:pt x="8" y="59"/>
                  </a:cubicBezTo>
                  <a:cubicBezTo>
                    <a:pt x="8" y="51"/>
                    <a:pt x="8" y="51"/>
                    <a:pt x="8" y="51"/>
                  </a:cubicBezTo>
                  <a:cubicBezTo>
                    <a:pt x="9" y="58"/>
                    <a:pt x="9" y="58"/>
                    <a:pt x="9" y="58"/>
                  </a:cubicBezTo>
                  <a:cubicBezTo>
                    <a:pt x="10" y="58"/>
                    <a:pt x="10" y="58"/>
                    <a:pt x="11" y="58"/>
                  </a:cubicBezTo>
                  <a:cubicBezTo>
                    <a:pt x="10" y="52"/>
                    <a:pt x="9" y="47"/>
                    <a:pt x="8" y="42"/>
                  </a:cubicBezTo>
                  <a:close/>
                </a:path>
              </a:pathLst>
            </a:custGeom>
            <a:solidFill>
              <a:srgbClr val="04487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11" name="组合 10"/>
          <p:cNvGrpSpPr/>
          <p:nvPr/>
        </p:nvGrpSpPr>
        <p:grpSpPr bwMode="auto">
          <a:xfrm>
            <a:off x="6907213" y="3719513"/>
            <a:ext cx="1041400" cy="1041400"/>
            <a:chOff x="6907679" y="3719090"/>
            <a:chExt cx="1041578" cy="1041578"/>
          </a:xfrm>
        </p:grpSpPr>
        <p:sp>
          <p:nvSpPr>
            <p:cNvPr id="12" name="任意多边形 11"/>
            <p:cNvSpPr/>
            <p:nvPr/>
          </p:nvSpPr>
          <p:spPr>
            <a:xfrm>
              <a:off x="6907679" y="3719090"/>
              <a:ext cx="1041578" cy="1041578"/>
            </a:xfrm>
            <a:custGeom>
              <a:avLst/>
              <a:gdLst>
                <a:gd name="connsiteX0" fmla="*/ 0 w 1041578"/>
                <a:gd name="connsiteY0" fmla="*/ 520789 h 1041578"/>
                <a:gd name="connsiteX1" fmla="*/ 520789 w 1041578"/>
                <a:gd name="connsiteY1" fmla="*/ 0 h 1041578"/>
                <a:gd name="connsiteX2" fmla="*/ 1041578 w 1041578"/>
                <a:gd name="connsiteY2" fmla="*/ 520789 h 1041578"/>
                <a:gd name="connsiteX3" fmla="*/ 520789 w 1041578"/>
                <a:gd name="connsiteY3" fmla="*/ 1041578 h 1041578"/>
                <a:gd name="connsiteX4" fmla="*/ 0 w 1041578"/>
                <a:gd name="connsiteY4" fmla="*/ 520789 h 1041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1578" h="1041578">
                  <a:moveTo>
                    <a:pt x="0" y="520789"/>
                  </a:moveTo>
                  <a:cubicBezTo>
                    <a:pt x="0" y="233165"/>
                    <a:pt x="233165" y="0"/>
                    <a:pt x="520789" y="0"/>
                  </a:cubicBezTo>
                  <a:cubicBezTo>
                    <a:pt x="808413" y="0"/>
                    <a:pt x="1041578" y="233165"/>
                    <a:pt x="1041578" y="520789"/>
                  </a:cubicBezTo>
                  <a:cubicBezTo>
                    <a:pt x="1041578" y="808413"/>
                    <a:pt x="808413" y="1041578"/>
                    <a:pt x="520789" y="1041578"/>
                  </a:cubicBezTo>
                  <a:cubicBezTo>
                    <a:pt x="233165" y="1041578"/>
                    <a:pt x="0" y="808413"/>
                    <a:pt x="0" y="520789"/>
                  </a:cubicBezTo>
                  <a:close/>
                </a:path>
              </a:pathLst>
            </a:custGeom>
            <a:noFill/>
            <a:ln w="38100">
              <a:solidFill>
                <a:schemeClr val="bg2">
                  <a:lumMod val="2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81746" tIns="181746" rIns="181746" bIns="181746" spcCol="1270" anchor="ctr"/>
            <a:lstStyle/>
            <a:p>
              <a:pPr algn="ctr" defTabSz="1022350" eaLnBrk="1" fontAlgn="auto" hangingPunct="1">
                <a:lnSpc>
                  <a:spcPct val="90000"/>
                </a:lnSpc>
                <a:spcAft>
                  <a:spcPct val="35000"/>
                </a:spcAft>
                <a:defRPr/>
              </a:pPr>
              <a:endParaRPr lang="zh-CN" altLang="en-US" sz="2300"/>
            </a:p>
          </p:txBody>
        </p:sp>
        <p:sp>
          <p:nvSpPr>
            <p:cNvPr id="34" name="Freeform 30"/>
            <p:cNvSpPr>
              <a:spLocks noEditPoints="1"/>
            </p:cNvSpPr>
            <p:nvPr/>
          </p:nvSpPr>
          <p:spPr bwMode="auto">
            <a:xfrm>
              <a:off x="7258576" y="4016003"/>
              <a:ext cx="339783" cy="447752"/>
            </a:xfrm>
            <a:custGeom>
              <a:avLst/>
              <a:gdLst>
                <a:gd name="T0" fmla="*/ 60 w 74"/>
                <a:gd name="T1" fmla="*/ 0 h 97"/>
                <a:gd name="T2" fmla="*/ 72 w 74"/>
                <a:gd name="T3" fmla="*/ 11 h 97"/>
                <a:gd name="T4" fmla="*/ 70 w 74"/>
                <a:gd name="T5" fmla="*/ 52 h 97"/>
                <a:gd name="T6" fmla="*/ 63 w 74"/>
                <a:gd name="T7" fmla="*/ 11 h 97"/>
                <a:gd name="T8" fmla="*/ 60 w 74"/>
                <a:gd name="T9" fmla="*/ 8 h 97"/>
                <a:gd name="T10" fmla="*/ 26 w 74"/>
                <a:gd name="T11" fmla="*/ 11 h 97"/>
                <a:gd name="T12" fmla="*/ 26 w 74"/>
                <a:gd name="T13" fmla="*/ 18 h 97"/>
                <a:gd name="T14" fmla="*/ 19 w 74"/>
                <a:gd name="T15" fmla="*/ 24 h 97"/>
                <a:gd name="T16" fmla="*/ 12 w 74"/>
                <a:gd name="T17" fmla="*/ 24 h 97"/>
                <a:gd name="T18" fmla="*/ 8 w 74"/>
                <a:gd name="T19" fmla="*/ 79 h 97"/>
                <a:gd name="T20" fmla="*/ 9 w 74"/>
                <a:gd name="T21" fmla="*/ 81 h 97"/>
                <a:gd name="T22" fmla="*/ 28 w 74"/>
                <a:gd name="T23" fmla="*/ 82 h 97"/>
                <a:gd name="T24" fmla="*/ 37 w 74"/>
                <a:gd name="T25" fmla="*/ 90 h 97"/>
                <a:gd name="T26" fmla="*/ 3 w 74"/>
                <a:gd name="T27" fmla="*/ 87 h 97"/>
                <a:gd name="T28" fmla="*/ 3 w 74"/>
                <a:gd name="T29" fmla="*/ 87 h 97"/>
                <a:gd name="T30" fmla="*/ 0 w 74"/>
                <a:gd name="T31" fmla="*/ 20 h 97"/>
                <a:gd name="T32" fmla="*/ 1 w 74"/>
                <a:gd name="T33" fmla="*/ 17 h 97"/>
                <a:gd name="T34" fmla="*/ 19 w 74"/>
                <a:gd name="T35" fmla="*/ 0 h 97"/>
                <a:gd name="T36" fmla="*/ 17 w 74"/>
                <a:gd name="T37" fmla="*/ 52 h 97"/>
                <a:gd name="T38" fmla="*/ 27 w 74"/>
                <a:gd name="T39" fmla="*/ 56 h 97"/>
                <a:gd name="T40" fmla="*/ 17 w 74"/>
                <a:gd name="T41" fmla="*/ 52 h 97"/>
                <a:gd name="T42" fmla="*/ 17 w 74"/>
                <a:gd name="T43" fmla="*/ 44 h 97"/>
                <a:gd name="T44" fmla="*/ 56 w 74"/>
                <a:gd name="T45" fmla="*/ 40 h 97"/>
                <a:gd name="T46" fmla="*/ 17 w 74"/>
                <a:gd name="T47" fmla="*/ 28 h 97"/>
                <a:gd name="T48" fmla="*/ 56 w 74"/>
                <a:gd name="T49" fmla="*/ 33 h 97"/>
                <a:gd name="T50" fmla="*/ 17 w 74"/>
                <a:gd name="T51" fmla="*/ 28 h 97"/>
                <a:gd name="T52" fmla="*/ 34 w 74"/>
                <a:gd name="T53" fmla="*/ 22 h 97"/>
                <a:gd name="T54" fmla="*/ 56 w 74"/>
                <a:gd name="T55" fmla="*/ 17 h 97"/>
                <a:gd name="T56" fmla="*/ 41 w 74"/>
                <a:gd name="T57" fmla="*/ 69 h 97"/>
                <a:gd name="T58" fmla="*/ 41 w 74"/>
                <a:gd name="T59" fmla="*/ 69 h 97"/>
                <a:gd name="T60" fmla="*/ 31 w 74"/>
                <a:gd name="T61" fmla="*/ 66 h 97"/>
                <a:gd name="T62" fmla="*/ 47 w 74"/>
                <a:gd name="T63" fmla="*/ 86 h 97"/>
                <a:gd name="T64" fmla="*/ 59 w 74"/>
                <a:gd name="T65" fmla="*/ 87 h 97"/>
                <a:gd name="T66" fmla="*/ 71 w 74"/>
                <a:gd name="T67" fmla="*/ 96 h 97"/>
                <a:gd name="T68" fmla="*/ 72 w 74"/>
                <a:gd name="T69" fmla="*/ 90 h 97"/>
                <a:gd name="T70" fmla="*/ 63 w 74"/>
                <a:gd name="T71" fmla="*/ 80 h 97"/>
                <a:gd name="T72" fmla="*/ 64 w 74"/>
                <a:gd name="T73" fmla="*/ 57 h 97"/>
                <a:gd name="T74" fmla="*/ 38 w 74"/>
                <a:gd name="T75" fmla="*/ 54 h 97"/>
                <a:gd name="T76" fmla="*/ 42 w 74"/>
                <a:gd name="T77" fmla="*/ 58 h 97"/>
                <a:gd name="T78" fmla="*/ 40 w 74"/>
                <a:gd name="T79" fmla="*/ 76 h 97"/>
                <a:gd name="T80" fmla="*/ 57 w 74"/>
                <a:gd name="T81" fmla="*/ 78 h 97"/>
                <a:gd name="T82" fmla="*/ 59 w 74"/>
                <a:gd name="T83" fmla="*/ 61 h 97"/>
                <a:gd name="T84" fmla="*/ 21 w 74"/>
                <a:gd name="T85" fmla="*/ 9 h 97"/>
                <a:gd name="T86" fmla="*/ 13 w 74"/>
                <a:gd name="T87" fmla="*/ 19 h 97"/>
                <a:gd name="T88" fmla="*/ 17 w 74"/>
                <a:gd name="T89" fmla="*/ 20 h 97"/>
                <a:gd name="T90" fmla="*/ 18 w 74"/>
                <a:gd name="T91" fmla="*/ 20 h 97"/>
                <a:gd name="T92" fmla="*/ 22 w 74"/>
                <a:gd name="T93" fmla="*/ 17 h 97"/>
                <a:gd name="T94" fmla="*/ 22 w 74"/>
                <a:gd name="T95" fmla="*/ 15 h 97"/>
                <a:gd name="T96" fmla="*/ 21 w 74"/>
                <a:gd name="T97" fmla="*/ 1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4" h="97">
                  <a:moveTo>
                    <a:pt x="21" y="0"/>
                  </a:moveTo>
                  <a:cubicBezTo>
                    <a:pt x="60" y="0"/>
                    <a:pt x="60" y="0"/>
                    <a:pt x="60" y="0"/>
                  </a:cubicBezTo>
                  <a:cubicBezTo>
                    <a:pt x="64" y="0"/>
                    <a:pt x="66" y="1"/>
                    <a:pt x="68" y="3"/>
                  </a:cubicBezTo>
                  <a:cubicBezTo>
                    <a:pt x="70" y="5"/>
                    <a:pt x="72" y="8"/>
                    <a:pt x="72" y="11"/>
                  </a:cubicBezTo>
                  <a:cubicBezTo>
                    <a:pt x="72" y="56"/>
                    <a:pt x="72" y="56"/>
                    <a:pt x="72" y="56"/>
                  </a:cubicBezTo>
                  <a:cubicBezTo>
                    <a:pt x="71" y="55"/>
                    <a:pt x="70" y="53"/>
                    <a:pt x="70" y="52"/>
                  </a:cubicBezTo>
                  <a:cubicBezTo>
                    <a:pt x="68" y="50"/>
                    <a:pt x="66" y="48"/>
                    <a:pt x="63" y="47"/>
                  </a:cubicBezTo>
                  <a:cubicBezTo>
                    <a:pt x="63" y="11"/>
                    <a:pt x="63" y="11"/>
                    <a:pt x="63" y="11"/>
                  </a:cubicBezTo>
                  <a:cubicBezTo>
                    <a:pt x="63" y="10"/>
                    <a:pt x="63" y="9"/>
                    <a:pt x="62" y="9"/>
                  </a:cubicBezTo>
                  <a:cubicBezTo>
                    <a:pt x="62" y="8"/>
                    <a:pt x="61" y="8"/>
                    <a:pt x="60" y="8"/>
                  </a:cubicBezTo>
                  <a:cubicBezTo>
                    <a:pt x="25" y="8"/>
                    <a:pt x="25" y="8"/>
                    <a:pt x="25" y="8"/>
                  </a:cubicBezTo>
                  <a:cubicBezTo>
                    <a:pt x="26" y="11"/>
                    <a:pt x="26" y="11"/>
                    <a:pt x="26" y="11"/>
                  </a:cubicBezTo>
                  <a:cubicBezTo>
                    <a:pt x="26" y="14"/>
                    <a:pt x="26" y="14"/>
                    <a:pt x="26" y="14"/>
                  </a:cubicBezTo>
                  <a:cubicBezTo>
                    <a:pt x="26" y="16"/>
                    <a:pt x="26" y="17"/>
                    <a:pt x="26" y="18"/>
                  </a:cubicBezTo>
                  <a:cubicBezTo>
                    <a:pt x="26" y="19"/>
                    <a:pt x="25" y="21"/>
                    <a:pt x="23" y="22"/>
                  </a:cubicBezTo>
                  <a:cubicBezTo>
                    <a:pt x="22" y="23"/>
                    <a:pt x="21" y="24"/>
                    <a:pt x="19" y="24"/>
                  </a:cubicBezTo>
                  <a:cubicBezTo>
                    <a:pt x="18" y="24"/>
                    <a:pt x="17" y="24"/>
                    <a:pt x="16" y="24"/>
                  </a:cubicBezTo>
                  <a:cubicBezTo>
                    <a:pt x="12" y="24"/>
                    <a:pt x="12" y="24"/>
                    <a:pt x="12" y="24"/>
                  </a:cubicBezTo>
                  <a:cubicBezTo>
                    <a:pt x="8" y="23"/>
                    <a:pt x="8" y="23"/>
                    <a:pt x="8" y="23"/>
                  </a:cubicBezTo>
                  <a:cubicBezTo>
                    <a:pt x="8" y="79"/>
                    <a:pt x="8" y="79"/>
                    <a:pt x="8" y="79"/>
                  </a:cubicBezTo>
                  <a:cubicBezTo>
                    <a:pt x="8" y="80"/>
                    <a:pt x="9" y="80"/>
                    <a:pt x="9" y="81"/>
                  </a:cubicBezTo>
                  <a:cubicBezTo>
                    <a:pt x="9" y="81"/>
                    <a:pt x="9" y="81"/>
                    <a:pt x="9" y="81"/>
                  </a:cubicBezTo>
                  <a:cubicBezTo>
                    <a:pt x="10" y="81"/>
                    <a:pt x="10" y="82"/>
                    <a:pt x="11" y="82"/>
                  </a:cubicBezTo>
                  <a:cubicBezTo>
                    <a:pt x="28" y="82"/>
                    <a:pt x="28" y="82"/>
                    <a:pt x="28" y="82"/>
                  </a:cubicBezTo>
                  <a:cubicBezTo>
                    <a:pt x="28" y="82"/>
                    <a:pt x="29" y="83"/>
                    <a:pt x="29" y="84"/>
                  </a:cubicBezTo>
                  <a:cubicBezTo>
                    <a:pt x="31" y="86"/>
                    <a:pt x="34" y="88"/>
                    <a:pt x="37" y="90"/>
                  </a:cubicBezTo>
                  <a:cubicBezTo>
                    <a:pt x="11" y="90"/>
                    <a:pt x="11" y="90"/>
                    <a:pt x="11" y="90"/>
                  </a:cubicBezTo>
                  <a:cubicBezTo>
                    <a:pt x="8" y="90"/>
                    <a:pt x="5" y="89"/>
                    <a:pt x="3" y="87"/>
                  </a:cubicBezTo>
                  <a:cubicBezTo>
                    <a:pt x="3" y="87"/>
                    <a:pt x="3" y="87"/>
                    <a:pt x="3" y="87"/>
                  </a:cubicBezTo>
                  <a:cubicBezTo>
                    <a:pt x="3" y="87"/>
                    <a:pt x="3" y="87"/>
                    <a:pt x="3" y="87"/>
                  </a:cubicBezTo>
                  <a:cubicBezTo>
                    <a:pt x="1" y="85"/>
                    <a:pt x="0" y="82"/>
                    <a:pt x="0" y="79"/>
                  </a:cubicBezTo>
                  <a:cubicBezTo>
                    <a:pt x="0" y="20"/>
                    <a:pt x="0" y="20"/>
                    <a:pt x="0" y="20"/>
                  </a:cubicBezTo>
                  <a:cubicBezTo>
                    <a:pt x="0" y="18"/>
                    <a:pt x="0" y="18"/>
                    <a:pt x="0" y="18"/>
                  </a:cubicBezTo>
                  <a:cubicBezTo>
                    <a:pt x="1" y="17"/>
                    <a:pt x="1" y="17"/>
                    <a:pt x="1" y="17"/>
                  </a:cubicBezTo>
                  <a:cubicBezTo>
                    <a:pt x="18" y="1"/>
                    <a:pt x="18" y="1"/>
                    <a:pt x="18" y="1"/>
                  </a:cubicBezTo>
                  <a:cubicBezTo>
                    <a:pt x="19" y="0"/>
                    <a:pt x="19" y="0"/>
                    <a:pt x="19" y="0"/>
                  </a:cubicBezTo>
                  <a:cubicBezTo>
                    <a:pt x="21" y="0"/>
                    <a:pt x="21" y="0"/>
                    <a:pt x="21" y="0"/>
                  </a:cubicBezTo>
                  <a:close/>
                  <a:moveTo>
                    <a:pt x="17" y="52"/>
                  </a:moveTo>
                  <a:cubicBezTo>
                    <a:pt x="17" y="56"/>
                    <a:pt x="17" y="56"/>
                    <a:pt x="17" y="56"/>
                  </a:cubicBezTo>
                  <a:cubicBezTo>
                    <a:pt x="27" y="56"/>
                    <a:pt x="27" y="56"/>
                    <a:pt x="27" y="56"/>
                  </a:cubicBezTo>
                  <a:cubicBezTo>
                    <a:pt x="27" y="52"/>
                    <a:pt x="27" y="52"/>
                    <a:pt x="27" y="52"/>
                  </a:cubicBezTo>
                  <a:cubicBezTo>
                    <a:pt x="17" y="52"/>
                    <a:pt x="17" y="52"/>
                    <a:pt x="17" y="52"/>
                  </a:cubicBezTo>
                  <a:close/>
                  <a:moveTo>
                    <a:pt x="17" y="40"/>
                  </a:moveTo>
                  <a:cubicBezTo>
                    <a:pt x="17" y="44"/>
                    <a:pt x="17" y="44"/>
                    <a:pt x="17" y="44"/>
                  </a:cubicBezTo>
                  <a:cubicBezTo>
                    <a:pt x="56" y="44"/>
                    <a:pt x="56" y="44"/>
                    <a:pt x="56" y="44"/>
                  </a:cubicBezTo>
                  <a:cubicBezTo>
                    <a:pt x="56" y="40"/>
                    <a:pt x="56" y="40"/>
                    <a:pt x="56" y="40"/>
                  </a:cubicBezTo>
                  <a:cubicBezTo>
                    <a:pt x="17" y="40"/>
                    <a:pt x="17" y="40"/>
                    <a:pt x="17" y="40"/>
                  </a:cubicBezTo>
                  <a:close/>
                  <a:moveTo>
                    <a:pt x="17" y="28"/>
                  </a:moveTo>
                  <a:cubicBezTo>
                    <a:pt x="17" y="33"/>
                    <a:pt x="17" y="33"/>
                    <a:pt x="17" y="33"/>
                  </a:cubicBezTo>
                  <a:cubicBezTo>
                    <a:pt x="56" y="33"/>
                    <a:pt x="56" y="33"/>
                    <a:pt x="56" y="33"/>
                  </a:cubicBezTo>
                  <a:cubicBezTo>
                    <a:pt x="56" y="28"/>
                    <a:pt x="56" y="28"/>
                    <a:pt x="56" y="28"/>
                  </a:cubicBezTo>
                  <a:cubicBezTo>
                    <a:pt x="17" y="28"/>
                    <a:pt x="17" y="28"/>
                    <a:pt x="17" y="28"/>
                  </a:cubicBezTo>
                  <a:close/>
                  <a:moveTo>
                    <a:pt x="34" y="17"/>
                  </a:moveTo>
                  <a:cubicBezTo>
                    <a:pt x="34" y="22"/>
                    <a:pt x="34" y="22"/>
                    <a:pt x="34" y="22"/>
                  </a:cubicBezTo>
                  <a:cubicBezTo>
                    <a:pt x="56" y="22"/>
                    <a:pt x="56" y="22"/>
                    <a:pt x="56" y="22"/>
                  </a:cubicBezTo>
                  <a:cubicBezTo>
                    <a:pt x="56" y="17"/>
                    <a:pt x="56" y="17"/>
                    <a:pt x="56" y="17"/>
                  </a:cubicBezTo>
                  <a:cubicBezTo>
                    <a:pt x="34" y="17"/>
                    <a:pt x="34" y="17"/>
                    <a:pt x="34" y="17"/>
                  </a:cubicBezTo>
                  <a:close/>
                  <a:moveTo>
                    <a:pt x="41" y="69"/>
                  </a:moveTo>
                  <a:cubicBezTo>
                    <a:pt x="43" y="64"/>
                    <a:pt x="48" y="61"/>
                    <a:pt x="55" y="60"/>
                  </a:cubicBezTo>
                  <a:cubicBezTo>
                    <a:pt x="48" y="56"/>
                    <a:pt x="39" y="62"/>
                    <a:pt x="41" y="69"/>
                  </a:cubicBezTo>
                  <a:close/>
                  <a:moveTo>
                    <a:pt x="38" y="54"/>
                  </a:moveTo>
                  <a:cubicBezTo>
                    <a:pt x="34" y="57"/>
                    <a:pt x="32" y="61"/>
                    <a:pt x="31" y="66"/>
                  </a:cubicBezTo>
                  <a:cubicBezTo>
                    <a:pt x="31" y="70"/>
                    <a:pt x="32" y="75"/>
                    <a:pt x="35" y="79"/>
                  </a:cubicBezTo>
                  <a:cubicBezTo>
                    <a:pt x="38" y="83"/>
                    <a:pt x="43" y="86"/>
                    <a:pt x="47" y="86"/>
                  </a:cubicBezTo>
                  <a:cubicBezTo>
                    <a:pt x="51" y="87"/>
                    <a:pt x="55" y="86"/>
                    <a:pt x="58" y="84"/>
                  </a:cubicBezTo>
                  <a:cubicBezTo>
                    <a:pt x="58" y="85"/>
                    <a:pt x="58" y="86"/>
                    <a:pt x="59" y="87"/>
                  </a:cubicBezTo>
                  <a:cubicBezTo>
                    <a:pt x="65" y="95"/>
                    <a:pt x="65" y="95"/>
                    <a:pt x="65" y="95"/>
                  </a:cubicBezTo>
                  <a:cubicBezTo>
                    <a:pt x="67" y="97"/>
                    <a:pt x="69" y="97"/>
                    <a:pt x="71" y="96"/>
                  </a:cubicBezTo>
                  <a:cubicBezTo>
                    <a:pt x="71" y="96"/>
                    <a:pt x="71" y="96"/>
                    <a:pt x="71" y="96"/>
                  </a:cubicBezTo>
                  <a:cubicBezTo>
                    <a:pt x="73" y="94"/>
                    <a:pt x="74" y="91"/>
                    <a:pt x="72" y="90"/>
                  </a:cubicBezTo>
                  <a:cubicBezTo>
                    <a:pt x="66" y="82"/>
                    <a:pt x="66" y="82"/>
                    <a:pt x="66" y="82"/>
                  </a:cubicBezTo>
                  <a:cubicBezTo>
                    <a:pt x="65" y="81"/>
                    <a:pt x="64" y="80"/>
                    <a:pt x="63" y="80"/>
                  </a:cubicBezTo>
                  <a:cubicBezTo>
                    <a:pt x="66" y="77"/>
                    <a:pt x="67" y="74"/>
                    <a:pt x="68" y="70"/>
                  </a:cubicBezTo>
                  <a:cubicBezTo>
                    <a:pt x="68" y="66"/>
                    <a:pt x="67" y="61"/>
                    <a:pt x="64" y="57"/>
                  </a:cubicBezTo>
                  <a:cubicBezTo>
                    <a:pt x="61" y="53"/>
                    <a:pt x="56" y="50"/>
                    <a:pt x="52" y="50"/>
                  </a:cubicBezTo>
                  <a:cubicBezTo>
                    <a:pt x="47" y="49"/>
                    <a:pt x="42" y="50"/>
                    <a:pt x="38" y="54"/>
                  </a:cubicBezTo>
                  <a:close/>
                  <a:moveTo>
                    <a:pt x="51" y="56"/>
                  </a:moveTo>
                  <a:cubicBezTo>
                    <a:pt x="48" y="56"/>
                    <a:pt x="45" y="56"/>
                    <a:pt x="42" y="58"/>
                  </a:cubicBezTo>
                  <a:cubicBezTo>
                    <a:pt x="39" y="61"/>
                    <a:pt x="38" y="63"/>
                    <a:pt x="37" y="67"/>
                  </a:cubicBezTo>
                  <a:cubicBezTo>
                    <a:pt x="37" y="70"/>
                    <a:pt x="38" y="73"/>
                    <a:pt x="40" y="76"/>
                  </a:cubicBezTo>
                  <a:cubicBezTo>
                    <a:pt x="42" y="78"/>
                    <a:pt x="45" y="80"/>
                    <a:pt x="48" y="80"/>
                  </a:cubicBezTo>
                  <a:cubicBezTo>
                    <a:pt x="51" y="80"/>
                    <a:pt x="54" y="80"/>
                    <a:pt x="57" y="78"/>
                  </a:cubicBezTo>
                  <a:cubicBezTo>
                    <a:pt x="60" y="76"/>
                    <a:pt x="61" y="73"/>
                    <a:pt x="61" y="69"/>
                  </a:cubicBezTo>
                  <a:cubicBezTo>
                    <a:pt x="62" y="66"/>
                    <a:pt x="61" y="63"/>
                    <a:pt x="59" y="61"/>
                  </a:cubicBezTo>
                  <a:cubicBezTo>
                    <a:pt x="57" y="58"/>
                    <a:pt x="54" y="56"/>
                    <a:pt x="51" y="56"/>
                  </a:cubicBezTo>
                  <a:close/>
                  <a:moveTo>
                    <a:pt x="21" y="9"/>
                  </a:moveTo>
                  <a:cubicBezTo>
                    <a:pt x="11" y="19"/>
                    <a:pt x="11" y="19"/>
                    <a:pt x="11" y="19"/>
                  </a:cubicBezTo>
                  <a:cubicBezTo>
                    <a:pt x="13" y="19"/>
                    <a:pt x="13" y="19"/>
                    <a:pt x="13" y="19"/>
                  </a:cubicBezTo>
                  <a:cubicBezTo>
                    <a:pt x="17" y="20"/>
                    <a:pt x="17" y="20"/>
                    <a:pt x="17" y="20"/>
                  </a:cubicBezTo>
                  <a:cubicBezTo>
                    <a:pt x="17" y="20"/>
                    <a:pt x="17" y="20"/>
                    <a:pt x="17" y="20"/>
                  </a:cubicBezTo>
                  <a:cubicBezTo>
                    <a:pt x="17" y="20"/>
                    <a:pt x="17" y="20"/>
                    <a:pt x="17" y="20"/>
                  </a:cubicBezTo>
                  <a:cubicBezTo>
                    <a:pt x="17" y="20"/>
                    <a:pt x="18" y="20"/>
                    <a:pt x="18" y="20"/>
                  </a:cubicBezTo>
                  <a:cubicBezTo>
                    <a:pt x="19" y="20"/>
                    <a:pt x="20" y="19"/>
                    <a:pt x="21" y="19"/>
                  </a:cubicBezTo>
                  <a:cubicBezTo>
                    <a:pt x="21" y="18"/>
                    <a:pt x="22" y="17"/>
                    <a:pt x="22" y="17"/>
                  </a:cubicBezTo>
                  <a:cubicBezTo>
                    <a:pt x="22" y="16"/>
                    <a:pt x="22" y="16"/>
                    <a:pt x="22" y="15"/>
                  </a:cubicBezTo>
                  <a:cubicBezTo>
                    <a:pt x="22" y="15"/>
                    <a:pt x="22" y="15"/>
                    <a:pt x="22" y="15"/>
                  </a:cubicBezTo>
                  <a:cubicBezTo>
                    <a:pt x="22" y="15"/>
                    <a:pt x="22" y="15"/>
                    <a:pt x="22" y="15"/>
                  </a:cubicBezTo>
                  <a:cubicBezTo>
                    <a:pt x="21" y="11"/>
                    <a:pt x="21" y="11"/>
                    <a:pt x="21" y="11"/>
                  </a:cubicBezTo>
                  <a:lnTo>
                    <a:pt x="21" y="9"/>
                  </a:lnTo>
                  <a:close/>
                </a:path>
              </a:pathLst>
            </a:custGeom>
            <a:solidFill>
              <a:schemeClr val="bg2">
                <a:lumMod val="25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grpSp>
      <p:grpSp>
        <p:nvGrpSpPr>
          <p:cNvPr id="17" name="组合 16"/>
          <p:cNvGrpSpPr/>
          <p:nvPr/>
        </p:nvGrpSpPr>
        <p:grpSpPr bwMode="auto">
          <a:xfrm>
            <a:off x="4198938" y="3719513"/>
            <a:ext cx="1041400" cy="1041400"/>
            <a:chOff x="4199225" y="3719090"/>
            <a:chExt cx="1041578" cy="1041578"/>
          </a:xfrm>
        </p:grpSpPr>
        <p:sp>
          <p:nvSpPr>
            <p:cNvPr id="18" name="任意多边形 17"/>
            <p:cNvSpPr/>
            <p:nvPr/>
          </p:nvSpPr>
          <p:spPr>
            <a:xfrm>
              <a:off x="4199225" y="3719090"/>
              <a:ext cx="1041578" cy="1041578"/>
            </a:xfrm>
            <a:custGeom>
              <a:avLst/>
              <a:gdLst>
                <a:gd name="connsiteX0" fmla="*/ 0 w 1041578"/>
                <a:gd name="connsiteY0" fmla="*/ 520789 h 1041578"/>
                <a:gd name="connsiteX1" fmla="*/ 520789 w 1041578"/>
                <a:gd name="connsiteY1" fmla="*/ 0 h 1041578"/>
                <a:gd name="connsiteX2" fmla="*/ 1041578 w 1041578"/>
                <a:gd name="connsiteY2" fmla="*/ 520789 h 1041578"/>
                <a:gd name="connsiteX3" fmla="*/ 520789 w 1041578"/>
                <a:gd name="connsiteY3" fmla="*/ 1041578 h 1041578"/>
                <a:gd name="connsiteX4" fmla="*/ 0 w 1041578"/>
                <a:gd name="connsiteY4" fmla="*/ 520789 h 1041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1578" h="1041578">
                  <a:moveTo>
                    <a:pt x="0" y="520789"/>
                  </a:moveTo>
                  <a:cubicBezTo>
                    <a:pt x="0" y="233165"/>
                    <a:pt x="233165" y="0"/>
                    <a:pt x="520789" y="0"/>
                  </a:cubicBezTo>
                  <a:cubicBezTo>
                    <a:pt x="808413" y="0"/>
                    <a:pt x="1041578" y="233165"/>
                    <a:pt x="1041578" y="520789"/>
                  </a:cubicBezTo>
                  <a:cubicBezTo>
                    <a:pt x="1041578" y="808413"/>
                    <a:pt x="808413" y="1041578"/>
                    <a:pt x="520789" y="1041578"/>
                  </a:cubicBezTo>
                  <a:cubicBezTo>
                    <a:pt x="233165" y="1041578"/>
                    <a:pt x="0" y="808413"/>
                    <a:pt x="0" y="520789"/>
                  </a:cubicBezTo>
                  <a:close/>
                </a:path>
              </a:pathLst>
            </a:custGeom>
            <a:noFill/>
            <a:ln w="38100">
              <a:solidFill>
                <a:schemeClr val="bg2">
                  <a:lumMod val="2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81746" tIns="181746" rIns="181746" bIns="181746" spcCol="1270" anchor="ctr"/>
            <a:lstStyle/>
            <a:p>
              <a:pPr algn="ctr" defTabSz="1022350" eaLnBrk="1" fontAlgn="auto" hangingPunct="1">
                <a:lnSpc>
                  <a:spcPct val="90000"/>
                </a:lnSpc>
                <a:spcAft>
                  <a:spcPct val="35000"/>
                </a:spcAft>
                <a:defRPr/>
              </a:pPr>
              <a:endParaRPr lang="zh-CN" altLang="en-US" sz="2300"/>
            </a:p>
          </p:txBody>
        </p:sp>
        <p:sp>
          <p:nvSpPr>
            <p:cNvPr id="35" name="Freeform 71"/>
            <p:cNvSpPr>
              <a:spLocks noEditPoints="1"/>
            </p:cNvSpPr>
            <p:nvPr/>
          </p:nvSpPr>
          <p:spPr bwMode="auto">
            <a:xfrm>
              <a:off x="4504077" y="3989011"/>
              <a:ext cx="431874" cy="457278"/>
            </a:xfrm>
            <a:custGeom>
              <a:avLst/>
              <a:gdLst>
                <a:gd name="T0" fmla="*/ 170 w 222"/>
                <a:gd name="T1" fmla="*/ 29 h 235"/>
                <a:gd name="T2" fmla="*/ 182 w 222"/>
                <a:gd name="T3" fmla="*/ 7 h 235"/>
                <a:gd name="T4" fmla="*/ 151 w 222"/>
                <a:gd name="T5" fmla="*/ 19 h 235"/>
                <a:gd name="T6" fmla="*/ 7 w 222"/>
                <a:gd name="T7" fmla="*/ 159 h 235"/>
                <a:gd name="T8" fmla="*/ 31 w 222"/>
                <a:gd name="T9" fmla="*/ 223 h 235"/>
                <a:gd name="T10" fmla="*/ 31 w 222"/>
                <a:gd name="T11" fmla="*/ 171 h 235"/>
                <a:gd name="T12" fmla="*/ 109 w 222"/>
                <a:gd name="T13" fmla="*/ 114 h 235"/>
                <a:gd name="T14" fmla="*/ 116 w 222"/>
                <a:gd name="T15" fmla="*/ 93 h 235"/>
                <a:gd name="T16" fmla="*/ 87 w 222"/>
                <a:gd name="T17" fmla="*/ 104 h 235"/>
                <a:gd name="T18" fmla="*/ 76 w 222"/>
                <a:gd name="T19" fmla="*/ 100 h 235"/>
                <a:gd name="T20" fmla="*/ 116 w 222"/>
                <a:gd name="T21" fmla="*/ 83 h 235"/>
                <a:gd name="T22" fmla="*/ 132 w 222"/>
                <a:gd name="T23" fmla="*/ 90 h 235"/>
                <a:gd name="T24" fmla="*/ 132 w 222"/>
                <a:gd name="T25" fmla="*/ 19 h 235"/>
                <a:gd name="T26" fmla="*/ 180 w 222"/>
                <a:gd name="T27" fmla="*/ 0 h 235"/>
                <a:gd name="T28" fmla="*/ 182 w 222"/>
                <a:gd name="T29" fmla="*/ 0 h 235"/>
                <a:gd name="T30" fmla="*/ 222 w 222"/>
                <a:gd name="T31" fmla="*/ 19 h 235"/>
                <a:gd name="T32" fmla="*/ 173 w 222"/>
                <a:gd name="T33" fmla="*/ 187 h 235"/>
                <a:gd name="T34" fmla="*/ 158 w 222"/>
                <a:gd name="T35" fmla="*/ 180 h 235"/>
                <a:gd name="T36" fmla="*/ 106 w 222"/>
                <a:gd name="T37" fmla="*/ 211 h 235"/>
                <a:gd name="T38" fmla="*/ 90 w 222"/>
                <a:gd name="T39" fmla="*/ 201 h 235"/>
                <a:gd name="T40" fmla="*/ 38 w 222"/>
                <a:gd name="T41" fmla="*/ 235 h 235"/>
                <a:gd name="T42" fmla="*/ 2 w 222"/>
                <a:gd name="T43" fmla="*/ 218 h 235"/>
                <a:gd name="T44" fmla="*/ 0 w 222"/>
                <a:gd name="T45" fmla="*/ 213 h 235"/>
                <a:gd name="T46" fmla="*/ 0 w 222"/>
                <a:gd name="T47" fmla="*/ 147 h 235"/>
                <a:gd name="T48" fmla="*/ 47 w 222"/>
                <a:gd name="T49" fmla="*/ 128 h 235"/>
                <a:gd name="T50" fmla="*/ 50 w 222"/>
                <a:gd name="T51" fmla="*/ 128 h 235"/>
                <a:gd name="T52" fmla="*/ 90 w 222"/>
                <a:gd name="T53" fmla="*/ 147 h 235"/>
                <a:gd name="T54" fmla="*/ 99 w 222"/>
                <a:gd name="T55" fmla="*/ 199 h 235"/>
                <a:gd name="T56" fmla="*/ 76 w 222"/>
                <a:gd name="T57" fmla="*/ 114 h 235"/>
                <a:gd name="T58" fmla="*/ 68 w 222"/>
                <a:gd name="T59" fmla="*/ 138 h 235"/>
                <a:gd name="T60" fmla="*/ 68 w 222"/>
                <a:gd name="T61" fmla="*/ 102 h 235"/>
                <a:gd name="T62" fmla="*/ 139 w 222"/>
                <a:gd name="T63" fmla="*/ 95 h 235"/>
                <a:gd name="T64" fmla="*/ 158 w 222"/>
                <a:gd name="T65" fmla="*/ 102 h 235"/>
                <a:gd name="T66" fmla="*/ 165 w 222"/>
                <a:gd name="T67" fmla="*/ 175 h 235"/>
                <a:gd name="T68" fmla="*/ 139 w 222"/>
                <a:gd name="T69" fmla="*/ 31 h 235"/>
                <a:gd name="T70" fmla="*/ 139 w 222"/>
                <a:gd name="T71" fmla="*/ 95 h 235"/>
                <a:gd name="T72" fmla="*/ 38 w 222"/>
                <a:gd name="T73" fmla="*/ 159 h 235"/>
                <a:gd name="T74" fmla="*/ 47 w 222"/>
                <a:gd name="T75" fmla="*/ 138 h 235"/>
                <a:gd name="T76" fmla="*/ 19 w 222"/>
                <a:gd name="T77" fmla="*/ 149 h 235"/>
                <a:gd name="T78" fmla="*/ 173 w 222"/>
                <a:gd name="T79" fmla="*/ 36 h 235"/>
                <a:gd name="T80" fmla="*/ 173 w 222"/>
                <a:gd name="T81" fmla="*/ 38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22" h="235">
                  <a:moveTo>
                    <a:pt x="151" y="19"/>
                  </a:moveTo>
                  <a:lnTo>
                    <a:pt x="170" y="29"/>
                  </a:lnTo>
                  <a:lnTo>
                    <a:pt x="203" y="19"/>
                  </a:lnTo>
                  <a:lnTo>
                    <a:pt x="182" y="7"/>
                  </a:lnTo>
                  <a:lnTo>
                    <a:pt x="151" y="19"/>
                  </a:lnTo>
                  <a:lnTo>
                    <a:pt x="151" y="19"/>
                  </a:lnTo>
                  <a:close/>
                  <a:moveTo>
                    <a:pt x="31" y="171"/>
                  </a:moveTo>
                  <a:lnTo>
                    <a:pt x="7" y="159"/>
                  </a:lnTo>
                  <a:lnTo>
                    <a:pt x="7" y="211"/>
                  </a:lnTo>
                  <a:lnTo>
                    <a:pt x="31" y="223"/>
                  </a:lnTo>
                  <a:lnTo>
                    <a:pt x="31" y="171"/>
                  </a:lnTo>
                  <a:lnTo>
                    <a:pt x="31" y="171"/>
                  </a:lnTo>
                  <a:close/>
                  <a:moveTo>
                    <a:pt x="87" y="104"/>
                  </a:moveTo>
                  <a:lnTo>
                    <a:pt x="109" y="114"/>
                  </a:lnTo>
                  <a:lnTo>
                    <a:pt x="137" y="102"/>
                  </a:lnTo>
                  <a:lnTo>
                    <a:pt x="116" y="93"/>
                  </a:lnTo>
                  <a:lnTo>
                    <a:pt x="87" y="104"/>
                  </a:lnTo>
                  <a:lnTo>
                    <a:pt x="87" y="104"/>
                  </a:lnTo>
                  <a:close/>
                  <a:moveTo>
                    <a:pt x="68" y="102"/>
                  </a:moveTo>
                  <a:lnTo>
                    <a:pt x="76" y="100"/>
                  </a:lnTo>
                  <a:lnTo>
                    <a:pt x="116" y="83"/>
                  </a:lnTo>
                  <a:lnTo>
                    <a:pt x="116" y="83"/>
                  </a:lnTo>
                  <a:lnTo>
                    <a:pt x="118" y="83"/>
                  </a:lnTo>
                  <a:lnTo>
                    <a:pt x="132" y="90"/>
                  </a:lnTo>
                  <a:lnTo>
                    <a:pt x="132" y="24"/>
                  </a:lnTo>
                  <a:lnTo>
                    <a:pt x="132" y="19"/>
                  </a:lnTo>
                  <a:lnTo>
                    <a:pt x="139" y="14"/>
                  </a:lnTo>
                  <a:lnTo>
                    <a:pt x="180" y="0"/>
                  </a:lnTo>
                  <a:lnTo>
                    <a:pt x="182" y="0"/>
                  </a:lnTo>
                  <a:lnTo>
                    <a:pt x="182" y="0"/>
                  </a:lnTo>
                  <a:lnTo>
                    <a:pt x="215" y="14"/>
                  </a:lnTo>
                  <a:lnTo>
                    <a:pt x="222" y="19"/>
                  </a:lnTo>
                  <a:lnTo>
                    <a:pt x="222" y="168"/>
                  </a:lnTo>
                  <a:lnTo>
                    <a:pt x="173" y="187"/>
                  </a:lnTo>
                  <a:lnTo>
                    <a:pt x="168" y="185"/>
                  </a:lnTo>
                  <a:lnTo>
                    <a:pt x="158" y="180"/>
                  </a:lnTo>
                  <a:lnTo>
                    <a:pt x="158" y="192"/>
                  </a:lnTo>
                  <a:lnTo>
                    <a:pt x="106" y="211"/>
                  </a:lnTo>
                  <a:lnTo>
                    <a:pt x="102" y="209"/>
                  </a:lnTo>
                  <a:lnTo>
                    <a:pt x="90" y="201"/>
                  </a:lnTo>
                  <a:lnTo>
                    <a:pt x="90" y="216"/>
                  </a:lnTo>
                  <a:lnTo>
                    <a:pt x="38" y="235"/>
                  </a:lnTo>
                  <a:lnTo>
                    <a:pt x="33" y="232"/>
                  </a:lnTo>
                  <a:lnTo>
                    <a:pt x="2" y="218"/>
                  </a:lnTo>
                  <a:lnTo>
                    <a:pt x="0" y="216"/>
                  </a:lnTo>
                  <a:lnTo>
                    <a:pt x="0" y="213"/>
                  </a:lnTo>
                  <a:lnTo>
                    <a:pt x="0" y="154"/>
                  </a:lnTo>
                  <a:lnTo>
                    <a:pt x="0" y="147"/>
                  </a:lnTo>
                  <a:lnTo>
                    <a:pt x="7" y="145"/>
                  </a:lnTo>
                  <a:lnTo>
                    <a:pt x="47" y="128"/>
                  </a:lnTo>
                  <a:lnTo>
                    <a:pt x="47" y="128"/>
                  </a:lnTo>
                  <a:lnTo>
                    <a:pt x="50" y="128"/>
                  </a:lnTo>
                  <a:lnTo>
                    <a:pt x="80" y="145"/>
                  </a:lnTo>
                  <a:lnTo>
                    <a:pt x="90" y="147"/>
                  </a:lnTo>
                  <a:lnTo>
                    <a:pt x="90" y="194"/>
                  </a:lnTo>
                  <a:lnTo>
                    <a:pt x="99" y="199"/>
                  </a:lnTo>
                  <a:lnTo>
                    <a:pt x="99" y="126"/>
                  </a:lnTo>
                  <a:lnTo>
                    <a:pt x="76" y="114"/>
                  </a:lnTo>
                  <a:lnTo>
                    <a:pt x="76" y="142"/>
                  </a:lnTo>
                  <a:lnTo>
                    <a:pt x="68" y="138"/>
                  </a:lnTo>
                  <a:lnTo>
                    <a:pt x="68" y="109"/>
                  </a:lnTo>
                  <a:lnTo>
                    <a:pt x="68" y="102"/>
                  </a:lnTo>
                  <a:lnTo>
                    <a:pt x="68" y="102"/>
                  </a:lnTo>
                  <a:close/>
                  <a:moveTo>
                    <a:pt x="139" y="95"/>
                  </a:moveTo>
                  <a:lnTo>
                    <a:pt x="149" y="100"/>
                  </a:lnTo>
                  <a:lnTo>
                    <a:pt x="158" y="102"/>
                  </a:lnTo>
                  <a:lnTo>
                    <a:pt x="158" y="171"/>
                  </a:lnTo>
                  <a:lnTo>
                    <a:pt x="165" y="175"/>
                  </a:lnTo>
                  <a:lnTo>
                    <a:pt x="165" y="43"/>
                  </a:lnTo>
                  <a:lnTo>
                    <a:pt x="139" y="31"/>
                  </a:lnTo>
                  <a:lnTo>
                    <a:pt x="139" y="95"/>
                  </a:lnTo>
                  <a:lnTo>
                    <a:pt x="139" y="95"/>
                  </a:lnTo>
                  <a:close/>
                  <a:moveTo>
                    <a:pt x="19" y="149"/>
                  </a:moveTo>
                  <a:lnTo>
                    <a:pt x="38" y="159"/>
                  </a:lnTo>
                  <a:lnTo>
                    <a:pt x="71" y="147"/>
                  </a:lnTo>
                  <a:lnTo>
                    <a:pt x="47" y="138"/>
                  </a:lnTo>
                  <a:lnTo>
                    <a:pt x="19" y="149"/>
                  </a:lnTo>
                  <a:lnTo>
                    <a:pt x="19" y="149"/>
                  </a:lnTo>
                  <a:close/>
                  <a:moveTo>
                    <a:pt x="173" y="38"/>
                  </a:moveTo>
                  <a:lnTo>
                    <a:pt x="173" y="36"/>
                  </a:lnTo>
                  <a:lnTo>
                    <a:pt x="173" y="38"/>
                  </a:lnTo>
                  <a:lnTo>
                    <a:pt x="173" y="38"/>
                  </a:lnTo>
                  <a:lnTo>
                    <a:pt x="173" y="38"/>
                  </a:lnTo>
                  <a:close/>
                </a:path>
              </a:pathLst>
            </a:custGeom>
            <a:solidFill>
              <a:schemeClr val="bg2">
                <a:lumMod val="25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grpSp>
      <p:grpSp>
        <p:nvGrpSpPr>
          <p:cNvPr id="13" name="组合 12"/>
          <p:cNvGrpSpPr/>
          <p:nvPr/>
        </p:nvGrpSpPr>
        <p:grpSpPr bwMode="auto">
          <a:xfrm>
            <a:off x="5553075" y="4500563"/>
            <a:ext cx="1041400" cy="1041400"/>
            <a:chOff x="5553452" y="4500954"/>
            <a:chExt cx="1041578" cy="1041578"/>
          </a:xfrm>
        </p:grpSpPr>
        <p:sp>
          <p:nvSpPr>
            <p:cNvPr id="14" name="任意多边形 13"/>
            <p:cNvSpPr/>
            <p:nvPr/>
          </p:nvSpPr>
          <p:spPr>
            <a:xfrm>
              <a:off x="5553452" y="4500954"/>
              <a:ext cx="1041578" cy="1041578"/>
            </a:xfrm>
            <a:custGeom>
              <a:avLst/>
              <a:gdLst>
                <a:gd name="connsiteX0" fmla="*/ 0 w 1041578"/>
                <a:gd name="connsiteY0" fmla="*/ 520789 h 1041578"/>
                <a:gd name="connsiteX1" fmla="*/ 520789 w 1041578"/>
                <a:gd name="connsiteY1" fmla="*/ 0 h 1041578"/>
                <a:gd name="connsiteX2" fmla="*/ 1041578 w 1041578"/>
                <a:gd name="connsiteY2" fmla="*/ 520789 h 1041578"/>
                <a:gd name="connsiteX3" fmla="*/ 520789 w 1041578"/>
                <a:gd name="connsiteY3" fmla="*/ 1041578 h 1041578"/>
                <a:gd name="connsiteX4" fmla="*/ 0 w 1041578"/>
                <a:gd name="connsiteY4" fmla="*/ 520789 h 1041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1578" h="1041578">
                  <a:moveTo>
                    <a:pt x="0" y="520789"/>
                  </a:moveTo>
                  <a:cubicBezTo>
                    <a:pt x="0" y="233165"/>
                    <a:pt x="233165" y="0"/>
                    <a:pt x="520789" y="0"/>
                  </a:cubicBezTo>
                  <a:cubicBezTo>
                    <a:pt x="808413" y="0"/>
                    <a:pt x="1041578" y="233165"/>
                    <a:pt x="1041578" y="520789"/>
                  </a:cubicBezTo>
                  <a:cubicBezTo>
                    <a:pt x="1041578" y="808413"/>
                    <a:pt x="808413" y="1041578"/>
                    <a:pt x="520789" y="1041578"/>
                  </a:cubicBezTo>
                  <a:cubicBezTo>
                    <a:pt x="233165" y="1041578"/>
                    <a:pt x="0" y="808413"/>
                    <a:pt x="0" y="520789"/>
                  </a:cubicBezTo>
                  <a:close/>
                </a:path>
              </a:pathLst>
            </a:custGeom>
            <a:noFill/>
            <a:ln w="38100">
              <a:solidFill>
                <a:srgbClr val="044875"/>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81746" tIns="181746" rIns="181746" bIns="181746" spcCol="1270" anchor="ctr"/>
            <a:lstStyle/>
            <a:p>
              <a:pPr algn="ctr" defTabSz="1022350" eaLnBrk="1" fontAlgn="auto" hangingPunct="1">
                <a:lnSpc>
                  <a:spcPct val="90000"/>
                </a:lnSpc>
                <a:spcAft>
                  <a:spcPct val="35000"/>
                </a:spcAft>
                <a:defRPr/>
              </a:pPr>
              <a:endParaRPr lang="zh-CN" altLang="en-US" sz="2300"/>
            </a:p>
          </p:txBody>
        </p:sp>
        <p:sp>
          <p:nvSpPr>
            <p:cNvPr id="6218" name="Freeform 306"/>
            <p:cNvSpPr>
              <a:spLocks noEditPoints="1"/>
            </p:cNvSpPr>
            <p:nvPr/>
          </p:nvSpPr>
          <p:spPr bwMode="auto">
            <a:xfrm>
              <a:off x="5845528" y="4819420"/>
              <a:ext cx="457426" cy="455348"/>
            </a:xfrm>
            <a:custGeom>
              <a:avLst/>
              <a:gdLst>
                <a:gd name="T0" fmla="*/ 2147483647 w 99"/>
                <a:gd name="T1" fmla="*/ 2147483647 h 99"/>
                <a:gd name="T2" fmla="*/ 2147483647 w 99"/>
                <a:gd name="T3" fmla="*/ 2147483647 h 99"/>
                <a:gd name="T4" fmla="*/ 2147483647 w 99"/>
                <a:gd name="T5" fmla="*/ 2147483647 h 99"/>
                <a:gd name="T6" fmla="*/ 2147483647 w 99"/>
                <a:gd name="T7" fmla="*/ 2147483647 h 99"/>
                <a:gd name="T8" fmla="*/ 2147483647 w 99"/>
                <a:gd name="T9" fmla="*/ 2147483647 h 99"/>
                <a:gd name="T10" fmla="*/ 2147483647 w 99"/>
                <a:gd name="T11" fmla="*/ 2147483647 h 99"/>
                <a:gd name="T12" fmla="*/ 2147483647 w 99"/>
                <a:gd name="T13" fmla="*/ 2147483647 h 99"/>
                <a:gd name="T14" fmla="*/ 2147483647 w 99"/>
                <a:gd name="T15" fmla="*/ 2147483647 h 99"/>
                <a:gd name="T16" fmla="*/ 2147483647 w 99"/>
                <a:gd name="T17" fmla="*/ 2147483647 h 99"/>
                <a:gd name="T18" fmla="*/ 2147483647 w 99"/>
                <a:gd name="T19" fmla="*/ 2147483647 h 99"/>
                <a:gd name="T20" fmla="*/ 2147483647 w 99"/>
                <a:gd name="T21" fmla="*/ 2147483647 h 99"/>
                <a:gd name="T22" fmla="*/ 2147483647 w 99"/>
                <a:gd name="T23" fmla="*/ 2147483647 h 99"/>
                <a:gd name="T24" fmla="*/ 2147483647 w 99"/>
                <a:gd name="T25" fmla="*/ 2147483647 h 99"/>
                <a:gd name="T26" fmla="*/ 2147483647 w 99"/>
                <a:gd name="T27" fmla="*/ 2147483647 h 99"/>
                <a:gd name="T28" fmla="*/ 2147483647 w 99"/>
                <a:gd name="T29" fmla="*/ 2147483647 h 99"/>
                <a:gd name="T30" fmla="*/ 2147483647 w 99"/>
                <a:gd name="T31" fmla="*/ 2147483647 h 99"/>
                <a:gd name="T32" fmla="*/ 2147483647 w 99"/>
                <a:gd name="T33" fmla="*/ 2147483647 h 99"/>
                <a:gd name="T34" fmla="*/ 0 w 99"/>
                <a:gd name="T35" fmla="*/ 2147483647 h 99"/>
                <a:gd name="T36" fmla="*/ 2147483647 w 99"/>
                <a:gd name="T37" fmla="*/ 2147483647 h 99"/>
                <a:gd name="T38" fmla="*/ 2147483647 w 99"/>
                <a:gd name="T39" fmla="*/ 2147483647 h 99"/>
                <a:gd name="T40" fmla="*/ 2147483647 w 99"/>
                <a:gd name="T41" fmla="*/ 2147483647 h 99"/>
                <a:gd name="T42" fmla="*/ 2147483647 w 99"/>
                <a:gd name="T43" fmla="*/ 2147483647 h 99"/>
                <a:gd name="T44" fmla="*/ 2147483647 w 99"/>
                <a:gd name="T45" fmla="*/ 2147483647 h 99"/>
                <a:gd name="T46" fmla="*/ 2147483647 w 99"/>
                <a:gd name="T47" fmla="*/ 0 h 99"/>
                <a:gd name="T48" fmla="*/ 2147483647 w 99"/>
                <a:gd name="T49" fmla="*/ 2147483647 h 99"/>
                <a:gd name="T50" fmla="*/ 2147483647 w 99"/>
                <a:gd name="T51" fmla="*/ 2147483647 h 99"/>
                <a:gd name="T52" fmla="*/ 2147483647 w 99"/>
                <a:gd name="T53" fmla="*/ 2147483647 h 99"/>
                <a:gd name="T54" fmla="*/ 2147483647 w 99"/>
                <a:gd name="T55" fmla="*/ 2147483647 h 99"/>
                <a:gd name="T56" fmla="*/ 2147483647 w 99"/>
                <a:gd name="T57" fmla="*/ 2147483647 h 99"/>
                <a:gd name="T58" fmla="*/ 2147483647 w 99"/>
                <a:gd name="T59" fmla="*/ 2147483647 h 99"/>
                <a:gd name="T60" fmla="*/ 2147483647 w 99"/>
                <a:gd name="T61" fmla="*/ 2147483647 h 99"/>
                <a:gd name="T62" fmla="*/ 2147483647 w 99"/>
                <a:gd name="T63" fmla="*/ 2147483647 h 99"/>
                <a:gd name="T64" fmla="*/ 2147483647 w 99"/>
                <a:gd name="T65" fmla="*/ 2147483647 h 99"/>
                <a:gd name="T66" fmla="*/ 2147483647 w 99"/>
                <a:gd name="T67" fmla="*/ 2147483647 h 99"/>
                <a:gd name="T68" fmla="*/ 2147483647 w 99"/>
                <a:gd name="T69" fmla="*/ 2147483647 h 99"/>
                <a:gd name="T70" fmla="*/ 2147483647 w 99"/>
                <a:gd name="T71" fmla="*/ 2147483647 h 99"/>
                <a:gd name="T72" fmla="*/ 2147483647 w 99"/>
                <a:gd name="T73" fmla="*/ 2147483647 h 99"/>
                <a:gd name="T74" fmla="*/ 2147483647 w 99"/>
                <a:gd name="T75" fmla="*/ 2147483647 h 99"/>
                <a:gd name="T76" fmla="*/ 2147483647 w 99"/>
                <a:gd name="T77" fmla="*/ 2147483647 h 99"/>
                <a:gd name="T78" fmla="*/ 2147483647 w 99"/>
                <a:gd name="T79" fmla="*/ 2147483647 h 99"/>
                <a:gd name="T80" fmla="*/ 2147483647 w 99"/>
                <a:gd name="T81" fmla="*/ 2147483647 h 99"/>
                <a:gd name="T82" fmla="*/ 2147483647 w 99"/>
                <a:gd name="T83" fmla="*/ 2147483647 h 99"/>
                <a:gd name="T84" fmla="*/ 2147483647 w 99"/>
                <a:gd name="T85" fmla="*/ 2147483647 h 9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99" h="99">
                  <a:moveTo>
                    <a:pt x="59" y="8"/>
                  </a:moveTo>
                  <a:cubicBezTo>
                    <a:pt x="59" y="9"/>
                    <a:pt x="60" y="9"/>
                    <a:pt x="60" y="9"/>
                  </a:cubicBezTo>
                  <a:cubicBezTo>
                    <a:pt x="66" y="2"/>
                    <a:pt x="66" y="2"/>
                    <a:pt x="66" y="2"/>
                  </a:cubicBezTo>
                  <a:cubicBezTo>
                    <a:pt x="81" y="10"/>
                    <a:pt x="81" y="10"/>
                    <a:pt x="81" y="10"/>
                  </a:cubicBezTo>
                  <a:cubicBezTo>
                    <a:pt x="78" y="19"/>
                    <a:pt x="78" y="19"/>
                    <a:pt x="78" y="19"/>
                  </a:cubicBezTo>
                  <a:cubicBezTo>
                    <a:pt x="78" y="19"/>
                    <a:pt x="79" y="19"/>
                    <a:pt x="79" y="20"/>
                  </a:cubicBezTo>
                  <a:cubicBezTo>
                    <a:pt x="88" y="17"/>
                    <a:pt x="88" y="17"/>
                    <a:pt x="88" y="17"/>
                  </a:cubicBezTo>
                  <a:cubicBezTo>
                    <a:pt x="96" y="31"/>
                    <a:pt x="96" y="31"/>
                    <a:pt x="96" y="31"/>
                  </a:cubicBezTo>
                  <a:cubicBezTo>
                    <a:pt x="90" y="37"/>
                    <a:pt x="90" y="37"/>
                    <a:pt x="90" y="37"/>
                  </a:cubicBezTo>
                  <a:cubicBezTo>
                    <a:pt x="90" y="38"/>
                    <a:pt x="90" y="38"/>
                    <a:pt x="90" y="38"/>
                  </a:cubicBezTo>
                  <a:cubicBezTo>
                    <a:pt x="99" y="40"/>
                    <a:pt x="99" y="40"/>
                    <a:pt x="99" y="40"/>
                  </a:cubicBezTo>
                  <a:cubicBezTo>
                    <a:pt x="99" y="57"/>
                    <a:pt x="99" y="57"/>
                    <a:pt x="99" y="57"/>
                  </a:cubicBezTo>
                  <a:cubicBezTo>
                    <a:pt x="91" y="59"/>
                    <a:pt x="91" y="59"/>
                    <a:pt x="91" y="59"/>
                  </a:cubicBezTo>
                  <a:cubicBezTo>
                    <a:pt x="91" y="59"/>
                    <a:pt x="90" y="60"/>
                    <a:pt x="90" y="60"/>
                  </a:cubicBezTo>
                  <a:cubicBezTo>
                    <a:pt x="97" y="67"/>
                    <a:pt x="97" y="67"/>
                    <a:pt x="97" y="67"/>
                  </a:cubicBezTo>
                  <a:cubicBezTo>
                    <a:pt x="89" y="81"/>
                    <a:pt x="89" y="81"/>
                    <a:pt x="89" y="81"/>
                  </a:cubicBezTo>
                  <a:cubicBezTo>
                    <a:pt x="80" y="78"/>
                    <a:pt x="80" y="78"/>
                    <a:pt x="80" y="78"/>
                  </a:cubicBezTo>
                  <a:cubicBezTo>
                    <a:pt x="80" y="79"/>
                    <a:pt x="80" y="79"/>
                    <a:pt x="80" y="79"/>
                  </a:cubicBezTo>
                  <a:cubicBezTo>
                    <a:pt x="82" y="88"/>
                    <a:pt x="82" y="88"/>
                    <a:pt x="82" y="88"/>
                  </a:cubicBezTo>
                  <a:cubicBezTo>
                    <a:pt x="68" y="97"/>
                    <a:pt x="68" y="97"/>
                    <a:pt x="68" y="97"/>
                  </a:cubicBezTo>
                  <a:cubicBezTo>
                    <a:pt x="62" y="90"/>
                    <a:pt x="62" y="90"/>
                    <a:pt x="62" y="90"/>
                  </a:cubicBezTo>
                  <a:cubicBezTo>
                    <a:pt x="62" y="90"/>
                    <a:pt x="61" y="90"/>
                    <a:pt x="61" y="90"/>
                  </a:cubicBezTo>
                  <a:cubicBezTo>
                    <a:pt x="59" y="99"/>
                    <a:pt x="59" y="99"/>
                    <a:pt x="59" y="99"/>
                  </a:cubicBezTo>
                  <a:cubicBezTo>
                    <a:pt x="42" y="99"/>
                    <a:pt x="42" y="99"/>
                    <a:pt x="42" y="99"/>
                  </a:cubicBezTo>
                  <a:cubicBezTo>
                    <a:pt x="40" y="91"/>
                    <a:pt x="40" y="91"/>
                    <a:pt x="40" y="91"/>
                  </a:cubicBezTo>
                  <a:cubicBezTo>
                    <a:pt x="40" y="91"/>
                    <a:pt x="39" y="91"/>
                    <a:pt x="39" y="91"/>
                  </a:cubicBezTo>
                  <a:cubicBezTo>
                    <a:pt x="33" y="97"/>
                    <a:pt x="33" y="97"/>
                    <a:pt x="33" y="97"/>
                  </a:cubicBezTo>
                  <a:cubicBezTo>
                    <a:pt x="18" y="89"/>
                    <a:pt x="18" y="89"/>
                    <a:pt x="18" y="89"/>
                  </a:cubicBezTo>
                  <a:cubicBezTo>
                    <a:pt x="21" y="81"/>
                    <a:pt x="21" y="81"/>
                    <a:pt x="21" y="81"/>
                  </a:cubicBezTo>
                  <a:cubicBezTo>
                    <a:pt x="20" y="80"/>
                    <a:pt x="20" y="80"/>
                    <a:pt x="20" y="80"/>
                  </a:cubicBezTo>
                  <a:cubicBezTo>
                    <a:pt x="11" y="83"/>
                    <a:pt x="11" y="83"/>
                    <a:pt x="11" y="83"/>
                  </a:cubicBezTo>
                  <a:cubicBezTo>
                    <a:pt x="3" y="68"/>
                    <a:pt x="3" y="68"/>
                    <a:pt x="3" y="68"/>
                  </a:cubicBezTo>
                  <a:cubicBezTo>
                    <a:pt x="9" y="62"/>
                    <a:pt x="9" y="62"/>
                    <a:pt x="9" y="62"/>
                  </a:cubicBezTo>
                  <a:cubicBezTo>
                    <a:pt x="9" y="62"/>
                    <a:pt x="9" y="61"/>
                    <a:pt x="9" y="61"/>
                  </a:cubicBezTo>
                  <a:cubicBezTo>
                    <a:pt x="0" y="59"/>
                    <a:pt x="0" y="59"/>
                    <a:pt x="0" y="59"/>
                  </a:cubicBezTo>
                  <a:cubicBezTo>
                    <a:pt x="0" y="42"/>
                    <a:pt x="0" y="42"/>
                    <a:pt x="0" y="42"/>
                  </a:cubicBezTo>
                  <a:cubicBezTo>
                    <a:pt x="8" y="40"/>
                    <a:pt x="8" y="40"/>
                    <a:pt x="8" y="40"/>
                  </a:cubicBezTo>
                  <a:cubicBezTo>
                    <a:pt x="8" y="40"/>
                    <a:pt x="8" y="39"/>
                    <a:pt x="9" y="39"/>
                  </a:cubicBezTo>
                  <a:cubicBezTo>
                    <a:pt x="2" y="33"/>
                    <a:pt x="2" y="33"/>
                    <a:pt x="2" y="33"/>
                  </a:cubicBezTo>
                  <a:cubicBezTo>
                    <a:pt x="10" y="18"/>
                    <a:pt x="10" y="18"/>
                    <a:pt x="10" y="18"/>
                  </a:cubicBezTo>
                  <a:cubicBezTo>
                    <a:pt x="18" y="21"/>
                    <a:pt x="18" y="21"/>
                    <a:pt x="18" y="21"/>
                  </a:cubicBezTo>
                  <a:cubicBezTo>
                    <a:pt x="19" y="21"/>
                    <a:pt x="19" y="20"/>
                    <a:pt x="19" y="20"/>
                  </a:cubicBezTo>
                  <a:cubicBezTo>
                    <a:pt x="17" y="11"/>
                    <a:pt x="17" y="11"/>
                    <a:pt x="17" y="11"/>
                  </a:cubicBezTo>
                  <a:cubicBezTo>
                    <a:pt x="31" y="3"/>
                    <a:pt x="31" y="3"/>
                    <a:pt x="31" y="3"/>
                  </a:cubicBezTo>
                  <a:cubicBezTo>
                    <a:pt x="37" y="9"/>
                    <a:pt x="37" y="9"/>
                    <a:pt x="37" y="9"/>
                  </a:cubicBezTo>
                  <a:cubicBezTo>
                    <a:pt x="37" y="9"/>
                    <a:pt x="38" y="9"/>
                    <a:pt x="38" y="9"/>
                  </a:cubicBezTo>
                  <a:cubicBezTo>
                    <a:pt x="40" y="0"/>
                    <a:pt x="40" y="0"/>
                    <a:pt x="40" y="0"/>
                  </a:cubicBezTo>
                  <a:cubicBezTo>
                    <a:pt x="57" y="0"/>
                    <a:pt x="57" y="0"/>
                    <a:pt x="57" y="0"/>
                  </a:cubicBezTo>
                  <a:cubicBezTo>
                    <a:pt x="59" y="8"/>
                    <a:pt x="59" y="8"/>
                    <a:pt x="59" y="8"/>
                  </a:cubicBezTo>
                  <a:close/>
                  <a:moveTo>
                    <a:pt x="36" y="58"/>
                  </a:moveTo>
                  <a:cubicBezTo>
                    <a:pt x="37" y="52"/>
                    <a:pt x="37" y="52"/>
                    <a:pt x="37" y="52"/>
                  </a:cubicBezTo>
                  <a:cubicBezTo>
                    <a:pt x="45" y="47"/>
                    <a:pt x="45" y="47"/>
                    <a:pt x="45" y="47"/>
                  </a:cubicBezTo>
                  <a:cubicBezTo>
                    <a:pt x="56" y="47"/>
                    <a:pt x="56" y="47"/>
                    <a:pt x="56" y="47"/>
                  </a:cubicBezTo>
                  <a:cubicBezTo>
                    <a:pt x="58" y="55"/>
                    <a:pt x="58" y="55"/>
                    <a:pt x="58" y="55"/>
                  </a:cubicBezTo>
                  <a:cubicBezTo>
                    <a:pt x="64" y="55"/>
                    <a:pt x="64" y="55"/>
                    <a:pt x="64" y="55"/>
                  </a:cubicBezTo>
                  <a:cubicBezTo>
                    <a:pt x="64" y="56"/>
                    <a:pt x="64" y="56"/>
                    <a:pt x="64" y="56"/>
                  </a:cubicBezTo>
                  <a:cubicBezTo>
                    <a:pt x="56" y="58"/>
                    <a:pt x="56" y="58"/>
                    <a:pt x="56" y="58"/>
                  </a:cubicBezTo>
                  <a:cubicBezTo>
                    <a:pt x="54" y="54"/>
                    <a:pt x="54" y="54"/>
                    <a:pt x="54" y="54"/>
                  </a:cubicBezTo>
                  <a:cubicBezTo>
                    <a:pt x="52" y="62"/>
                    <a:pt x="52" y="62"/>
                    <a:pt x="52" y="62"/>
                  </a:cubicBezTo>
                  <a:cubicBezTo>
                    <a:pt x="58" y="69"/>
                    <a:pt x="58" y="69"/>
                    <a:pt x="58" y="69"/>
                  </a:cubicBezTo>
                  <a:cubicBezTo>
                    <a:pt x="58" y="79"/>
                    <a:pt x="58" y="79"/>
                    <a:pt x="58" y="79"/>
                  </a:cubicBezTo>
                  <a:cubicBezTo>
                    <a:pt x="63" y="77"/>
                    <a:pt x="67" y="74"/>
                    <a:pt x="71" y="71"/>
                  </a:cubicBezTo>
                  <a:cubicBezTo>
                    <a:pt x="76" y="66"/>
                    <a:pt x="80" y="58"/>
                    <a:pt x="80" y="50"/>
                  </a:cubicBezTo>
                  <a:cubicBezTo>
                    <a:pt x="80" y="41"/>
                    <a:pt x="76" y="34"/>
                    <a:pt x="71" y="28"/>
                  </a:cubicBezTo>
                  <a:cubicBezTo>
                    <a:pt x="65" y="23"/>
                    <a:pt x="58" y="19"/>
                    <a:pt x="49" y="19"/>
                  </a:cubicBezTo>
                  <a:cubicBezTo>
                    <a:pt x="41" y="19"/>
                    <a:pt x="34" y="23"/>
                    <a:pt x="28" y="28"/>
                  </a:cubicBezTo>
                  <a:cubicBezTo>
                    <a:pt x="23" y="34"/>
                    <a:pt x="19" y="41"/>
                    <a:pt x="19" y="50"/>
                  </a:cubicBezTo>
                  <a:cubicBezTo>
                    <a:pt x="19" y="58"/>
                    <a:pt x="23" y="66"/>
                    <a:pt x="28" y="71"/>
                  </a:cubicBezTo>
                  <a:cubicBezTo>
                    <a:pt x="34" y="76"/>
                    <a:pt x="41" y="80"/>
                    <a:pt x="49" y="80"/>
                  </a:cubicBezTo>
                  <a:cubicBezTo>
                    <a:pt x="52" y="80"/>
                    <a:pt x="54" y="80"/>
                    <a:pt x="55" y="79"/>
                  </a:cubicBezTo>
                  <a:cubicBezTo>
                    <a:pt x="53" y="70"/>
                    <a:pt x="53" y="70"/>
                    <a:pt x="53" y="70"/>
                  </a:cubicBezTo>
                  <a:cubicBezTo>
                    <a:pt x="48" y="66"/>
                    <a:pt x="48" y="66"/>
                    <a:pt x="48" y="66"/>
                  </a:cubicBezTo>
                  <a:cubicBezTo>
                    <a:pt x="47" y="69"/>
                    <a:pt x="45" y="73"/>
                    <a:pt x="45" y="73"/>
                  </a:cubicBezTo>
                  <a:cubicBezTo>
                    <a:pt x="35" y="75"/>
                    <a:pt x="35" y="75"/>
                    <a:pt x="35" y="75"/>
                  </a:cubicBezTo>
                  <a:cubicBezTo>
                    <a:pt x="35" y="73"/>
                    <a:pt x="35" y="73"/>
                    <a:pt x="35" y="73"/>
                  </a:cubicBezTo>
                  <a:cubicBezTo>
                    <a:pt x="42" y="71"/>
                    <a:pt x="42" y="71"/>
                    <a:pt x="42" y="71"/>
                  </a:cubicBezTo>
                  <a:cubicBezTo>
                    <a:pt x="44" y="61"/>
                    <a:pt x="44" y="61"/>
                    <a:pt x="44" y="61"/>
                  </a:cubicBezTo>
                  <a:cubicBezTo>
                    <a:pt x="45" y="52"/>
                    <a:pt x="45" y="52"/>
                    <a:pt x="45" y="52"/>
                  </a:cubicBezTo>
                  <a:cubicBezTo>
                    <a:pt x="41" y="54"/>
                    <a:pt x="41" y="54"/>
                    <a:pt x="41" y="54"/>
                  </a:cubicBezTo>
                  <a:cubicBezTo>
                    <a:pt x="38" y="59"/>
                    <a:pt x="38" y="59"/>
                    <a:pt x="38" y="59"/>
                  </a:cubicBezTo>
                  <a:cubicBezTo>
                    <a:pt x="36" y="58"/>
                    <a:pt x="36" y="58"/>
                    <a:pt x="36" y="58"/>
                  </a:cubicBezTo>
                  <a:close/>
                  <a:moveTo>
                    <a:pt x="51" y="37"/>
                  </a:moveTo>
                  <a:cubicBezTo>
                    <a:pt x="48" y="37"/>
                    <a:pt x="46" y="39"/>
                    <a:pt x="46" y="41"/>
                  </a:cubicBezTo>
                  <a:cubicBezTo>
                    <a:pt x="46" y="44"/>
                    <a:pt x="48" y="46"/>
                    <a:pt x="51" y="46"/>
                  </a:cubicBezTo>
                  <a:cubicBezTo>
                    <a:pt x="53" y="46"/>
                    <a:pt x="55" y="44"/>
                    <a:pt x="55" y="41"/>
                  </a:cubicBezTo>
                  <a:cubicBezTo>
                    <a:pt x="55" y="39"/>
                    <a:pt x="53" y="37"/>
                    <a:pt x="51" y="37"/>
                  </a:cubicBezTo>
                  <a:close/>
                </a:path>
              </a:pathLst>
            </a:custGeom>
            <a:solidFill>
              <a:srgbClr val="04487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23" name="组合 22"/>
          <p:cNvGrpSpPr/>
          <p:nvPr/>
        </p:nvGrpSpPr>
        <p:grpSpPr bwMode="auto">
          <a:xfrm>
            <a:off x="4610101" y="2152650"/>
            <a:ext cx="2914650" cy="2640013"/>
            <a:chOff x="4609333" y="2151997"/>
            <a:chExt cx="2915626" cy="2641183"/>
          </a:xfrm>
        </p:grpSpPr>
        <p:cxnSp>
          <p:nvCxnSpPr>
            <p:cNvPr id="26" name="直接箭头连接符 25"/>
            <p:cNvCxnSpPr/>
            <p:nvPr/>
          </p:nvCxnSpPr>
          <p:spPr>
            <a:xfrm rot="4020000" flipV="1">
              <a:off x="6591975" y="2200448"/>
              <a:ext cx="289053" cy="192151"/>
            </a:xfrm>
            <a:prstGeom prst="straightConnector1">
              <a:avLst/>
            </a:prstGeom>
            <a:ln w="38100">
              <a:solidFill>
                <a:schemeClr val="bg2">
                  <a:lumMod val="25000"/>
                </a:schemeClr>
              </a:solidFill>
              <a:headEnd type="stealth"/>
              <a:tailEnd type="none"/>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rot="4020000" flipH="1">
              <a:off x="5275496" y="4552578"/>
              <a:ext cx="289053" cy="192152"/>
            </a:xfrm>
            <a:prstGeom prst="straightConnector1">
              <a:avLst/>
            </a:prstGeom>
            <a:ln w="38100">
              <a:solidFill>
                <a:srgbClr val="044875"/>
              </a:solidFill>
              <a:headEnd type="stealth"/>
              <a:tailEnd type="none"/>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flipV="1">
              <a:off x="6619781" y="4531126"/>
              <a:ext cx="287434" cy="192173"/>
            </a:xfrm>
            <a:prstGeom prst="straightConnector1">
              <a:avLst/>
            </a:prstGeom>
            <a:ln w="38100">
              <a:solidFill>
                <a:schemeClr val="bg2">
                  <a:lumMod val="25000"/>
                </a:schemeClr>
              </a:solidFill>
              <a:tailEnd type="stealth"/>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rot="7560000" flipH="1">
              <a:off x="4561676" y="3347925"/>
              <a:ext cx="289053" cy="193740"/>
            </a:xfrm>
            <a:prstGeom prst="straightConnector1">
              <a:avLst/>
            </a:prstGeom>
            <a:ln w="38100">
              <a:solidFill>
                <a:schemeClr val="bg2">
                  <a:lumMod val="25000"/>
                </a:schemeClr>
              </a:solidFill>
              <a:headEnd type="stealth"/>
              <a:tailEnd type="none"/>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rot="14160000" flipH="1" flipV="1">
              <a:off x="7284357" y="3355071"/>
              <a:ext cx="287465" cy="193740"/>
            </a:xfrm>
            <a:prstGeom prst="straightConnector1">
              <a:avLst/>
            </a:prstGeom>
            <a:ln w="38100">
              <a:solidFill>
                <a:srgbClr val="044875"/>
              </a:solidFill>
              <a:headEnd type="stealth"/>
              <a:tailEnd type="none"/>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flipV="1">
              <a:off x="5266778" y="2199643"/>
              <a:ext cx="289022" cy="193761"/>
            </a:xfrm>
            <a:prstGeom prst="straightConnector1">
              <a:avLst/>
            </a:prstGeom>
            <a:ln w="38100">
              <a:solidFill>
                <a:srgbClr val="044875"/>
              </a:solidFill>
              <a:headEnd type="stealth"/>
              <a:tailEnd type="none"/>
            </a:ln>
          </p:spPr>
          <p:style>
            <a:lnRef idx="1">
              <a:schemeClr val="accent1"/>
            </a:lnRef>
            <a:fillRef idx="0">
              <a:schemeClr val="accent1"/>
            </a:fillRef>
            <a:effectRef idx="0">
              <a:schemeClr val="accent1"/>
            </a:effectRef>
            <a:fontRef idx="minor">
              <a:schemeClr val="tx1"/>
            </a:fontRef>
          </p:style>
        </p:cxnSp>
      </p:grpSp>
      <p:grpSp>
        <p:nvGrpSpPr>
          <p:cNvPr id="19" name="组合 18"/>
          <p:cNvGrpSpPr/>
          <p:nvPr/>
        </p:nvGrpSpPr>
        <p:grpSpPr bwMode="auto">
          <a:xfrm>
            <a:off x="5553075" y="1373188"/>
            <a:ext cx="1041400" cy="1041400"/>
            <a:chOff x="5553452" y="1373500"/>
            <a:chExt cx="1041578" cy="1041578"/>
          </a:xfrm>
        </p:grpSpPr>
        <p:sp>
          <p:nvSpPr>
            <p:cNvPr id="8" name="任意多边形 7"/>
            <p:cNvSpPr/>
            <p:nvPr/>
          </p:nvSpPr>
          <p:spPr>
            <a:xfrm>
              <a:off x="5553452" y="1373500"/>
              <a:ext cx="1041578" cy="1041578"/>
            </a:xfrm>
            <a:custGeom>
              <a:avLst/>
              <a:gdLst>
                <a:gd name="connsiteX0" fmla="*/ 0 w 1041578"/>
                <a:gd name="connsiteY0" fmla="*/ 520789 h 1041578"/>
                <a:gd name="connsiteX1" fmla="*/ 520789 w 1041578"/>
                <a:gd name="connsiteY1" fmla="*/ 0 h 1041578"/>
                <a:gd name="connsiteX2" fmla="*/ 1041578 w 1041578"/>
                <a:gd name="connsiteY2" fmla="*/ 520789 h 1041578"/>
                <a:gd name="connsiteX3" fmla="*/ 520789 w 1041578"/>
                <a:gd name="connsiteY3" fmla="*/ 1041578 h 1041578"/>
                <a:gd name="connsiteX4" fmla="*/ 0 w 1041578"/>
                <a:gd name="connsiteY4" fmla="*/ 520789 h 1041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1578" h="1041578">
                  <a:moveTo>
                    <a:pt x="0" y="520789"/>
                  </a:moveTo>
                  <a:cubicBezTo>
                    <a:pt x="0" y="233165"/>
                    <a:pt x="233165" y="0"/>
                    <a:pt x="520789" y="0"/>
                  </a:cubicBezTo>
                  <a:cubicBezTo>
                    <a:pt x="808413" y="0"/>
                    <a:pt x="1041578" y="233165"/>
                    <a:pt x="1041578" y="520789"/>
                  </a:cubicBezTo>
                  <a:cubicBezTo>
                    <a:pt x="1041578" y="808413"/>
                    <a:pt x="808413" y="1041578"/>
                    <a:pt x="520789" y="1041578"/>
                  </a:cubicBezTo>
                  <a:cubicBezTo>
                    <a:pt x="233165" y="1041578"/>
                    <a:pt x="0" y="808413"/>
                    <a:pt x="0" y="520789"/>
                  </a:cubicBezTo>
                  <a:close/>
                </a:path>
              </a:pathLst>
            </a:custGeom>
            <a:noFill/>
            <a:ln w="38100">
              <a:solidFill>
                <a:schemeClr val="bg2">
                  <a:lumMod val="2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81746" tIns="181746" rIns="181746" bIns="181746" spcCol="1270" anchor="ctr"/>
            <a:lstStyle/>
            <a:p>
              <a:pPr algn="ctr" defTabSz="1022350" eaLnBrk="1" fontAlgn="auto" hangingPunct="1">
                <a:lnSpc>
                  <a:spcPct val="90000"/>
                </a:lnSpc>
                <a:spcAft>
                  <a:spcPct val="35000"/>
                </a:spcAft>
                <a:defRPr/>
              </a:pPr>
              <a:endParaRPr lang="zh-CN" altLang="en-US" sz="2300"/>
            </a:p>
          </p:txBody>
        </p:sp>
        <p:sp>
          <p:nvSpPr>
            <p:cNvPr id="48" name="Freeform 48"/>
            <p:cNvSpPr>
              <a:spLocks noEditPoints="1"/>
            </p:cNvSpPr>
            <p:nvPr/>
          </p:nvSpPr>
          <p:spPr bwMode="auto">
            <a:xfrm>
              <a:off x="5913877" y="1649772"/>
              <a:ext cx="320730" cy="509674"/>
            </a:xfrm>
            <a:custGeom>
              <a:avLst/>
              <a:gdLst>
                <a:gd name="T0" fmla="*/ 57 w 67"/>
                <a:gd name="T1" fmla="*/ 10 h 106"/>
                <a:gd name="T2" fmla="*/ 62 w 67"/>
                <a:gd name="T3" fmla="*/ 51 h 106"/>
                <a:gd name="T4" fmla="*/ 51 w 67"/>
                <a:gd name="T5" fmla="*/ 66 h 106"/>
                <a:gd name="T6" fmla="*/ 55 w 67"/>
                <a:gd name="T7" fmla="*/ 65 h 106"/>
                <a:gd name="T8" fmla="*/ 57 w 67"/>
                <a:gd name="T9" fmla="*/ 73 h 106"/>
                <a:gd name="T10" fmla="*/ 56 w 67"/>
                <a:gd name="T11" fmla="*/ 80 h 106"/>
                <a:gd name="T12" fmla="*/ 57 w 67"/>
                <a:gd name="T13" fmla="*/ 86 h 106"/>
                <a:gd name="T14" fmla="*/ 55 w 67"/>
                <a:gd name="T15" fmla="*/ 93 h 106"/>
                <a:gd name="T16" fmla="*/ 15 w 67"/>
                <a:gd name="T17" fmla="*/ 97 h 106"/>
                <a:gd name="T18" fmla="*/ 12 w 67"/>
                <a:gd name="T19" fmla="*/ 95 h 106"/>
                <a:gd name="T20" fmla="*/ 12 w 67"/>
                <a:gd name="T21" fmla="*/ 83 h 106"/>
                <a:gd name="T22" fmla="*/ 12 w 67"/>
                <a:gd name="T23" fmla="*/ 82 h 106"/>
                <a:gd name="T24" fmla="*/ 12 w 67"/>
                <a:gd name="T25" fmla="*/ 71 h 106"/>
                <a:gd name="T26" fmla="*/ 15 w 67"/>
                <a:gd name="T27" fmla="*/ 69 h 106"/>
                <a:gd name="T28" fmla="*/ 16 w 67"/>
                <a:gd name="T29" fmla="*/ 63 h 106"/>
                <a:gd name="T30" fmla="*/ 0 w 67"/>
                <a:gd name="T31" fmla="*/ 34 h 106"/>
                <a:gd name="T32" fmla="*/ 33 w 67"/>
                <a:gd name="T33" fmla="*/ 0 h 106"/>
                <a:gd name="T34" fmla="*/ 28 w 67"/>
                <a:gd name="T35" fmla="*/ 41 h 106"/>
                <a:gd name="T36" fmla="*/ 30 w 67"/>
                <a:gd name="T37" fmla="*/ 39 h 106"/>
                <a:gd name="T38" fmla="*/ 33 w 67"/>
                <a:gd name="T39" fmla="*/ 41 h 106"/>
                <a:gd name="T40" fmla="*/ 36 w 67"/>
                <a:gd name="T41" fmla="*/ 39 h 106"/>
                <a:gd name="T42" fmla="*/ 39 w 67"/>
                <a:gd name="T43" fmla="*/ 41 h 106"/>
                <a:gd name="T44" fmla="*/ 43 w 67"/>
                <a:gd name="T45" fmla="*/ 38 h 106"/>
                <a:gd name="T46" fmla="*/ 39 w 67"/>
                <a:gd name="T47" fmla="*/ 52 h 106"/>
                <a:gd name="T48" fmla="*/ 44 w 67"/>
                <a:gd name="T49" fmla="*/ 66 h 106"/>
                <a:gd name="T50" fmla="*/ 44 w 67"/>
                <a:gd name="T51" fmla="*/ 58 h 106"/>
                <a:gd name="T52" fmla="*/ 56 w 67"/>
                <a:gd name="T53" fmla="*/ 47 h 106"/>
                <a:gd name="T54" fmla="*/ 52 w 67"/>
                <a:gd name="T55" fmla="*/ 15 h 106"/>
                <a:gd name="T56" fmla="*/ 15 w 67"/>
                <a:gd name="T57" fmla="*/ 15 h 106"/>
                <a:gd name="T58" fmla="*/ 11 w 67"/>
                <a:gd name="T59" fmla="*/ 48 h 106"/>
                <a:gd name="T60" fmla="*/ 23 w 67"/>
                <a:gd name="T61" fmla="*/ 59 h 106"/>
                <a:gd name="T62" fmla="*/ 23 w 67"/>
                <a:gd name="T63" fmla="*/ 67 h 106"/>
                <a:gd name="T64" fmla="*/ 29 w 67"/>
                <a:gd name="T65" fmla="*/ 52 h 106"/>
                <a:gd name="T66" fmla="*/ 25 w 67"/>
                <a:gd name="T67" fmla="*/ 38 h 106"/>
                <a:gd name="T68" fmla="*/ 40 w 67"/>
                <a:gd name="T69" fmla="*/ 43 h 106"/>
                <a:gd name="T70" fmla="*/ 36 w 67"/>
                <a:gd name="T71" fmla="*/ 42 h 106"/>
                <a:gd name="T72" fmla="*/ 30 w 67"/>
                <a:gd name="T73" fmla="*/ 42 h 106"/>
                <a:gd name="T74" fmla="*/ 27 w 67"/>
                <a:gd name="T75" fmla="*/ 42 h 106"/>
                <a:gd name="T76" fmla="*/ 32 w 67"/>
                <a:gd name="T77" fmla="*/ 51 h 106"/>
                <a:gd name="T78" fmla="*/ 32 w 67"/>
                <a:gd name="T79" fmla="*/ 67 h 106"/>
                <a:gd name="T80" fmla="*/ 35 w 67"/>
                <a:gd name="T81" fmla="*/ 51 h 106"/>
                <a:gd name="T82" fmla="*/ 35 w 67"/>
                <a:gd name="T83" fmla="*/ 50 h 106"/>
                <a:gd name="T84" fmla="*/ 43 w 67"/>
                <a:gd name="T85" fmla="*/ 96 h 106"/>
                <a:gd name="T86" fmla="*/ 34 w 67"/>
                <a:gd name="T87" fmla="*/ 106 h 106"/>
                <a:gd name="T88" fmla="*/ 43 w 67"/>
                <a:gd name="T89" fmla="*/ 96 h 106"/>
                <a:gd name="T90" fmla="*/ 17 w 67"/>
                <a:gd name="T91" fmla="*/ 88 h 106"/>
                <a:gd name="T92" fmla="*/ 17 w 67"/>
                <a:gd name="T93" fmla="*/ 90 h 106"/>
                <a:gd name="T94" fmla="*/ 50 w 67"/>
                <a:gd name="T95" fmla="*/ 86 h 106"/>
                <a:gd name="T96" fmla="*/ 50 w 67"/>
                <a:gd name="T97" fmla="*/ 73 h 106"/>
                <a:gd name="T98" fmla="*/ 17 w 67"/>
                <a:gd name="T99" fmla="*/ 77 h 106"/>
                <a:gd name="T100" fmla="*/ 50 w 67"/>
                <a:gd name="T101" fmla="*/ 74 h 106"/>
                <a:gd name="T102" fmla="*/ 50 w 67"/>
                <a:gd name="T103" fmla="*/ 73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7" h="106">
                  <a:moveTo>
                    <a:pt x="33" y="0"/>
                  </a:moveTo>
                  <a:cubicBezTo>
                    <a:pt x="43" y="0"/>
                    <a:pt x="51" y="4"/>
                    <a:pt x="57" y="10"/>
                  </a:cubicBezTo>
                  <a:cubicBezTo>
                    <a:pt x="63" y="16"/>
                    <a:pt x="67" y="25"/>
                    <a:pt x="67" y="34"/>
                  </a:cubicBezTo>
                  <a:cubicBezTo>
                    <a:pt x="67" y="40"/>
                    <a:pt x="65" y="46"/>
                    <a:pt x="62" y="51"/>
                  </a:cubicBezTo>
                  <a:cubicBezTo>
                    <a:pt x="59" y="56"/>
                    <a:pt x="56" y="59"/>
                    <a:pt x="51" y="62"/>
                  </a:cubicBezTo>
                  <a:cubicBezTo>
                    <a:pt x="51" y="66"/>
                    <a:pt x="51" y="66"/>
                    <a:pt x="51" y="66"/>
                  </a:cubicBezTo>
                  <a:cubicBezTo>
                    <a:pt x="53" y="66"/>
                    <a:pt x="53" y="66"/>
                    <a:pt x="53" y="66"/>
                  </a:cubicBezTo>
                  <a:cubicBezTo>
                    <a:pt x="55" y="65"/>
                    <a:pt x="55" y="65"/>
                    <a:pt x="55" y="65"/>
                  </a:cubicBezTo>
                  <a:cubicBezTo>
                    <a:pt x="56" y="68"/>
                    <a:pt x="56" y="68"/>
                    <a:pt x="56" y="68"/>
                  </a:cubicBezTo>
                  <a:cubicBezTo>
                    <a:pt x="57" y="70"/>
                    <a:pt x="57" y="72"/>
                    <a:pt x="57" y="73"/>
                  </a:cubicBezTo>
                  <a:cubicBezTo>
                    <a:pt x="57" y="75"/>
                    <a:pt x="57" y="77"/>
                    <a:pt x="56" y="79"/>
                  </a:cubicBezTo>
                  <a:cubicBezTo>
                    <a:pt x="56" y="80"/>
                    <a:pt x="56" y="80"/>
                    <a:pt x="56" y="80"/>
                  </a:cubicBezTo>
                  <a:cubicBezTo>
                    <a:pt x="56" y="80"/>
                    <a:pt x="56" y="80"/>
                    <a:pt x="56" y="80"/>
                  </a:cubicBezTo>
                  <a:cubicBezTo>
                    <a:pt x="57" y="82"/>
                    <a:pt x="57" y="84"/>
                    <a:pt x="57" y="86"/>
                  </a:cubicBezTo>
                  <a:cubicBezTo>
                    <a:pt x="57" y="88"/>
                    <a:pt x="57" y="90"/>
                    <a:pt x="56" y="92"/>
                  </a:cubicBezTo>
                  <a:cubicBezTo>
                    <a:pt x="55" y="93"/>
                    <a:pt x="55" y="93"/>
                    <a:pt x="55" y="93"/>
                  </a:cubicBezTo>
                  <a:cubicBezTo>
                    <a:pt x="53" y="94"/>
                    <a:pt x="53" y="94"/>
                    <a:pt x="53" y="94"/>
                  </a:cubicBezTo>
                  <a:cubicBezTo>
                    <a:pt x="15" y="97"/>
                    <a:pt x="15" y="97"/>
                    <a:pt x="15" y="97"/>
                  </a:cubicBezTo>
                  <a:cubicBezTo>
                    <a:pt x="13" y="97"/>
                    <a:pt x="13" y="97"/>
                    <a:pt x="13" y="97"/>
                  </a:cubicBezTo>
                  <a:cubicBezTo>
                    <a:pt x="12" y="95"/>
                    <a:pt x="12" y="95"/>
                    <a:pt x="12" y="95"/>
                  </a:cubicBezTo>
                  <a:cubicBezTo>
                    <a:pt x="11" y="93"/>
                    <a:pt x="11" y="91"/>
                    <a:pt x="10" y="90"/>
                  </a:cubicBezTo>
                  <a:cubicBezTo>
                    <a:pt x="10" y="88"/>
                    <a:pt x="11" y="86"/>
                    <a:pt x="12" y="83"/>
                  </a:cubicBezTo>
                  <a:cubicBezTo>
                    <a:pt x="12" y="83"/>
                    <a:pt x="12" y="83"/>
                    <a:pt x="12" y="83"/>
                  </a:cubicBezTo>
                  <a:cubicBezTo>
                    <a:pt x="12" y="82"/>
                    <a:pt x="12" y="82"/>
                    <a:pt x="12" y="82"/>
                  </a:cubicBezTo>
                  <a:cubicBezTo>
                    <a:pt x="11" y="81"/>
                    <a:pt x="11" y="79"/>
                    <a:pt x="10" y="77"/>
                  </a:cubicBezTo>
                  <a:cubicBezTo>
                    <a:pt x="10" y="75"/>
                    <a:pt x="11" y="73"/>
                    <a:pt x="12" y="71"/>
                  </a:cubicBezTo>
                  <a:cubicBezTo>
                    <a:pt x="13" y="69"/>
                    <a:pt x="13" y="69"/>
                    <a:pt x="13" y="69"/>
                  </a:cubicBezTo>
                  <a:cubicBezTo>
                    <a:pt x="15" y="69"/>
                    <a:pt x="15" y="69"/>
                    <a:pt x="15" y="69"/>
                  </a:cubicBezTo>
                  <a:cubicBezTo>
                    <a:pt x="16" y="69"/>
                    <a:pt x="16" y="69"/>
                    <a:pt x="16" y="69"/>
                  </a:cubicBezTo>
                  <a:cubicBezTo>
                    <a:pt x="16" y="63"/>
                    <a:pt x="16" y="63"/>
                    <a:pt x="16" y="63"/>
                  </a:cubicBezTo>
                  <a:cubicBezTo>
                    <a:pt x="11" y="60"/>
                    <a:pt x="7" y="56"/>
                    <a:pt x="5" y="51"/>
                  </a:cubicBezTo>
                  <a:cubicBezTo>
                    <a:pt x="2" y="46"/>
                    <a:pt x="0" y="40"/>
                    <a:pt x="0" y="34"/>
                  </a:cubicBezTo>
                  <a:cubicBezTo>
                    <a:pt x="0" y="25"/>
                    <a:pt x="4" y="16"/>
                    <a:pt x="10" y="10"/>
                  </a:cubicBezTo>
                  <a:cubicBezTo>
                    <a:pt x="16" y="4"/>
                    <a:pt x="24" y="0"/>
                    <a:pt x="33" y="0"/>
                  </a:cubicBezTo>
                  <a:close/>
                  <a:moveTo>
                    <a:pt x="26" y="40"/>
                  </a:moveTo>
                  <a:cubicBezTo>
                    <a:pt x="27" y="41"/>
                    <a:pt x="27" y="41"/>
                    <a:pt x="28" y="41"/>
                  </a:cubicBezTo>
                  <a:cubicBezTo>
                    <a:pt x="28" y="41"/>
                    <a:pt x="29" y="41"/>
                    <a:pt x="30" y="40"/>
                  </a:cubicBezTo>
                  <a:cubicBezTo>
                    <a:pt x="30" y="39"/>
                    <a:pt x="30" y="39"/>
                    <a:pt x="30" y="39"/>
                  </a:cubicBezTo>
                  <a:cubicBezTo>
                    <a:pt x="31" y="40"/>
                    <a:pt x="31" y="40"/>
                    <a:pt x="31" y="40"/>
                  </a:cubicBezTo>
                  <a:cubicBezTo>
                    <a:pt x="32" y="41"/>
                    <a:pt x="32" y="41"/>
                    <a:pt x="33" y="41"/>
                  </a:cubicBezTo>
                  <a:cubicBezTo>
                    <a:pt x="34" y="41"/>
                    <a:pt x="35" y="41"/>
                    <a:pt x="35" y="40"/>
                  </a:cubicBezTo>
                  <a:cubicBezTo>
                    <a:pt x="36" y="39"/>
                    <a:pt x="36" y="39"/>
                    <a:pt x="36" y="39"/>
                  </a:cubicBezTo>
                  <a:cubicBezTo>
                    <a:pt x="36" y="40"/>
                    <a:pt x="36" y="40"/>
                    <a:pt x="36" y="40"/>
                  </a:cubicBezTo>
                  <a:cubicBezTo>
                    <a:pt x="37" y="41"/>
                    <a:pt x="38" y="41"/>
                    <a:pt x="39" y="41"/>
                  </a:cubicBezTo>
                  <a:cubicBezTo>
                    <a:pt x="40" y="41"/>
                    <a:pt x="41" y="41"/>
                    <a:pt x="42" y="40"/>
                  </a:cubicBezTo>
                  <a:cubicBezTo>
                    <a:pt x="43" y="38"/>
                    <a:pt x="43" y="38"/>
                    <a:pt x="43" y="38"/>
                  </a:cubicBezTo>
                  <a:cubicBezTo>
                    <a:pt x="46" y="40"/>
                    <a:pt x="46" y="40"/>
                    <a:pt x="46" y="40"/>
                  </a:cubicBezTo>
                  <a:cubicBezTo>
                    <a:pt x="39" y="52"/>
                    <a:pt x="39" y="52"/>
                    <a:pt x="39" y="52"/>
                  </a:cubicBezTo>
                  <a:cubicBezTo>
                    <a:pt x="39" y="67"/>
                    <a:pt x="39" y="67"/>
                    <a:pt x="39" y="67"/>
                  </a:cubicBezTo>
                  <a:cubicBezTo>
                    <a:pt x="44" y="66"/>
                    <a:pt x="44" y="66"/>
                    <a:pt x="44" y="66"/>
                  </a:cubicBezTo>
                  <a:cubicBezTo>
                    <a:pt x="44" y="60"/>
                    <a:pt x="44" y="60"/>
                    <a:pt x="44" y="60"/>
                  </a:cubicBezTo>
                  <a:cubicBezTo>
                    <a:pt x="44" y="58"/>
                    <a:pt x="44" y="58"/>
                    <a:pt x="44" y="58"/>
                  </a:cubicBezTo>
                  <a:cubicBezTo>
                    <a:pt x="46" y="57"/>
                    <a:pt x="46" y="57"/>
                    <a:pt x="46" y="57"/>
                  </a:cubicBezTo>
                  <a:cubicBezTo>
                    <a:pt x="50" y="55"/>
                    <a:pt x="54" y="52"/>
                    <a:pt x="56" y="47"/>
                  </a:cubicBezTo>
                  <a:cubicBezTo>
                    <a:pt x="59" y="44"/>
                    <a:pt x="60" y="39"/>
                    <a:pt x="60" y="34"/>
                  </a:cubicBezTo>
                  <a:cubicBezTo>
                    <a:pt x="60" y="27"/>
                    <a:pt x="57" y="20"/>
                    <a:pt x="52" y="15"/>
                  </a:cubicBezTo>
                  <a:cubicBezTo>
                    <a:pt x="47" y="10"/>
                    <a:pt x="41" y="7"/>
                    <a:pt x="33" y="7"/>
                  </a:cubicBezTo>
                  <a:cubicBezTo>
                    <a:pt x="26" y="7"/>
                    <a:pt x="19" y="10"/>
                    <a:pt x="15" y="15"/>
                  </a:cubicBezTo>
                  <a:cubicBezTo>
                    <a:pt x="10" y="20"/>
                    <a:pt x="7" y="27"/>
                    <a:pt x="7" y="34"/>
                  </a:cubicBezTo>
                  <a:cubicBezTo>
                    <a:pt x="7" y="39"/>
                    <a:pt x="8" y="44"/>
                    <a:pt x="11" y="48"/>
                  </a:cubicBezTo>
                  <a:cubicBezTo>
                    <a:pt x="13" y="52"/>
                    <a:pt x="17" y="55"/>
                    <a:pt x="21" y="58"/>
                  </a:cubicBezTo>
                  <a:cubicBezTo>
                    <a:pt x="23" y="59"/>
                    <a:pt x="23" y="59"/>
                    <a:pt x="23" y="59"/>
                  </a:cubicBezTo>
                  <a:cubicBezTo>
                    <a:pt x="23" y="61"/>
                    <a:pt x="23" y="61"/>
                    <a:pt x="23" y="61"/>
                  </a:cubicBezTo>
                  <a:cubicBezTo>
                    <a:pt x="23" y="67"/>
                    <a:pt x="23" y="67"/>
                    <a:pt x="23" y="67"/>
                  </a:cubicBezTo>
                  <a:cubicBezTo>
                    <a:pt x="29" y="67"/>
                    <a:pt x="29" y="67"/>
                    <a:pt x="29" y="67"/>
                  </a:cubicBezTo>
                  <a:cubicBezTo>
                    <a:pt x="29" y="52"/>
                    <a:pt x="29" y="52"/>
                    <a:pt x="29" y="52"/>
                  </a:cubicBezTo>
                  <a:cubicBezTo>
                    <a:pt x="22" y="40"/>
                    <a:pt x="22" y="40"/>
                    <a:pt x="22" y="40"/>
                  </a:cubicBezTo>
                  <a:cubicBezTo>
                    <a:pt x="25" y="38"/>
                    <a:pt x="25" y="38"/>
                    <a:pt x="25" y="38"/>
                  </a:cubicBezTo>
                  <a:cubicBezTo>
                    <a:pt x="26" y="40"/>
                    <a:pt x="26" y="40"/>
                    <a:pt x="26" y="40"/>
                  </a:cubicBezTo>
                  <a:close/>
                  <a:moveTo>
                    <a:pt x="40" y="43"/>
                  </a:moveTo>
                  <a:cubicBezTo>
                    <a:pt x="40" y="43"/>
                    <a:pt x="40" y="43"/>
                    <a:pt x="39" y="43"/>
                  </a:cubicBezTo>
                  <a:cubicBezTo>
                    <a:pt x="38" y="43"/>
                    <a:pt x="37" y="43"/>
                    <a:pt x="36" y="42"/>
                  </a:cubicBezTo>
                  <a:cubicBezTo>
                    <a:pt x="35" y="42"/>
                    <a:pt x="34" y="43"/>
                    <a:pt x="33" y="43"/>
                  </a:cubicBezTo>
                  <a:cubicBezTo>
                    <a:pt x="32" y="43"/>
                    <a:pt x="31" y="42"/>
                    <a:pt x="30" y="42"/>
                  </a:cubicBezTo>
                  <a:cubicBezTo>
                    <a:pt x="29" y="42"/>
                    <a:pt x="28" y="43"/>
                    <a:pt x="28" y="43"/>
                  </a:cubicBezTo>
                  <a:cubicBezTo>
                    <a:pt x="27" y="43"/>
                    <a:pt x="27" y="43"/>
                    <a:pt x="27" y="42"/>
                  </a:cubicBezTo>
                  <a:cubicBezTo>
                    <a:pt x="32" y="50"/>
                    <a:pt x="32" y="50"/>
                    <a:pt x="32" y="50"/>
                  </a:cubicBezTo>
                  <a:cubicBezTo>
                    <a:pt x="32" y="51"/>
                    <a:pt x="32" y="51"/>
                    <a:pt x="32" y="51"/>
                  </a:cubicBezTo>
                  <a:cubicBezTo>
                    <a:pt x="32" y="51"/>
                    <a:pt x="32" y="51"/>
                    <a:pt x="32" y="51"/>
                  </a:cubicBezTo>
                  <a:cubicBezTo>
                    <a:pt x="32" y="67"/>
                    <a:pt x="32" y="67"/>
                    <a:pt x="32" y="67"/>
                  </a:cubicBezTo>
                  <a:cubicBezTo>
                    <a:pt x="35" y="67"/>
                    <a:pt x="35" y="67"/>
                    <a:pt x="35" y="67"/>
                  </a:cubicBezTo>
                  <a:cubicBezTo>
                    <a:pt x="35" y="51"/>
                    <a:pt x="35" y="51"/>
                    <a:pt x="35" y="51"/>
                  </a:cubicBezTo>
                  <a:cubicBezTo>
                    <a:pt x="35" y="51"/>
                    <a:pt x="35" y="51"/>
                    <a:pt x="35" y="51"/>
                  </a:cubicBezTo>
                  <a:cubicBezTo>
                    <a:pt x="35" y="50"/>
                    <a:pt x="35" y="50"/>
                    <a:pt x="35" y="50"/>
                  </a:cubicBezTo>
                  <a:cubicBezTo>
                    <a:pt x="40" y="43"/>
                    <a:pt x="40" y="43"/>
                    <a:pt x="40" y="43"/>
                  </a:cubicBezTo>
                  <a:close/>
                  <a:moveTo>
                    <a:pt x="43" y="96"/>
                  </a:moveTo>
                  <a:cubicBezTo>
                    <a:pt x="24" y="98"/>
                    <a:pt x="24" y="98"/>
                    <a:pt x="24" y="98"/>
                  </a:cubicBezTo>
                  <a:cubicBezTo>
                    <a:pt x="25" y="103"/>
                    <a:pt x="29" y="106"/>
                    <a:pt x="34" y="106"/>
                  </a:cubicBezTo>
                  <a:cubicBezTo>
                    <a:pt x="39" y="106"/>
                    <a:pt x="43" y="102"/>
                    <a:pt x="43" y="97"/>
                  </a:cubicBezTo>
                  <a:cubicBezTo>
                    <a:pt x="43" y="97"/>
                    <a:pt x="43" y="97"/>
                    <a:pt x="43" y="96"/>
                  </a:cubicBezTo>
                  <a:close/>
                  <a:moveTo>
                    <a:pt x="50" y="85"/>
                  </a:moveTo>
                  <a:cubicBezTo>
                    <a:pt x="17" y="88"/>
                    <a:pt x="17" y="88"/>
                    <a:pt x="17" y="88"/>
                  </a:cubicBezTo>
                  <a:cubicBezTo>
                    <a:pt x="17" y="89"/>
                    <a:pt x="17" y="89"/>
                    <a:pt x="17" y="89"/>
                  </a:cubicBezTo>
                  <a:cubicBezTo>
                    <a:pt x="17" y="89"/>
                    <a:pt x="17" y="90"/>
                    <a:pt x="17" y="90"/>
                  </a:cubicBezTo>
                  <a:cubicBezTo>
                    <a:pt x="50" y="87"/>
                    <a:pt x="50" y="87"/>
                    <a:pt x="50" y="87"/>
                  </a:cubicBezTo>
                  <a:cubicBezTo>
                    <a:pt x="50" y="87"/>
                    <a:pt x="50" y="86"/>
                    <a:pt x="50" y="86"/>
                  </a:cubicBezTo>
                  <a:cubicBezTo>
                    <a:pt x="50" y="86"/>
                    <a:pt x="50" y="86"/>
                    <a:pt x="50" y="85"/>
                  </a:cubicBezTo>
                  <a:close/>
                  <a:moveTo>
                    <a:pt x="50" y="73"/>
                  </a:moveTo>
                  <a:cubicBezTo>
                    <a:pt x="17" y="76"/>
                    <a:pt x="17" y="76"/>
                    <a:pt x="17" y="76"/>
                  </a:cubicBezTo>
                  <a:cubicBezTo>
                    <a:pt x="17" y="76"/>
                    <a:pt x="17" y="76"/>
                    <a:pt x="17" y="77"/>
                  </a:cubicBezTo>
                  <a:cubicBezTo>
                    <a:pt x="17" y="77"/>
                    <a:pt x="17" y="77"/>
                    <a:pt x="17" y="77"/>
                  </a:cubicBezTo>
                  <a:cubicBezTo>
                    <a:pt x="50" y="74"/>
                    <a:pt x="50" y="74"/>
                    <a:pt x="50" y="74"/>
                  </a:cubicBezTo>
                  <a:cubicBezTo>
                    <a:pt x="50" y="74"/>
                    <a:pt x="50" y="74"/>
                    <a:pt x="50" y="73"/>
                  </a:cubicBezTo>
                  <a:cubicBezTo>
                    <a:pt x="50" y="73"/>
                    <a:pt x="50" y="73"/>
                    <a:pt x="50" y="73"/>
                  </a:cubicBezTo>
                  <a:close/>
                </a:path>
              </a:pathLst>
            </a:custGeom>
            <a:solidFill>
              <a:schemeClr val="bg2">
                <a:lumMod val="25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grpSp>
      <p:grpSp>
        <p:nvGrpSpPr>
          <p:cNvPr id="94" name="组合 93"/>
          <p:cNvGrpSpPr/>
          <p:nvPr/>
        </p:nvGrpSpPr>
        <p:grpSpPr bwMode="auto">
          <a:xfrm>
            <a:off x="7800975" y="2956635"/>
            <a:ext cx="4305300" cy="1224086"/>
            <a:chOff x="7713778" y="1200595"/>
            <a:chExt cx="4304959" cy="1223927"/>
          </a:xfrm>
        </p:grpSpPr>
        <p:grpSp>
          <p:nvGrpSpPr>
            <p:cNvPr id="6200" name="组合 56"/>
            <p:cNvGrpSpPr/>
            <p:nvPr/>
          </p:nvGrpSpPr>
          <p:grpSpPr bwMode="auto">
            <a:xfrm>
              <a:off x="8893198" y="1200595"/>
              <a:ext cx="3125539" cy="1223927"/>
              <a:chOff x="6833481" y="934388"/>
              <a:chExt cx="3125539" cy="1223927"/>
            </a:xfrm>
          </p:grpSpPr>
          <p:sp>
            <p:nvSpPr>
              <p:cNvPr id="59" name="文本框 58"/>
              <p:cNvSpPr txBox="1"/>
              <p:nvPr/>
            </p:nvSpPr>
            <p:spPr>
              <a:xfrm>
                <a:off x="6833481" y="934388"/>
                <a:ext cx="2425508" cy="461902"/>
              </a:xfrm>
              <a:prstGeom prst="rect">
                <a:avLst/>
              </a:prstGeom>
              <a:noFill/>
            </p:spPr>
            <p:txBody>
              <a:bodyPr>
                <a:spAutoFit/>
              </a:bodyPr>
              <a:lstStyle/>
              <a:p>
                <a:pPr eaLnBrk="1" fontAlgn="auto" hangingPunct="1">
                  <a:spcBef>
                    <a:spcPts val="0"/>
                  </a:spcBef>
                  <a:spcAft>
                    <a:spcPts val="0"/>
                  </a:spcAft>
                  <a:defRPr/>
                </a:pPr>
                <a:r>
                  <a:rPr lang="en-US" altLang="zh-CN" sz="2400" b="1" dirty="0">
                    <a:solidFill>
                      <a:schemeClr val="bg2">
                        <a:lumMod val="25000"/>
                      </a:schemeClr>
                    </a:solidFill>
                    <a:latin typeface="+mj-lt"/>
                    <a:ea typeface="+mn-ea"/>
                    <a:cs typeface="Arial" panose="020B0604020202020204" pitchFamily="34" charset="0"/>
                  </a:rPr>
                  <a:t>2019. 5</a:t>
                </a:r>
                <a:endParaRPr lang="zh-CN" altLang="en-US" sz="2400" b="1" dirty="0">
                  <a:solidFill>
                    <a:schemeClr val="bg2">
                      <a:lumMod val="25000"/>
                    </a:schemeClr>
                  </a:solidFill>
                  <a:latin typeface="+mj-lt"/>
                  <a:ea typeface="+mn-ea"/>
                  <a:cs typeface="Arial" panose="020B0604020202020204" pitchFamily="34" charset="0"/>
                </a:endParaRPr>
              </a:p>
            </p:txBody>
          </p:sp>
          <p:sp>
            <p:nvSpPr>
              <p:cNvPr id="60" name="文本框 59"/>
              <p:cNvSpPr txBox="1"/>
              <p:nvPr/>
            </p:nvSpPr>
            <p:spPr bwMode="auto">
              <a:xfrm>
                <a:off x="6833481" y="1370894"/>
                <a:ext cx="3125539" cy="787421"/>
              </a:xfrm>
              <a:prstGeom prst="rect">
                <a:avLst/>
              </a:prstGeom>
              <a:noFill/>
            </p:spPr>
            <p:txBody>
              <a:bodyPr>
                <a:spAutoFit/>
              </a:bodyPr>
              <a:lstStyle/>
              <a:p>
                <a:pPr eaLnBrk="1" fontAlgn="auto" hangingPunct="1">
                  <a:lnSpc>
                    <a:spcPct val="150000"/>
                  </a:lnSpc>
                  <a:spcBef>
                    <a:spcPts val="0"/>
                  </a:spcBef>
                  <a:spcAft>
                    <a:spcPts val="0"/>
                  </a:spcAft>
                  <a:defRPr/>
                </a:pPr>
                <a:r>
                  <a:rPr lang="zh-CN" altLang="en-US" sz="1600" dirty="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算法的调整与改进，试运行整个算法，对出现的错误及时修改</a:t>
                </a:r>
                <a:endParaRPr lang="en-US" altLang="zh-CN" sz="1600" dirty="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cxnSp>
            <p:nvCxnSpPr>
              <p:cNvPr id="61" name="直接连接符 60"/>
              <p:cNvCxnSpPr/>
              <p:nvPr/>
            </p:nvCxnSpPr>
            <p:spPr>
              <a:xfrm>
                <a:off x="6922374" y="1370894"/>
                <a:ext cx="1777859" cy="0"/>
              </a:xfrm>
              <a:prstGeom prst="line">
                <a:avLst/>
              </a:prstGeom>
              <a:ln>
                <a:solidFill>
                  <a:schemeClr val="bg2">
                    <a:lumMod val="25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58" name="文本框 57"/>
            <p:cNvSpPr txBox="1"/>
            <p:nvPr/>
          </p:nvSpPr>
          <p:spPr>
            <a:xfrm>
              <a:off x="7713778" y="1427578"/>
              <a:ext cx="1500069" cy="646030"/>
            </a:xfrm>
            <a:prstGeom prst="rect">
              <a:avLst/>
            </a:prstGeom>
            <a:noFill/>
          </p:spPr>
          <p:txBody>
            <a:bodyPr>
              <a:spAutoFit/>
            </a:bodyPr>
            <a:lstStyle/>
            <a:p>
              <a:pPr algn="ctr" eaLnBrk="1" fontAlgn="auto" hangingPunct="1">
                <a:spcBef>
                  <a:spcPts val="0"/>
                </a:spcBef>
                <a:spcAft>
                  <a:spcPts val="0"/>
                </a:spcAft>
                <a:defRPr/>
              </a:pPr>
              <a:r>
                <a:rPr lang="en-US" altLang="zh-CN" sz="3600" dirty="0">
                  <a:solidFill>
                    <a:schemeClr val="bg2">
                      <a:lumMod val="25000"/>
                    </a:schemeClr>
                  </a:solidFill>
                  <a:latin typeface="Impact" panose="020B0806030902050204" pitchFamily="34" charset="0"/>
                  <a:ea typeface="+mn-ea"/>
                </a:rPr>
                <a:t>04</a:t>
              </a:r>
              <a:endParaRPr lang="zh-CN" altLang="en-US" sz="3600" dirty="0">
                <a:solidFill>
                  <a:schemeClr val="bg2">
                    <a:lumMod val="25000"/>
                  </a:schemeClr>
                </a:solidFill>
                <a:latin typeface="Impact" panose="020B0806030902050204" pitchFamily="34" charset="0"/>
                <a:ea typeface="+mn-ea"/>
              </a:endParaRPr>
            </a:p>
          </p:txBody>
        </p:sp>
        <p:sp>
          <p:nvSpPr>
            <p:cNvPr id="92" name="椭圆 91"/>
            <p:cNvSpPr/>
            <p:nvPr/>
          </p:nvSpPr>
          <p:spPr>
            <a:xfrm>
              <a:off x="8050301" y="1316467"/>
              <a:ext cx="825435" cy="825393"/>
            </a:xfrm>
            <a:prstGeom prst="ellipse">
              <a:avLst/>
            </a:prstGeom>
            <a:noFill/>
            <a:ln w="2540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95" name="组合 94"/>
          <p:cNvGrpSpPr/>
          <p:nvPr/>
        </p:nvGrpSpPr>
        <p:grpSpPr bwMode="auto">
          <a:xfrm>
            <a:off x="7800975" y="4485396"/>
            <a:ext cx="4305300" cy="1219725"/>
            <a:chOff x="7713778" y="1200595"/>
            <a:chExt cx="4304959" cy="1219566"/>
          </a:xfrm>
        </p:grpSpPr>
        <p:grpSp>
          <p:nvGrpSpPr>
            <p:cNvPr id="6194" name="组合 95"/>
            <p:cNvGrpSpPr/>
            <p:nvPr/>
          </p:nvGrpSpPr>
          <p:grpSpPr bwMode="auto">
            <a:xfrm>
              <a:off x="8893198" y="1200595"/>
              <a:ext cx="3125539" cy="1219566"/>
              <a:chOff x="6833481" y="934388"/>
              <a:chExt cx="3125539" cy="1219566"/>
            </a:xfrm>
          </p:grpSpPr>
          <p:sp>
            <p:nvSpPr>
              <p:cNvPr id="99" name="文本框 98"/>
              <p:cNvSpPr txBox="1"/>
              <p:nvPr/>
            </p:nvSpPr>
            <p:spPr>
              <a:xfrm>
                <a:off x="6833481" y="934388"/>
                <a:ext cx="2425508" cy="461903"/>
              </a:xfrm>
              <a:prstGeom prst="rect">
                <a:avLst/>
              </a:prstGeom>
              <a:noFill/>
            </p:spPr>
            <p:txBody>
              <a:bodyPr>
                <a:spAutoFit/>
              </a:bodyPr>
              <a:lstStyle/>
              <a:p>
                <a:pPr eaLnBrk="1" fontAlgn="auto" hangingPunct="1">
                  <a:spcBef>
                    <a:spcPts val="0"/>
                  </a:spcBef>
                  <a:spcAft>
                    <a:spcPts val="0"/>
                  </a:spcAft>
                  <a:defRPr/>
                </a:pPr>
                <a:r>
                  <a:rPr lang="en-US" altLang="zh-CN" sz="2400" b="1" dirty="0">
                    <a:solidFill>
                      <a:srgbClr val="044875"/>
                    </a:solidFill>
                    <a:latin typeface="+mj-lt"/>
                    <a:ea typeface="+mn-ea"/>
                    <a:cs typeface="Arial" panose="020B0604020202020204" pitchFamily="34" charset="0"/>
                  </a:rPr>
                  <a:t>2019.6</a:t>
                </a:r>
                <a:endParaRPr lang="zh-CN" altLang="en-US" sz="2400" b="1" dirty="0">
                  <a:solidFill>
                    <a:srgbClr val="044875"/>
                  </a:solidFill>
                  <a:latin typeface="+mj-lt"/>
                  <a:ea typeface="+mn-ea"/>
                  <a:cs typeface="Arial" panose="020B0604020202020204" pitchFamily="34" charset="0"/>
                </a:endParaRPr>
              </a:p>
            </p:txBody>
          </p:sp>
          <p:sp>
            <p:nvSpPr>
              <p:cNvPr id="100" name="文本框 99"/>
              <p:cNvSpPr txBox="1"/>
              <p:nvPr/>
            </p:nvSpPr>
            <p:spPr bwMode="auto">
              <a:xfrm>
                <a:off x="6833481" y="1370893"/>
                <a:ext cx="3125539" cy="783061"/>
              </a:xfrm>
              <a:prstGeom prst="rect">
                <a:avLst/>
              </a:prstGeom>
              <a:noFill/>
            </p:spPr>
            <p:txBody>
              <a:bodyPr>
                <a:spAutoFit/>
              </a:bodyPr>
              <a:lstStyle/>
              <a:p>
                <a:pPr eaLnBrk="1" fontAlgn="auto" hangingPunct="1">
                  <a:lnSpc>
                    <a:spcPct val="150000"/>
                  </a:lnSpc>
                  <a:spcBef>
                    <a:spcPts val="0"/>
                  </a:spcBef>
                  <a:spcAft>
                    <a:spcPts val="0"/>
                  </a:spcAft>
                  <a:defRPr/>
                </a:pPr>
                <a:r>
                  <a:rPr lang="zh-CN" altLang="en-US" sz="1600" dirty="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撰写课题论文，形成最终产品，制作</a:t>
                </a:r>
                <a:r>
                  <a:rPr lang="en-US" altLang="zh-CN" sz="1600" dirty="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PPT</a:t>
                </a:r>
                <a:r>
                  <a:rPr lang="zh-CN" altLang="en-US" sz="1600" dirty="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并答辩</a:t>
                </a:r>
                <a:endParaRPr lang="en-US" altLang="zh-CN" sz="1600" dirty="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cxnSp>
            <p:nvCxnSpPr>
              <p:cNvPr id="101" name="直接连接符 100"/>
              <p:cNvCxnSpPr/>
              <p:nvPr/>
            </p:nvCxnSpPr>
            <p:spPr>
              <a:xfrm>
                <a:off x="6922374" y="1370894"/>
                <a:ext cx="1777859" cy="0"/>
              </a:xfrm>
              <a:prstGeom prst="line">
                <a:avLst/>
              </a:prstGeom>
              <a:ln>
                <a:solidFill>
                  <a:srgbClr val="044875"/>
                </a:solidFill>
                <a:prstDash val="dash"/>
              </a:ln>
            </p:spPr>
            <p:style>
              <a:lnRef idx="1">
                <a:schemeClr val="accent1"/>
              </a:lnRef>
              <a:fillRef idx="0">
                <a:schemeClr val="accent1"/>
              </a:fillRef>
              <a:effectRef idx="0">
                <a:schemeClr val="accent1"/>
              </a:effectRef>
              <a:fontRef idx="minor">
                <a:schemeClr val="tx1"/>
              </a:fontRef>
            </p:style>
          </p:cxnSp>
        </p:grpSp>
        <p:sp>
          <p:nvSpPr>
            <p:cNvPr id="6195" name="文本框 96"/>
            <p:cNvSpPr txBox="1">
              <a:spLocks noChangeArrowheads="1"/>
            </p:cNvSpPr>
            <p:nvPr/>
          </p:nvSpPr>
          <p:spPr bwMode="auto">
            <a:xfrm>
              <a:off x="7713778" y="1427098"/>
              <a:ext cx="149942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3600">
                  <a:solidFill>
                    <a:srgbClr val="044875"/>
                  </a:solidFill>
                  <a:latin typeface="Impact" panose="020B0806030902050204" pitchFamily="34" charset="0"/>
                </a:rPr>
                <a:t>05</a:t>
              </a:r>
              <a:endParaRPr lang="zh-CN" altLang="en-US" sz="3600">
                <a:solidFill>
                  <a:srgbClr val="044875"/>
                </a:solidFill>
                <a:latin typeface="Impact" panose="020B0806030902050204" pitchFamily="34" charset="0"/>
              </a:endParaRPr>
            </a:p>
          </p:txBody>
        </p:sp>
        <p:sp>
          <p:nvSpPr>
            <p:cNvPr id="98" name="椭圆 97"/>
            <p:cNvSpPr/>
            <p:nvPr/>
          </p:nvSpPr>
          <p:spPr>
            <a:xfrm>
              <a:off x="8050301" y="1316468"/>
              <a:ext cx="825435" cy="825393"/>
            </a:xfrm>
            <a:prstGeom prst="ellipse">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112" name="组合 111"/>
          <p:cNvGrpSpPr/>
          <p:nvPr/>
        </p:nvGrpSpPr>
        <p:grpSpPr bwMode="auto">
          <a:xfrm>
            <a:off x="85725" y="1430338"/>
            <a:ext cx="4260850" cy="1219322"/>
            <a:chOff x="307975" y="1417223"/>
            <a:chExt cx="4261440" cy="1219278"/>
          </a:xfrm>
        </p:grpSpPr>
        <p:grpSp>
          <p:nvGrpSpPr>
            <p:cNvPr id="6181" name="组合 86"/>
            <p:cNvGrpSpPr/>
            <p:nvPr/>
          </p:nvGrpSpPr>
          <p:grpSpPr bwMode="auto">
            <a:xfrm>
              <a:off x="307975" y="1417223"/>
              <a:ext cx="3126221" cy="1219278"/>
              <a:chOff x="399947" y="2108125"/>
              <a:chExt cx="3126221" cy="1219278"/>
            </a:xfrm>
          </p:grpSpPr>
          <p:sp>
            <p:nvSpPr>
              <p:cNvPr id="89" name="文本框 88"/>
              <p:cNvSpPr txBox="1"/>
              <p:nvPr/>
            </p:nvSpPr>
            <p:spPr>
              <a:xfrm>
                <a:off x="1089017" y="2108125"/>
                <a:ext cx="2426036" cy="461648"/>
              </a:xfrm>
              <a:prstGeom prst="rect">
                <a:avLst/>
              </a:prstGeom>
              <a:noFill/>
            </p:spPr>
            <p:txBody>
              <a:bodyPr>
                <a:spAutoFit/>
              </a:bodyPr>
              <a:lstStyle/>
              <a:p>
                <a:pPr algn="r" eaLnBrk="1" fontAlgn="auto" hangingPunct="1">
                  <a:spcBef>
                    <a:spcPts val="0"/>
                  </a:spcBef>
                  <a:spcAft>
                    <a:spcPts val="0"/>
                  </a:spcAft>
                  <a:defRPr/>
                </a:pPr>
                <a:r>
                  <a:rPr lang="en-US" altLang="zh-CN" sz="2400" b="1" dirty="0">
                    <a:solidFill>
                      <a:srgbClr val="044875"/>
                    </a:solidFill>
                    <a:latin typeface="+mj-lt"/>
                    <a:ea typeface="+mn-ea"/>
                    <a:cs typeface="Arial" panose="020B0604020202020204" pitchFamily="34" charset="0"/>
                  </a:rPr>
                  <a:t>2018.11-2019.3</a:t>
                </a:r>
                <a:endParaRPr lang="zh-CN" altLang="en-US" sz="2400" b="1" dirty="0">
                  <a:solidFill>
                    <a:srgbClr val="044875"/>
                  </a:solidFill>
                  <a:latin typeface="+mj-lt"/>
                  <a:ea typeface="+mn-ea"/>
                  <a:cs typeface="Arial" panose="020B0604020202020204" pitchFamily="34" charset="0"/>
                </a:endParaRPr>
              </a:p>
            </p:txBody>
          </p:sp>
          <p:sp>
            <p:nvSpPr>
              <p:cNvPr id="90" name="文本框 89"/>
              <p:cNvSpPr txBox="1"/>
              <p:nvPr/>
            </p:nvSpPr>
            <p:spPr bwMode="auto">
              <a:xfrm>
                <a:off x="399947" y="2539909"/>
                <a:ext cx="3126221" cy="787494"/>
              </a:xfrm>
              <a:prstGeom prst="rect">
                <a:avLst/>
              </a:prstGeom>
              <a:noFill/>
            </p:spPr>
            <p:txBody>
              <a:bodyPr>
                <a:spAutoFit/>
              </a:bodyPr>
              <a:lstStyle/>
              <a:p>
                <a:pPr algn="r" eaLnBrk="1" fontAlgn="auto" hangingPunct="1">
                  <a:lnSpc>
                    <a:spcPct val="150000"/>
                  </a:lnSpc>
                  <a:spcBef>
                    <a:spcPts val="0"/>
                  </a:spcBef>
                  <a:spcAft>
                    <a:spcPts val="0"/>
                  </a:spcAft>
                  <a:defRPr/>
                </a:pPr>
                <a:r>
                  <a:rPr lang="zh-CN" altLang="en-US" sz="1600" dirty="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学习图像处理与模式识别的基本理论以及</a:t>
                </a:r>
                <a:r>
                  <a:rPr lang="en-US" altLang="zh-CN" sz="1600" dirty="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MATLAB</a:t>
                </a:r>
                <a:r>
                  <a:rPr lang="zh-CN" altLang="en-US" sz="1600" dirty="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的相关算法</a:t>
                </a:r>
                <a:endParaRPr lang="en-US" altLang="zh-CN" sz="1600" dirty="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cxnSp>
            <p:nvCxnSpPr>
              <p:cNvPr id="91" name="直接连接符 90"/>
              <p:cNvCxnSpPr/>
              <p:nvPr/>
            </p:nvCxnSpPr>
            <p:spPr>
              <a:xfrm>
                <a:off x="1605027" y="2546259"/>
                <a:ext cx="1778246" cy="0"/>
              </a:xfrm>
              <a:prstGeom prst="line">
                <a:avLst/>
              </a:prstGeom>
              <a:ln>
                <a:solidFill>
                  <a:srgbClr val="044875"/>
                </a:solidFill>
                <a:prstDash val="dash"/>
              </a:ln>
            </p:spPr>
            <p:style>
              <a:lnRef idx="1">
                <a:schemeClr val="accent1"/>
              </a:lnRef>
              <a:fillRef idx="0">
                <a:schemeClr val="accent1"/>
              </a:fillRef>
              <a:effectRef idx="0">
                <a:schemeClr val="accent1"/>
              </a:effectRef>
              <a:fontRef idx="minor">
                <a:schemeClr val="tx1"/>
              </a:fontRef>
            </p:style>
          </p:cxnSp>
        </p:grpSp>
        <p:grpSp>
          <p:nvGrpSpPr>
            <p:cNvPr id="6182" name="组合 110"/>
            <p:cNvGrpSpPr/>
            <p:nvPr/>
          </p:nvGrpSpPr>
          <p:grpSpPr bwMode="auto">
            <a:xfrm>
              <a:off x="3069992" y="1556048"/>
              <a:ext cx="1499423" cy="825201"/>
              <a:chOff x="3011936" y="1294791"/>
              <a:chExt cx="1499423" cy="825201"/>
            </a:xfrm>
          </p:grpSpPr>
          <p:sp>
            <p:nvSpPr>
              <p:cNvPr id="6183" name="文本框 87"/>
              <p:cNvSpPr txBox="1">
                <a:spLocks noChangeArrowheads="1"/>
              </p:cNvSpPr>
              <p:nvPr/>
            </p:nvSpPr>
            <p:spPr bwMode="auto">
              <a:xfrm>
                <a:off x="3011936" y="1398070"/>
                <a:ext cx="149942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3600">
                    <a:solidFill>
                      <a:srgbClr val="044875"/>
                    </a:solidFill>
                    <a:latin typeface="Impact" panose="020B0806030902050204" pitchFamily="34" charset="0"/>
                  </a:rPr>
                  <a:t>01</a:t>
                </a:r>
                <a:endParaRPr lang="zh-CN" altLang="en-US" sz="3600">
                  <a:solidFill>
                    <a:srgbClr val="044875"/>
                  </a:solidFill>
                  <a:latin typeface="Impact" panose="020B0806030902050204" pitchFamily="34" charset="0"/>
                </a:endParaRPr>
              </a:p>
            </p:txBody>
          </p:sp>
          <p:sp>
            <p:nvSpPr>
              <p:cNvPr id="110" name="椭圆 109"/>
              <p:cNvSpPr/>
              <p:nvPr/>
            </p:nvSpPr>
            <p:spPr>
              <a:xfrm>
                <a:off x="3349148" y="1294073"/>
                <a:ext cx="825615" cy="825470"/>
              </a:xfrm>
              <a:prstGeom prst="ellipse">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grpSp>
        <p:nvGrpSpPr>
          <p:cNvPr id="113" name="组合 112"/>
          <p:cNvGrpSpPr/>
          <p:nvPr/>
        </p:nvGrpSpPr>
        <p:grpSpPr bwMode="auto">
          <a:xfrm>
            <a:off x="85725" y="4481514"/>
            <a:ext cx="4260850" cy="1214962"/>
            <a:chOff x="307975" y="1417223"/>
            <a:chExt cx="4261440" cy="1214918"/>
          </a:xfrm>
        </p:grpSpPr>
        <p:grpSp>
          <p:nvGrpSpPr>
            <p:cNvPr id="6174" name="组合 113"/>
            <p:cNvGrpSpPr/>
            <p:nvPr/>
          </p:nvGrpSpPr>
          <p:grpSpPr bwMode="auto">
            <a:xfrm>
              <a:off x="307975" y="1417223"/>
              <a:ext cx="3126221" cy="1214918"/>
              <a:chOff x="399947" y="2108125"/>
              <a:chExt cx="3126221" cy="1214918"/>
            </a:xfrm>
          </p:grpSpPr>
          <p:sp>
            <p:nvSpPr>
              <p:cNvPr id="118" name="文本框 117"/>
              <p:cNvSpPr txBox="1"/>
              <p:nvPr/>
            </p:nvSpPr>
            <p:spPr>
              <a:xfrm>
                <a:off x="1089017" y="2108125"/>
                <a:ext cx="2426036" cy="461945"/>
              </a:xfrm>
              <a:prstGeom prst="rect">
                <a:avLst/>
              </a:prstGeom>
              <a:noFill/>
            </p:spPr>
            <p:txBody>
              <a:bodyPr>
                <a:spAutoFit/>
              </a:bodyPr>
              <a:lstStyle/>
              <a:p>
                <a:pPr algn="r" eaLnBrk="1" fontAlgn="auto" hangingPunct="1">
                  <a:spcBef>
                    <a:spcPts val="0"/>
                  </a:spcBef>
                  <a:spcAft>
                    <a:spcPts val="0"/>
                  </a:spcAft>
                  <a:defRPr/>
                </a:pPr>
                <a:r>
                  <a:rPr lang="en-US" altLang="zh-CN" sz="2400" b="1" dirty="0">
                    <a:solidFill>
                      <a:srgbClr val="044875"/>
                    </a:solidFill>
                    <a:latin typeface="+mj-lt"/>
                    <a:ea typeface="+mn-ea"/>
                    <a:cs typeface="Arial" panose="020B0604020202020204" pitchFamily="34" charset="0"/>
                  </a:rPr>
                  <a:t>2019.4-2019.5</a:t>
                </a:r>
                <a:endParaRPr lang="zh-CN" altLang="en-US" sz="2400" b="1" dirty="0">
                  <a:solidFill>
                    <a:srgbClr val="044875"/>
                  </a:solidFill>
                  <a:latin typeface="+mj-lt"/>
                  <a:ea typeface="+mn-ea"/>
                  <a:cs typeface="Arial" panose="020B0604020202020204" pitchFamily="34" charset="0"/>
                </a:endParaRPr>
              </a:p>
            </p:txBody>
          </p:sp>
          <p:sp>
            <p:nvSpPr>
              <p:cNvPr id="119" name="文本框 118"/>
              <p:cNvSpPr txBox="1"/>
              <p:nvPr/>
            </p:nvSpPr>
            <p:spPr bwMode="auto">
              <a:xfrm>
                <a:off x="399947" y="2539909"/>
                <a:ext cx="3126221" cy="783134"/>
              </a:xfrm>
              <a:prstGeom prst="rect">
                <a:avLst/>
              </a:prstGeom>
              <a:noFill/>
            </p:spPr>
            <p:txBody>
              <a:bodyPr>
                <a:spAutoFit/>
              </a:bodyPr>
              <a:lstStyle/>
              <a:p>
                <a:pPr algn="r" eaLnBrk="1" fontAlgn="auto" hangingPunct="1">
                  <a:lnSpc>
                    <a:spcPct val="150000"/>
                  </a:lnSpc>
                  <a:spcBef>
                    <a:spcPts val="0"/>
                  </a:spcBef>
                  <a:spcAft>
                    <a:spcPts val="0"/>
                  </a:spcAft>
                  <a:defRPr/>
                </a:pPr>
                <a:r>
                  <a:rPr lang="zh-CN" altLang="en-US" sz="1600" dirty="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对现有网络进行改进，并应用真实样本进行训练与检测</a:t>
                </a:r>
                <a:endParaRPr lang="en-US" altLang="zh-CN" sz="1600" dirty="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cxnSp>
            <p:nvCxnSpPr>
              <p:cNvPr id="120" name="直接连接符 119"/>
              <p:cNvCxnSpPr/>
              <p:nvPr/>
            </p:nvCxnSpPr>
            <p:spPr>
              <a:xfrm>
                <a:off x="1605027" y="2546259"/>
                <a:ext cx="1778246" cy="0"/>
              </a:xfrm>
              <a:prstGeom prst="line">
                <a:avLst/>
              </a:prstGeom>
              <a:ln>
                <a:solidFill>
                  <a:srgbClr val="044875"/>
                </a:solidFill>
                <a:prstDash val="dash"/>
              </a:ln>
            </p:spPr>
            <p:style>
              <a:lnRef idx="1">
                <a:schemeClr val="accent1"/>
              </a:lnRef>
              <a:fillRef idx="0">
                <a:schemeClr val="accent1"/>
              </a:fillRef>
              <a:effectRef idx="0">
                <a:schemeClr val="accent1"/>
              </a:effectRef>
              <a:fontRef idx="minor">
                <a:schemeClr val="tx1"/>
              </a:fontRef>
            </p:style>
          </p:cxnSp>
        </p:grpSp>
        <p:grpSp>
          <p:nvGrpSpPr>
            <p:cNvPr id="6175" name="组合 114"/>
            <p:cNvGrpSpPr/>
            <p:nvPr/>
          </p:nvGrpSpPr>
          <p:grpSpPr bwMode="auto">
            <a:xfrm>
              <a:off x="3069992" y="1556048"/>
              <a:ext cx="1499423" cy="825201"/>
              <a:chOff x="3011936" y="1294791"/>
              <a:chExt cx="1499423" cy="825201"/>
            </a:xfrm>
          </p:grpSpPr>
          <p:sp>
            <p:nvSpPr>
              <p:cNvPr id="6176" name="文本框 115"/>
              <p:cNvSpPr txBox="1">
                <a:spLocks noChangeArrowheads="1"/>
              </p:cNvSpPr>
              <p:nvPr/>
            </p:nvSpPr>
            <p:spPr bwMode="auto">
              <a:xfrm>
                <a:off x="3011936" y="1398070"/>
                <a:ext cx="149942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3600">
                    <a:solidFill>
                      <a:srgbClr val="044875"/>
                    </a:solidFill>
                    <a:latin typeface="Impact" panose="020B0806030902050204" pitchFamily="34" charset="0"/>
                  </a:rPr>
                  <a:t>03</a:t>
                </a:r>
                <a:endParaRPr lang="zh-CN" altLang="en-US" sz="3600">
                  <a:solidFill>
                    <a:srgbClr val="044875"/>
                  </a:solidFill>
                  <a:latin typeface="Impact" panose="020B0806030902050204" pitchFamily="34" charset="0"/>
                </a:endParaRPr>
              </a:p>
            </p:txBody>
          </p:sp>
          <p:sp>
            <p:nvSpPr>
              <p:cNvPr id="117" name="椭圆 116"/>
              <p:cNvSpPr/>
              <p:nvPr/>
            </p:nvSpPr>
            <p:spPr>
              <a:xfrm>
                <a:off x="3349148" y="1294073"/>
                <a:ext cx="825615" cy="825470"/>
              </a:xfrm>
              <a:prstGeom prst="ellipse">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grpSp>
        <p:nvGrpSpPr>
          <p:cNvPr id="121" name="组合 120"/>
          <p:cNvGrpSpPr/>
          <p:nvPr/>
        </p:nvGrpSpPr>
        <p:grpSpPr bwMode="auto">
          <a:xfrm>
            <a:off x="85725" y="2955925"/>
            <a:ext cx="4260850" cy="1219323"/>
            <a:chOff x="307975" y="1417223"/>
            <a:chExt cx="4261440" cy="1219278"/>
          </a:xfrm>
        </p:grpSpPr>
        <p:grpSp>
          <p:nvGrpSpPr>
            <p:cNvPr id="6167" name="组合 121"/>
            <p:cNvGrpSpPr/>
            <p:nvPr/>
          </p:nvGrpSpPr>
          <p:grpSpPr bwMode="auto">
            <a:xfrm>
              <a:off x="307975" y="1417223"/>
              <a:ext cx="3126221" cy="1219278"/>
              <a:chOff x="399947" y="2108125"/>
              <a:chExt cx="3126221" cy="1219278"/>
            </a:xfrm>
          </p:grpSpPr>
          <p:sp>
            <p:nvSpPr>
              <p:cNvPr id="126" name="文本框 125"/>
              <p:cNvSpPr txBox="1"/>
              <p:nvPr/>
            </p:nvSpPr>
            <p:spPr>
              <a:xfrm>
                <a:off x="1089017" y="2108125"/>
                <a:ext cx="2426036" cy="461946"/>
              </a:xfrm>
              <a:prstGeom prst="rect">
                <a:avLst/>
              </a:prstGeom>
              <a:noFill/>
            </p:spPr>
            <p:txBody>
              <a:bodyPr>
                <a:spAutoFit/>
              </a:bodyPr>
              <a:lstStyle/>
              <a:p>
                <a:pPr algn="r" eaLnBrk="1" fontAlgn="auto" hangingPunct="1">
                  <a:spcBef>
                    <a:spcPts val="0"/>
                  </a:spcBef>
                  <a:spcAft>
                    <a:spcPts val="0"/>
                  </a:spcAft>
                  <a:defRPr/>
                </a:pPr>
                <a:r>
                  <a:rPr lang="en-US" altLang="zh-CN" sz="2400" b="1" dirty="0">
                    <a:solidFill>
                      <a:srgbClr val="044875"/>
                    </a:solidFill>
                    <a:latin typeface="+mj-lt"/>
                    <a:ea typeface="+mn-ea"/>
                    <a:cs typeface="Arial" panose="020B0604020202020204" pitchFamily="34" charset="0"/>
                  </a:rPr>
                  <a:t>2019.3-2019.4</a:t>
                </a:r>
                <a:endParaRPr lang="zh-CN" altLang="en-US" sz="2400" b="1" dirty="0">
                  <a:solidFill>
                    <a:srgbClr val="044875"/>
                  </a:solidFill>
                  <a:latin typeface="+mj-lt"/>
                  <a:ea typeface="+mn-ea"/>
                  <a:cs typeface="Arial" panose="020B0604020202020204" pitchFamily="34" charset="0"/>
                </a:endParaRPr>
              </a:p>
            </p:txBody>
          </p:sp>
          <p:sp>
            <p:nvSpPr>
              <p:cNvPr id="127" name="文本框 126"/>
              <p:cNvSpPr txBox="1"/>
              <p:nvPr/>
            </p:nvSpPr>
            <p:spPr bwMode="auto">
              <a:xfrm>
                <a:off x="399947" y="2539909"/>
                <a:ext cx="3126221" cy="787494"/>
              </a:xfrm>
              <a:prstGeom prst="rect">
                <a:avLst/>
              </a:prstGeom>
              <a:noFill/>
            </p:spPr>
            <p:txBody>
              <a:bodyPr>
                <a:spAutoFit/>
              </a:bodyPr>
              <a:lstStyle/>
              <a:p>
                <a:pPr algn="r" eaLnBrk="1" fontAlgn="auto" hangingPunct="1">
                  <a:lnSpc>
                    <a:spcPct val="150000"/>
                  </a:lnSpc>
                  <a:spcBef>
                    <a:spcPts val="0"/>
                  </a:spcBef>
                  <a:spcAft>
                    <a:spcPts val="0"/>
                  </a:spcAft>
                  <a:defRPr/>
                </a:pPr>
                <a:r>
                  <a:rPr lang="zh-CN" altLang="en-US" sz="1600" dirty="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学习现有的医学图像癌变病灶检测算法，搭建网络并进行训练</a:t>
                </a:r>
                <a:endParaRPr lang="en-US" altLang="zh-CN" sz="1600" dirty="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cxnSp>
            <p:nvCxnSpPr>
              <p:cNvPr id="128" name="直接连接符 127"/>
              <p:cNvCxnSpPr/>
              <p:nvPr/>
            </p:nvCxnSpPr>
            <p:spPr>
              <a:xfrm>
                <a:off x="1605027" y="2546259"/>
                <a:ext cx="1778246" cy="0"/>
              </a:xfrm>
              <a:prstGeom prst="line">
                <a:avLst/>
              </a:prstGeom>
              <a:ln>
                <a:solidFill>
                  <a:srgbClr val="044875"/>
                </a:solidFill>
                <a:prstDash val="dash"/>
              </a:ln>
            </p:spPr>
            <p:style>
              <a:lnRef idx="1">
                <a:schemeClr val="accent1"/>
              </a:lnRef>
              <a:fillRef idx="0">
                <a:schemeClr val="accent1"/>
              </a:fillRef>
              <a:effectRef idx="0">
                <a:schemeClr val="accent1"/>
              </a:effectRef>
              <a:fontRef idx="minor">
                <a:schemeClr val="tx1"/>
              </a:fontRef>
            </p:style>
          </p:cxnSp>
        </p:grpSp>
        <p:grpSp>
          <p:nvGrpSpPr>
            <p:cNvPr id="6168" name="组合 122"/>
            <p:cNvGrpSpPr/>
            <p:nvPr/>
          </p:nvGrpSpPr>
          <p:grpSpPr bwMode="auto">
            <a:xfrm>
              <a:off x="3069992" y="1556048"/>
              <a:ext cx="1499423" cy="825201"/>
              <a:chOff x="3011936" y="1294791"/>
              <a:chExt cx="1499423" cy="825201"/>
            </a:xfrm>
          </p:grpSpPr>
          <p:sp>
            <p:nvSpPr>
              <p:cNvPr id="124" name="文本框 123"/>
              <p:cNvSpPr txBox="1"/>
              <p:nvPr/>
            </p:nvSpPr>
            <p:spPr>
              <a:xfrm>
                <a:off x="3012551" y="1397257"/>
                <a:ext cx="1498808" cy="646089"/>
              </a:xfrm>
              <a:prstGeom prst="rect">
                <a:avLst/>
              </a:prstGeom>
              <a:noFill/>
            </p:spPr>
            <p:txBody>
              <a:bodyPr>
                <a:spAutoFit/>
              </a:bodyPr>
              <a:lstStyle/>
              <a:p>
                <a:pPr algn="ctr" eaLnBrk="1" fontAlgn="auto" hangingPunct="1">
                  <a:spcBef>
                    <a:spcPts val="0"/>
                  </a:spcBef>
                  <a:spcAft>
                    <a:spcPts val="0"/>
                  </a:spcAft>
                  <a:defRPr/>
                </a:pPr>
                <a:r>
                  <a:rPr lang="en-US" altLang="zh-CN" sz="3600" dirty="0">
                    <a:solidFill>
                      <a:schemeClr val="bg2">
                        <a:lumMod val="25000"/>
                      </a:schemeClr>
                    </a:solidFill>
                    <a:latin typeface="Impact" panose="020B0806030902050204" pitchFamily="34" charset="0"/>
                    <a:ea typeface="+mn-ea"/>
                  </a:rPr>
                  <a:t>02</a:t>
                </a:r>
                <a:endParaRPr lang="zh-CN" altLang="en-US" sz="3600" dirty="0">
                  <a:solidFill>
                    <a:schemeClr val="bg2">
                      <a:lumMod val="25000"/>
                    </a:schemeClr>
                  </a:solidFill>
                  <a:latin typeface="Impact" panose="020B0806030902050204" pitchFamily="34" charset="0"/>
                  <a:ea typeface="+mn-ea"/>
                </a:endParaRPr>
              </a:p>
            </p:txBody>
          </p:sp>
          <p:sp>
            <p:nvSpPr>
              <p:cNvPr id="125" name="椭圆 124"/>
              <p:cNvSpPr/>
              <p:nvPr/>
            </p:nvSpPr>
            <p:spPr>
              <a:xfrm>
                <a:off x="3349148" y="1294074"/>
                <a:ext cx="825615" cy="825469"/>
              </a:xfrm>
              <a:prstGeom prst="ellipse">
                <a:avLst/>
              </a:prstGeom>
              <a:noFill/>
              <a:ln w="2540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grpSp>
        <p:nvGrpSpPr>
          <p:cNvPr id="85" name="组合 84"/>
          <p:cNvGrpSpPr/>
          <p:nvPr/>
        </p:nvGrpSpPr>
        <p:grpSpPr bwMode="auto">
          <a:xfrm>
            <a:off x="8215630" y="933376"/>
            <a:ext cx="2957513" cy="522287"/>
            <a:chOff x="5982652" y="1305878"/>
            <a:chExt cx="3235645" cy="523220"/>
          </a:xfrm>
        </p:grpSpPr>
        <p:sp>
          <p:nvSpPr>
            <p:cNvPr id="86" name="矩形 85"/>
            <p:cNvSpPr/>
            <p:nvPr/>
          </p:nvSpPr>
          <p:spPr>
            <a:xfrm>
              <a:off x="5982652" y="1305878"/>
              <a:ext cx="3235645" cy="523220"/>
            </a:xfrm>
            <a:prstGeom prst="rect">
              <a:avLst/>
            </a:prstGeom>
            <a:solidFill>
              <a:srgbClr val="34343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endParaRPr>
            </a:p>
          </p:txBody>
        </p:sp>
        <p:sp>
          <p:nvSpPr>
            <p:cNvPr id="87" name="文本框 86"/>
            <p:cNvSpPr txBox="1"/>
            <p:nvPr/>
          </p:nvSpPr>
          <p:spPr>
            <a:xfrm>
              <a:off x="5982652" y="1336094"/>
              <a:ext cx="3235645" cy="462788"/>
            </a:xfrm>
            <a:prstGeom prst="rect">
              <a:avLst/>
            </a:prstGeom>
            <a:noFill/>
          </p:spPr>
          <p:txBody>
            <a:bodyPr wrap="square">
              <a:spAutoFit/>
            </a:bodyPr>
            <a:lstStyle/>
            <a:p>
              <a:pPr algn="r" eaLnBrk="1" fontAlgn="auto" hangingPunct="1">
                <a:spcBef>
                  <a:spcPts val="0"/>
                </a:spcBef>
                <a:spcAft>
                  <a:spcPts val="0"/>
                </a:spcAft>
                <a:defRPr/>
              </a:pPr>
              <a:r>
                <a:rPr lang="zh-CN" altLang="en-US" sz="2400"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研究项目周期</a:t>
              </a:r>
            </a:p>
          </p:txBody>
        </p:sp>
      </p:grpSp>
      <p:sp>
        <p:nvSpPr>
          <p:cNvPr id="88" name="文本框 53"/>
          <p:cNvSpPr txBox="1">
            <a:spLocks noChangeArrowheads="1"/>
          </p:cNvSpPr>
          <p:nvPr/>
        </p:nvSpPr>
        <p:spPr bwMode="auto">
          <a:xfrm>
            <a:off x="7484090" y="1432383"/>
            <a:ext cx="3721100" cy="499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150000"/>
              </a:lnSpc>
            </a:pPr>
            <a:r>
              <a:rPr lang="en-US" altLang="zh-CN" sz="2000" dirty="0">
                <a:solidFill>
                  <a:srgbClr val="044875"/>
                </a:solidFill>
                <a:latin typeface="微软雅黑" panose="020B0503020204020204" pitchFamily="34" charset="-122"/>
                <a:ea typeface="微软雅黑" panose="020B0503020204020204" pitchFamily="34" charset="-122"/>
                <a:cs typeface="Arial" panose="020B0604020202020204" pitchFamily="34" charset="0"/>
              </a:rPr>
              <a:t>2018</a:t>
            </a:r>
            <a:r>
              <a:rPr lang="zh-CN" altLang="en-US" sz="2000" dirty="0">
                <a:solidFill>
                  <a:srgbClr val="044875"/>
                </a:solidFill>
                <a:latin typeface="微软雅黑" panose="020B0503020204020204" pitchFamily="34" charset="-122"/>
                <a:ea typeface="微软雅黑" panose="020B0503020204020204" pitchFamily="34" charset="-122"/>
                <a:cs typeface="Arial" panose="020B0604020202020204" pitchFamily="34" charset="0"/>
              </a:rPr>
              <a:t>年</a:t>
            </a:r>
            <a:r>
              <a:rPr lang="en-US" altLang="zh-CN" sz="2000" dirty="0">
                <a:solidFill>
                  <a:srgbClr val="044875"/>
                </a:solidFill>
                <a:latin typeface="微软雅黑" panose="020B0503020204020204" pitchFamily="34" charset="-122"/>
                <a:ea typeface="微软雅黑" panose="020B0503020204020204" pitchFamily="34" charset="-122"/>
                <a:cs typeface="Arial" panose="020B0604020202020204" pitchFamily="34" charset="0"/>
              </a:rPr>
              <a:t>11</a:t>
            </a:r>
            <a:r>
              <a:rPr lang="zh-CN" altLang="en-US" sz="2000" dirty="0">
                <a:solidFill>
                  <a:srgbClr val="044875"/>
                </a:solidFill>
                <a:latin typeface="微软雅黑" panose="020B0503020204020204" pitchFamily="34" charset="-122"/>
                <a:ea typeface="微软雅黑" panose="020B0503020204020204" pitchFamily="34" charset="-122"/>
                <a:cs typeface="Arial" panose="020B0604020202020204" pitchFamily="34" charset="0"/>
              </a:rPr>
              <a:t>月</a:t>
            </a:r>
            <a:r>
              <a:rPr lang="en-US" altLang="zh-CN" sz="2000" dirty="0">
                <a:solidFill>
                  <a:srgbClr val="044875"/>
                </a:solidFill>
                <a:latin typeface="微软雅黑" panose="020B0503020204020204" pitchFamily="34" charset="-122"/>
                <a:ea typeface="微软雅黑" panose="020B0503020204020204" pitchFamily="34" charset="-122"/>
                <a:cs typeface="Arial" panose="020B0604020202020204" pitchFamily="34" charset="0"/>
              </a:rPr>
              <a:t>-2019</a:t>
            </a:r>
            <a:r>
              <a:rPr lang="zh-CN" altLang="en-US" sz="2000" dirty="0">
                <a:solidFill>
                  <a:srgbClr val="044875"/>
                </a:solidFill>
                <a:latin typeface="微软雅黑" panose="020B0503020204020204" pitchFamily="34" charset="-122"/>
                <a:ea typeface="微软雅黑" panose="020B0503020204020204" pitchFamily="34" charset="-122"/>
                <a:cs typeface="Arial" panose="020B0604020202020204" pitchFamily="34" charset="0"/>
              </a:rPr>
              <a:t>年</a:t>
            </a:r>
            <a:r>
              <a:rPr lang="en-US" altLang="zh-CN" sz="2000" dirty="0">
                <a:solidFill>
                  <a:srgbClr val="044875"/>
                </a:solidFill>
                <a:latin typeface="微软雅黑" panose="020B0503020204020204" pitchFamily="34" charset="-122"/>
                <a:ea typeface="微软雅黑" panose="020B0503020204020204" pitchFamily="34" charset="-122"/>
                <a:cs typeface="Arial" panose="020B0604020202020204" pitchFamily="34" charset="0"/>
              </a:rPr>
              <a:t>6</a:t>
            </a:r>
            <a:r>
              <a:rPr lang="zh-CN" altLang="en-US" sz="2000" dirty="0">
                <a:solidFill>
                  <a:srgbClr val="044875"/>
                </a:solidFill>
                <a:latin typeface="微软雅黑" panose="020B0503020204020204" pitchFamily="34" charset="-122"/>
                <a:ea typeface="微软雅黑" panose="020B0503020204020204" pitchFamily="34" charset="-122"/>
                <a:cs typeface="Arial" panose="020B0604020202020204" pitchFamily="34" charset="0"/>
              </a:rPr>
              <a:t>月</a:t>
            </a:r>
            <a:endParaRPr lang="en-US" altLang="zh-CN" sz="2800" dirty="0">
              <a:solidFill>
                <a:srgbClr val="044875"/>
              </a:solidFill>
              <a:latin typeface="微软雅黑" panose="020B0503020204020204" pitchFamily="34" charset="-122"/>
              <a:ea typeface="微软雅黑" panose="020B0503020204020204" pitchFamily="34" charset="-122"/>
              <a:cs typeface="Arial" panose="020B0604020202020204" pitchFamily="34" charset="0"/>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wipe(left)">
                                      <p:cBhvr>
                                        <p:cTn id="10" dur="500"/>
                                        <p:tgtEl>
                                          <p:spTgt spid="16"/>
                                        </p:tgtEl>
                                      </p:cBhvr>
                                    </p:animEffec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p:cTn id="15" dur="500" fill="hold"/>
                                        <p:tgtEl>
                                          <p:spTgt spid="19"/>
                                        </p:tgtEl>
                                        <p:attrNameLst>
                                          <p:attrName>ppt_w</p:attrName>
                                        </p:attrNameLst>
                                      </p:cBhvr>
                                      <p:tavLst>
                                        <p:tav tm="0">
                                          <p:val>
                                            <p:fltVal val="0"/>
                                          </p:val>
                                        </p:tav>
                                        <p:tav tm="100000">
                                          <p:val>
                                            <p:strVal val="#ppt_w"/>
                                          </p:val>
                                        </p:tav>
                                      </p:tavLst>
                                    </p:anim>
                                    <p:anim calcmode="lin" valueType="num">
                                      <p:cBhvr>
                                        <p:cTn id="16" dur="500" fill="hold"/>
                                        <p:tgtEl>
                                          <p:spTgt spid="19"/>
                                        </p:tgtEl>
                                        <p:attrNameLst>
                                          <p:attrName>ppt_h</p:attrName>
                                        </p:attrNameLst>
                                      </p:cBhvr>
                                      <p:tavLst>
                                        <p:tav tm="0">
                                          <p:val>
                                            <p:fltVal val="0"/>
                                          </p:val>
                                        </p:tav>
                                        <p:tav tm="100000">
                                          <p:val>
                                            <p:strVal val="#ppt_h"/>
                                          </p:val>
                                        </p:tav>
                                      </p:tavLst>
                                    </p:anim>
                                    <p:animEffect transition="in" filter="fade">
                                      <p:cBhvr>
                                        <p:cTn id="17" dur="500"/>
                                        <p:tgtEl>
                                          <p:spTgt spid="19"/>
                                        </p:tgtEl>
                                      </p:cBhvr>
                                    </p:animEffect>
                                  </p:childTnLst>
                                </p:cTn>
                              </p:par>
                              <p:par>
                                <p:cTn id="18" presetID="53" presetClass="entr" presetSubtype="16" fill="hold" nodeType="withEffect">
                                  <p:stCondLst>
                                    <p:cond delay="0"/>
                                  </p:stCondLst>
                                  <p:childTnLst>
                                    <p:set>
                                      <p:cBhvr>
                                        <p:cTn id="19" dur="1" fill="hold">
                                          <p:stCondLst>
                                            <p:cond delay="0"/>
                                          </p:stCondLst>
                                        </p:cTn>
                                        <p:tgtEl>
                                          <p:spTgt spid="9"/>
                                        </p:tgtEl>
                                        <p:attrNameLst>
                                          <p:attrName>style.visibility</p:attrName>
                                        </p:attrNameLst>
                                      </p:cBhvr>
                                      <p:to>
                                        <p:strVal val="visible"/>
                                      </p:to>
                                    </p:set>
                                    <p:anim calcmode="lin" valueType="num">
                                      <p:cBhvr>
                                        <p:cTn id="20" dur="500" fill="hold"/>
                                        <p:tgtEl>
                                          <p:spTgt spid="9"/>
                                        </p:tgtEl>
                                        <p:attrNameLst>
                                          <p:attrName>ppt_w</p:attrName>
                                        </p:attrNameLst>
                                      </p:cBhvr>
                                      <p:tavLst>
                                        <p:tav tm="0">
                                          <p:val>
                                            <p:fltVal val="0"/>
                                          </p:val>
                                        </p:tav>
                                        <p:tav tm="100000">
                                          <p:val>
                                            <p:strVal val="#ppt_w"/>
                                          </p:val>
                                        </p:tav>
                                      </p:tavLst>
                                    </p:anim>
                                    <p:anim calcmode="lin" valueType="num">
                                      <p:cBhvr>
                                        <p:cTn id="21" dur="500" fill="hold"/>
                                        <p:tgtEl>
                                          <p:spTgt spid="9"/>
                                        </p:tgtEl>
                                        <p:attrNameLst>
                                          <p:attrName>ppt_h</p:attrName>
                                        </p:attrNameLst>
                                      </p:cBhvr>
                                      <p:tavLst>
                                        <p:tav tm="0">
                                          <p:val>
                                            <p:fltVal val="0"/>
                                          </p:val>
                                        </p:tav>
                                        <p:tav tm="100000">
                                          <p:val>
                                            <p:strVal val="#ppt_h"/>
                                          </p:val>
                                        </p:tav>
                                      </p:tavLst>
                                    </p:anim>
                                    <p:animEffect transition="in" filter="fade">
                                      <p:cBhvr>
                                        <p:cTn id="22" dur="500"/>
                                        <p:tgtEl>
                                          <p:spTgt spid="9"/>
                                        </p:tgtEl>
                                      </p:cBhvr>
                                    </p:animEffect>
                                  </p:childTnLst>
                                </p:cTn>
                              </p:par>
                              <p:par>
                                <p:cTn id="23" presetID="53" presetClass="entr" presetSubtype="16"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p:cTn id="25" dur="500" fill="hold"/>
                                        <p:tgtEl>
                                          <p:spTgt spid="11"/>
                                        </p:tgtEl>
                                        <p:attrNameLst>
                                          <p:attrName>ppt_w</p:attrName>
                                        </p:attrNameLst>
                                      </p:cBhvr>
                                      <p:tavLst>
                                        <p:tav tm="0">
                                          <p:val>
                                            <p:fltVal val="0"/>
                                          </p:val>
                                        </p:tav>
                                        <p:tav tm="100000">
                                          <p:val>
                                            <p:strVal val="#ppt_w"/>
                                          </p:val>
                                        </p:tav>
                                      </p:tavLst>
                                    </p:anim>
                                    <p:anim calcmode="lin" valueType="num">
                                      <p:cBhvr>
                                        <p:cTn id="26" dur="500" fill="hold"/>
                                        <p:tgtEl>
                                          <p:spTgt spid="11"/>
                                        </p:tgtEl>
                                        <p:attrNameLst>
                                          <p:attrName>ppt_h</p:attrName>
                                        </p:attrNameLst>
                                      </p:cBhvr>
                                      <p:tavLst>
                                        <p:tav tm="0">
                                          <p:val>
                                            <p:fltVal val="0"/>
                                          </p:val>
                                        </p:tav>
                                        <p:tav tm="100000">
                                          <p:val>
                                            <p:strVal val="#ppt_h"/>
                                          </p:val>
                                        </p:tav>
                                      </p:tavLst>
                                    </p:anim>
                                    <p:animEffect transition="in" filter="fade">
                                      <p:cBhvr>
                                        <p:cTn id="27" dur="500"/>
                                        <p:tgtEl>
                                          <p:spTgt spid="11"/>
                                        </p:tgtEl>
                                      </p:cBhvr>
                                    </p:animEffect>
                                  </p:childTnLst>
                                </p:cTn>
                              </p:par>
                              <p:par>
                                <p:cTn id="28" presetID="53" presetClass="entr" presetSubtype="16" fill="hold" nodeType="withEffect">
                                  <p:stCondLst>
                                    <p:cond delay="0"/>
                                  </p:stCondLst>
                                  <p:childTnLst>
                                    <p:set>
                                      <p:cBhvr>
                                        <p:cTn id="29" dur="1" fill="hold">
                                          <p:stCondLst>
                                            <p:cond delay="0"/>
                                          </p:stCondLst>
                                        </p:cTn>
                                        <p:tgtEl>
                                          <p:spTgt spid="13"/>
                                        </p:tgtEl>
                                        <p:attrNameLst>
                                          <p:attrName>style.visibility</p:attrName>
                                        </p:attrNameLst>
                                      </p:cBhvr>
                                      <p:to>
                                        <p:strVal val="visible"/>
                                      </p:to>
                                    </p:set>
                                    <p:anim calcmode="lin" valueType="num">
                                      <p:cBhvr>
                                        <p:cTn id="30" dur="500" fill="hold"/>
                                        <p:tgtEl>
                                          <p:spTgt spid="13"/>
                                        </p:tgtEl>
                                        <p:attrNameLst>
                                          <p:attrName>ppt_w</p:attrName>
                                        </p:attrNameLst>
                                      </p:cBhvr>
                                      <p:tavLst>
                                        <p:tav tm="0">
                                          <p:val>
                                            <p:fltVal val="0"/>
                                          </p:val>
                                        </p:tav>
                                        <p:tav tm="100000">
                                          <p:val>
                                            <p:strVal val="#ppt_w"/>
                                          </p:val>
                                        </p:tav>
                                      </p:tavLst>
                                    </p:anim>
                                    <p:anim calcmode="lin" valueType="num">
                                      <p:cBhvr>
                                        <p:cTn id="31" dur="500" fill="hold"/>
                                        <p:tgtEl>
                                          <p:spTgt spid="13"/>
                                        </p:tgtEl>
                                        <p:attrNameLst>
                                          <p:attrName>ppt_h</p:attrName>
                                        </p:attrNameLst>
                                      </p:cBhvr>
                                      <p:tavLst>
                                        <p:tav tm="0">
                                          <p:val>
                                            <p:fltVal val="0"/>
                                          </p:val>
                                        </p:tav>
                                        <p:tav tm="100000">
                                          <p:val>
                                            <p:strVal val="#ppt_h"/>
                                          </p:val>
                                        </p:tav>
                                      </p:tavLst>
                                    </p:anim>
                                    <p:animEffect transition="in" filter="fade">
                                      <p:cBhvr>
                                        <p:cTn id="32" dur="500"/>
                                        <p:tgtEl>
                                          <p:spTgt spid="13"/>
                                        </p:tgtEl>
                                      </p:cBhvr>
                                    </p:animEffect>
                                  </p:childTnLst>
                                </p:cTn>
                              </p:par>
                              <p:par>
                                <p:cTn id="33" presetID="53" presetClass="entr" presetSubtype="16" fill="hold" nodeType="withEffect">
                                  <p:stCondLst>
                                    <p:cond delay="0"/>
                                  </p:stCondLst>
                                  <p:childTnLst>
                                    <p:set>
                                      <p:cBhvr>
                                        <p:cTn id="34" dur="1" fill="hold">
                                          <p:stCondLst>
                                            <p:cond delay="0"/>
                                          </p:stCondLst>
                                        </p:cTn>
                                        <p:tgtEl>
                                          <p:spTgt spid="17"/>
                                        </p:tgtEl>
                                        <p:attrNameLst>
                                          <p:attrName>style.visibility</p:attrName>
                                        </p:attrNameLst>
                                      </p:cBhvr>
                                      <p:to>
                                        <p:strVal val="visible"/>
                                      </p:to>
                                    </p:set>
                                    <p:anim calcmode="lin" valueType="num">
                                      <p:cBhvr>
                                        <p:cTn id="35" dur="500" fill="hold"/>
                                        <p:tgtEl>
                                          <p:spTgt spid="17"/>
                                        </p:tgtEl>
                                        <p:attrNameLst>
                                          <p:attrName>ppt_w</p:attrName>
                                        </p:attrNameLst>
                                      </p:cBhvr>
                                      <p:tavLst>
                                        <p:tav tm="0">
                                          <p:val>
                                            <p:fltVal val="0"/>
                                          </p:val>
                                        </p:tav>
                                        <p:tav tm="100000">
                                          <p:val>
                                            <p:strVal val="#ppt_w"/>
                                          </p:val>
                                        </p:tav>
                                      </p:tavLst>
                                    </p:anim>
                                    <p:anim calcmode="lin" valueType="num">
                                      <p:cBhvr>
                                        <p:cTn id="36" dur="500" fill="hold"/>
                                        <p:tgtEl>
                                          <p:spTgt spid="17"/>
                                        </p:tgtEl>
                                        <p:attrNameLst>
                                          <p:attrName>ppt_h</p:attrName>
                                        </p:attrNameLst>
                                      </p:cBhvr>
                                      <p:tavLst>
                                        <p:tav tm="0">
                                          <p:val>
                                            <p:fltVal val="0"/>
                                          </p:val>
                                        </p:tav>
                                        <p:tav tm="100000">
                                          <p:val>
                                            <p:strVal val="#ppt_h"/>
                                          </p:val>
                                        </p:tav>
                                      </p:tavLst>
                                    </p:anim>
                                    <p:animEffect transition="in" filter="fade">
                                      <p:cBhvr>
                                        <p:cTn id="37" dur="500"/>
                                        <p:tgtEl>
                                          <p:spTgt spid="17"/>
                                        </p:tgtEl>
                                      </p:cBhvr>
                                    </p:animEffect>
                                  </p:childTnLst>
                                </p:cTn>
                              </p:par>
                              <p:par>
                                <p:cTn id="38" presetID="53" presetClass="entr" presetSubtype="16" fill="hold" nodeType="withEffect">
                                  <p:stCondLst>
                                    <p:cond delay="0"/>
                                  </p:stCondLst>
                                  <p:childTnLst>
                                    <p:set>
                                      <p:cBhvr>
                                        <p:cTn id="39" dur="1" fill="hold">
                                          <p:stCondLst>
                                            <p:cond delay="0"/>
                                          </p:stCondLst>
                                        </p:cTn>
                                        <p:tgtEl>
                                          <p:spTgt spid="5"/>
                                        </p:tgtEl>
                                        <p:attrNameLst>
                                          <p:attrName>style.visibility</p:attrName>
                                        </p:attrNameLst>
                                      </p:cBhvr>
                                      <p:to>
                                        <p:strVal val="visible"/>
                                      </p:to>
                                    </p:set>
                                    <p:anim calcmode="lin" valueType="num">
                                      <p:cBhvr>
                                        <p:cTn id="40" dur="500" fill="hold"/>
                                        <p:tgtEl>
                                          <p:spTgt spid="5"/>
                                        </p:tgtEl>
                                        <p:attrNameLst>
                                          <p:attrName>ppt_w</p:attrName>
                                        </p:attrNameLst>
                                      </p:cBhvr>
                                      <p:tavLst>
                                        <p:tav tm="0">
                                          <p:val>
                                            <p:fltVal val="0"/>
                                          </p:val>
                                        </p:tav>
                                        <p:tav tm="100000">
                                          <p:val>
                                            <p:strVal val="#ppt_w"/>
                                          </p:val>
                                        </p:tav>
                                      </p:tavLst>
                                    </p:anim>
                                    <p:anim calcmode="lin" valueType="num">
                                      <p:cBhvr>
                                        <p:cTn id="41" dur="500" fill="hold"/>
                                        <p:tgtEl>
                                          <p:spTgt spid="5"/>
                                        </p:tgtEl>
                                        <p:attrNameLst>
                                          <p:attrName>ppt_h</p:attrName>
                                        </p:attrNameLst>
                                      </p:cBhvr>
                                      <p:tavLst>
                                        <p:tav tm="0">
                                          <p:val>
                                            <p:fltVal val="0"/>
                                          </p:val>
                                        </p:tav>
                                        <p:tav tm="100000">
                                          <p:val>
                                            <p:strVal val="#ppt_h"/>
                                          </p:val>
                                        </p:tav>
                                      </p:tavLst>
                                    </p:anim>
                                    <p:animEffect transition="in" filter="fade">
                                      <p:cBhvr>
                                        <p:cTn id="42" dur="500"/>
                                        <p:tgtEl>
                                          <p:spTgt spid="5"/>
                                        </p:tgtEl>
                                      </p:cBhvr>
                                    </p:animEffect>
                                  </p:childTnLst>
                                </p:cTn>
                              </p:par>
                            </p:childTnLst>
                          </p:cTn>
                        </p:par>
                      </p:childTnLst>
                    </p:cTn>
                  </p:par>
                  <p:par>
                    <p:cTn id="43" fill="hold">
                      <p:stCondLst>
                        <p:cond delay="indefinite"/>
                      </p:stCondLst>
                      <p:childTnLst>
                        <p:par>
                          <p:cTn id="44" fill="hold">
                            <p:stCondLst>
                              <p:cond delay="0"/>
                            </p:stCondLst>
                            <p:childTnLst>
                              <p:par>
                                <p:cTn id="45" presetID="49" presetClass="entr" presetSubtype="0" decel="100000" fill="hold" nodeType="clickEffect">
                                  <p:stCondLst>
                                    <p:cond delay="0"/>
                                  </p:stCondLst>
                                  <p:childTnLst>
                                    <p:set>
                                      <p:cBhvr>
                                        <p:cTn id="46" dur="1" fill="hold">
                                          <p:stCondLst>
                                            <p:cond delay="0"/>
                                          </p:stCondLst>
                                        </p:cTn>
                                        <p:tgtEl>
                                          <p:spTgt spid="23"/>
                                        </p:tgtEl>
                                        <p:attrNameLst>
                                          <p:attrName>style.visibility</p:attrName>
                                        </p:attrNameLst>
                                      </p:cBhvr>
                                      <p:to>
                                        <p:strVal val="visible"/>
                                      </p:to>
                                    </p:set>
                                    <p:anim calcmode="lin" valueType="num">
                                      <p:cBhvr>
                                        <p:cTn id="47" dur="500" fill="hold"/>
                                        <p:tgtEl>
                                          <p:spTgt spid="23"/>
                                        </p:tgtEl>
                                        <p:attrNameLst>
                                          <p:attrName>ppt_w</p:attrName>
                                        </p:attrNameLst>
                                      </p:cBhvr>
                                      <p:tavLst>
                                        <p:tav tm="0">
                                          <p:val>
                                            <p:fltVal val="0"/>
                                          </p:val>
                                        </p:tav>
                                        <p:tav tm="100000">
                                          <p:val>
                                            <p:strVal val="#ppt_w"/>
                                          </p:val>
                                        </p:tav>
                                      </p:tavLst>
                                    </p:anim>
                                    <p:anim calcmode="lin" valueType="num">
                                      <p:cBhvr>
                                        <p:cTn id="48" dur="500" fill="hold"/>
                                        <p:tgtEl>
                                          <p:spTgt spid="23"/>
                                        </p:tgtEl>
                                        <p:attrNameLst>
                                          <p:attrName>ppt_h</p:attrName>
                                        </p:attrNameLst>
                                      </p:cBhvr>
                                      <p:tavLst>
                                        <p:tav tm="0">
                                          <p:val>
                                            <p:fltVal val="0"/>
                                          </p:val>
                                        </p:tav>
                                        <p:tav tm="100000">
                                          <p:val>
                                            <p:strVal val="#ppt_h"/>
                                          </p:val>
                                        </p:tav>
                                      </p:tavLst>
                                    </p:anim>
                                    <p:anim calcmode="lin" valueType="num">
                                      <p:cBhvr>
                                        <p:cTn id="49" dur="500" fill="hold"/>
                                        <p:tgtEl>
                                          <p:spTgt spid="23"/>
                                        </p:tgtEl>
                                        <p:attrNameLst>
                                          <p:attrName>style.rotation</p:attrName>
                                        </p:attrNameLst>
                                      </p:cBhvr>
                                      <p:tavLst>
                                        <p:tav tm="0">
                                          <p:val>
                                            <p:fltVal val="360"/>
                                          </p:val>
                                        </p:tav>
                                        <p:tav tm="100000">
                                          <p:val>
                                            <p:fltVal val="0"/>
                                          </p:val>
                                        </p:tav>
                                      </p:tavLst>
                                    </p:anim>
                                    <p:animEffect transition="in" filter="fade">
                                      <p:cBhvr>
                                        <p:cTn id="50" dur="500"/>
                                        <p:tgtEl>
                                          <p:spTgt spid="23"/>
                                        </p:tgtEl>
                                      </p:cBhvr>
                                    </p:animEffect>
                                  </p:childTnLst>
                                </p:cTn>
                              </p:par>
                            </p:childTnLst>
                          </p:cTn>
                        </p:par>
                        <p:par>
                          <p:cTn id="51" fill="hold">
                            <p:stCondLst>
                              <p:cond delay="500"/>
                            </p:stCondLst>
                            <p:childTnLst>
                              <p:par>
                                <p:cTn id="52" presetID="12" presetClass="entr" presetSubtype="8" fill="hold" nodeType="afterEffect">
                                  <p:stCondLst>
                                    <p:cond delay="0"/>
                                  </p:stCondLst>
                                  <p:childTnLst>
                                    <p:set>
                                      <p:cBhvr>
                                        <p:cTn id="53" dur="1" fill="hold">
                                          <p:stCondLst>
                                            <p:cond delay="0"/>
                                          </p:stCondLst>
                                        </p:cTn>
                                        <p:tgtEl>
                                          <p:spTgt spid="112"/>
                                        </p:tgtEl>
                                        <p:attrNameLst>
                                          <p:attrName>style.visibility</p:attrName>
                                        </p:attrNameLst>
                                      </p:cBhvr>
                                      <p:to>
                                        <p:strVal val="visible"/>
                                      </p:to>
                                    </p:set>
                                    <p:anim calcmode="lin" valueType="num">
                                      <p:cBhvr additive="base">
                                        <p:cTn id="54" dur="500"/>
                                        <p:tgtEl>
                                          <p:spTgt spid="112"/>
                                        </p:tgtEl>
                                        <p:attrNameLst>
                                          <p:attrName>ppt_x</p:attrName>
                                        </p:attrNameLst>
                                      </p:cBhvr>
                                      <p:tavLst>
                                        <p:tav tm="0">
                                          <p:val>
                                            <p:strVal val="#ppt_x-#ppt_w*1.125000"/>
                                          </p:val>
                                        </p:tav>
                                        <p:tav tm="100000">
                                          <p:val>
                                            <p:strVal val="#ppt_x"/>
                                          </p:val>
                                        </p:tav>
                                      </p:tavLst>
                                    </p:anim>
                                    <p:animEffect transition="in" filter="wipe(right)">
                                      <p:cBhvr>
                                        <p:cTn id="55" dur="500"/>
                                        <p:tgtEl>
                                          <p:spTgt spid="112"/>
                                        </p:tgtEl>
                                      </p:cBhvr>
                                    </p:animEffect>
                                  </p:childTnLst>
                                </p:cTn>
                              </p:par>
                              <p:par>
                                <p:cTn id="56" presetID="12" presetClass="entr" presetSubtype="8" fill="hold" nodeType="withEffect">
                                  <p:stCondLst>
                                    <p:cond delay="250"/>
                                  </p:stCondLst>
                                  <p:childTnLst>
                                    <p:set>
                                      <p:cBhvr>
                                        <p:cTn id="57" dur="1" fill="hold">
                                          <p:stCondLst>
                                            <p:cond delay="0"/>
                                          </p:stCondLst>
                                        </p:cTn>
                                        <p:tgtEl>
                                          <p:spTgt spid="121"/>
                                        </p:tgtEl>
                                        <p:attrNameLst>
                                          <p:attrName>style.visibility</p:attrName>
                                        </p:attrNameLst>
                                      </p:cBhvr>
                                      <p:to>
                                        <p:strVal val="visible"/>
                                      </p:to>
                                    </p:set>
                                    <p:anim calcmode="lin" valueType="num">
                                      <p:cBhvr additive="base">
                                        <p:cTn id="58" dur="500"/>
                                        <p:tgtEl>
                                          <p:spTgt spid="121"/>
                                        </p:tgtEl>
                                        <p:attrNameLst>
                                          <p:attrName>ppt_x</p:attrName>
                                        </p:attrNameLst>
                                      </p:cBhvr>
                                      <p:tavLst>
                                        <p:tav tm="0">
                                          <p:val>
                                            <p:strVal val="#ppt_x-#ppt_w*1.125000"/>
                                          </p:val>
                                        </p:tav>
                                        <p:tav tm="100000">
                                          <p:val>
                                            <p:strVal val="#ppt_x"/>
                                          </p:val>
                                        </p:tav>
                                      </p:tavLst>
                                    </p:anim>
                                    <p:animEffect transition="in" filter="wipe(right)">
                                      <p:cBhvr>
                                        <p:cTn id="59" dur="500"/>
                                        <p:tgtEl>
                                          <p:spTgt spid="121"/>
                                        </p:tgtEl>
                                      </p:cBhvr>
                                    </p:animEffect>
                                  </p:childTnLst>
                                </p:cTn>
                              </p:par>
                              <p:par>
                                <p:cTn id="60" presetID="12" presetClass="entr" presetSubtype="8" fill="hold" nodeType="withEffect">
                                  <p:stCondLst>
                                    <p:cond delay="500"/>
                                  </p:stCondLst>
                                  <p:childTnLst>
                                    <p:set>
                                      <p:cBhvr>
                                        <p:cTn id="61" dur="1" fill="hold">
                                          <p:stCondLst>
                                            <p:cond delay="0"/>
                                          </p:stCondLst>
                                        </p:cTn>
                                        <p:tgtEl>
                                          <p:spTgt spid="113"/>
                                        </p:tgtEl>
                                        <p:attrNameLst>
                                          <p:attrName>style.visibility</p:attrName>
                                        </p:attrNameLst>
                                      </p:cBhvr>
                                      <p:to>
                                        <p:strVal val="visible"/>
                                      </p:to>
                                    </p:set>
                                    <p:anim calcmode="lin" valueType="num">
                                      <p:cBhvr additive="base">
                                        <p:cTn id="62" dur="500"/>
                                        <p:tgtEl>
                                          <p:spTgt spid="113"/>
                                        </p:tgtEl>
                                        <p:attrNameLst>
                                          <p:attrName>ppt_x</p:attrName>
                                        </p:attrNameLst>
                                      </p:cBhvr>
                                      <p:tavLst>
                                        <p:tav tm="0">
                                          <p:val>
                                            <p:strVal val="#ppt_x-#ppt_w*1.125000"/>
                                          </p:val>
                                        </p:tav>
                                        <p:tav tm="100000">
                                          <p:val>
                                            <p:strVal val="#ppt_x"/>
                                          </p:val>
                                        </p:tav>
                                      </p:tavLst>
                                    </p:anim>
                                    <p:animEffect transition="in" filter="wipe(right)">
                                      <p:cBhvr>
                                        <p:cTn id="63" dur="500"/>
                                        <p:tgtEl>
                                          <p:spTgt spid="113"/>
                                        </p:tgtEl>
                                      </p:cBhvr>
                                    </p:animEffect>
                                  </p:childTnLst>
                                </p:cTn>
                              </p:par>
                            </p:childTnLst>
                          </p:cTn>
                        </p:par>
                        <p:par>
                          <p:cTn id="64" fill="hold">
                            <p:stCondLst>
                              <p:cond delay="1000"/>
                            </p:stCondLst>
                            <p:childTnLst>
                              <p:par>
                                <p:cTn id="65" presetID="12" presetClass="entr" presetSubtype="2" fill="hold" nodeType="afterEffect">
                                  <p:stCondLst>
                                    <p:cond delay="0"/>
                                  </p:stCondLst>
                                  <p:childTnLst>
                                    <p:set>
                                      <p:cBhvr>
                                        <p:cTn id="66" dur="1" fill="hold">
                                          <p:stCondLst>
                                            <p:cond delay="0"/>
                                          </p:stCondLst>
                                        </p:cTn>
                                        <p:tgtEl>
                                          <p:spTgt spid="94"/>
                                        </p:tgtEl>
                                        <p:attrNameLst>
                                          <p:attrName>style.visibility</p:attrName>
                                        </p:attrNameLst>
                                      </p:cBhvr>
                                      <p:to>
                                        <p:strVal val="visible"/>
                                      </p:to>
                                    </p:set>
                                    <p:anim calcmode="lin" valueType="num">
                                      <p:cBhvr additive="base">
                                        <p:cTn id="67" dur="500"/>
                                        <p:tgtEl>
                                          <p:spTgt spid="94"/>
                                        </p:tgtEl>
                                        <p:attrNameLst>
                                          <p:attrName>ppt_x</p:attrName>
                                        </p:attrNameLst>
                                      </p:cBhvr>
                                      <p:tavLst>
                                        <p:tav tm="0">
                                          <p:val>
                                            <p:strVal val="#ppt_x+#ppt_w*1.125000"/>
                                          </p:val>
                                        </p:tav>
                                        <p:tav tm="100000">
                                          <p:val>
                                            <p:strVal val="#ppt_x"/>
                                          </p:val>
                                        </p:tav>
                                      </p:tavLst>
                                    </p:anim>
                                    <p:animEffect transition="in" filter="wipe(left)">
                                      <p:cBhvr>
                                        <p:cTn id="68" dur="500"/>
                                        <p:tgtEl>
                                          <p:spTgt spid="94"/>
                                        </p:tgtEl>
                                      </p:cBhvr>
                                    </p:animEffect>
                                  </p:childTnLst>
                                </p:cTn>
                              </p:par>
                              <p:par>
                                <p:cTn id="69" presetID="12" presetClass="entr" presetSubtype="2" fill="hold" nodeType="withEffect">
                                  <p:stCondLst>
                                    <p:cond delay="250"/>
                                  </p:stCondLst>
                                  <p:childTnLst>
                                    <p:set>
                                      <p:cBhvr>
                                        <p:cTn id="70" dur="1" fill="hold">
                                          <p:stCondLst>
                                            <p:cond delay="0"/>
                                          </p:stCondLst>
                                        </p:cTn>
                                        <p:tgtEl>
                                          <p:spTgt spid="95"/>
                                        </p:tgtEl>
                                        <p:attrNameLst>
                                          <p:attrName>style.visibility</p:attrName>
                                        </p:attrNameLst>
                                      </p:cBhvr>
                                      <p:to>
                                        <p:strVal val="visible"/>
                                      </p:to>
                                    </p:set>
                                    <p:anim calcmode="lin" valueType="num">
                                      <p:cBhvr additive="base">
                                        <p:cTn id="71" dur="500"/>
                                        <p:tgtEl>
                                          <p:spTgt spid="95"/>
                                        </p:tgtEl>
                                        <p:attrNameLst>
                                          <p:attrName>ppt_x</p:attrName>
                                        </p:attrNameLst>
                                      </p:cBhvr>
                                      <p:tavLst>
                                        <p:tav tm="0">
                                          <p:val>
                                            <p:strVal val="#ppt_x+#ppt_w*1.125000"/>
                                          </p:val>
                                        </p:tav>
                                        <p:tav tm="100000">
                                          <p:val>
                                            <p:strVal val="#ppt_x"/>
                                          </p:val>
                                        </p:tav>
                                      </p:tavLst>
                                    </p:anim>
                                    <p:animEffect transition="in" filter="wipe(left)">
                                      <p:cBhvr>
                                        <p:cTn id="72" dur="500"/>
                                        <p:tgtEl>
                                          <p:spTgt spid="95"/>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nodeType="clickEffect">
                                  <p:stCondLst>
                                    <p:cond delay="0"/>
                                  </p:stCondLst>
                                  <p:childTnLst>
                                    <p:set>
                                      <p:cBhvr>
                                        <p:cTn id="76" dur="1" fill="hold">
                                          <p:stCondLst>
                                            <p:cond delay="0"/>
                                          </p:stCondLst>
                                        </p:cTn>
                                        <p:tgtEl>
                                          <p:spTgt spid="85"/>
                                        </p:tgtEl>
                                        <p:attrNameLst>
                                          <p:attrName>style.visibility</p:attrName>
                                        </p:attrNameLst>
                                      </p:cBhvr>
                                      <p:to>
                                        <p:strVal val="visible"/>
                                      </p:to>
                                    </p:set>
                                    <p:animEffect transition="in" filter="wipe(left)">
                                      <p:cBhvr>
                                        <p:cTn id="77" dur="5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文本框 5"/>
          <p:cNvSpPr txBox="1"/>
          <p:nvPr/>
        </p:nvSpPr>
        <p:spPr bwMode="auto">
          <a:xfrm>
            <a:off x="550863" y="82550"/>
            <a:ext cx="723900" cy="585788"/>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06</a:t>
            </a:r>
            <a:endParaRPr lang="zh-CN" altLang="en-US" sz="3200" dirty="0">
              <a:solidFill>
                <a:schemeClr val="bg2">
                  <a:lumMod val="25000"/>
                </a:schemeClr>
              </a:solidFill>
              <a:latin typeface="Impact" panose="020B0806030902050204" pitchFamily="34" charset="0"/>
              <a:ea typeface="+mn-ea"/>
            </a:endParaRPr>
          </a:p>
        </p:txBody>
      </p:sp>
      <p:sp>
        <p:nvSpPr>
          <p:cNvPr id="8" name="矩形 7"/>
          <p:cNvSpPr/>
          <p:nvPr/>
        </p:nvSpPr>
        <p:spPr>
          <a:xfrm>
            <a:off x="0" y="6581754"/>
            <a:ext cx="12192000" cy="276248"/>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矩形 10"/>
          <p:cNvSpPr/>
          <p:nvPr/>
        </p:nvSpPr>
        <p:spPr>
          <a:xfrm>
            <a:off x="7943144" y="6290439"/>
            <a:ext cx="3983783" cy="307777"/>
          </a:xfrm>
          <a:prstGeom prst="rect">
            <a:avLst/>
          </a:prstGeom>
        </p:spPr>
        <p:txBody>
          <a:bodyPr wrap="none">
            <a:spAutoFit/>
          </a:bodyPr>
          <a:lstStyle/>
          <a:p>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基于神经网络的图像识别算法研究中期答辩</a:t>
            </a:r>
            <a:endParaRPr lang="zh-CN" altLang="en-US" sz="1400" dirty="0"/>
          </a:p>
        </p:txBody>
      </p:sp>
      <p:sp>
        <p:nvSpPr>
          <p:cNvPr id="14" name="文本框 13"/>
          <p:cNvSpPr txBox="1"/>
          <p:nvPr/>
        </p:nvSpPr>
        <p:spPr>
          <a:xfrm>
            <a:off x="1315641" y="2193532"/>
            <a:ext cx="9576435" cy="2778774"/>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现代图像分析与图像处理相关知识的运用</a:t>
            </a:r>
            <a:endParaRPr lang="en-US" altLang="zh-CN" dirty="0">
              <a:latin typeface="微软雅黑" panose="020B0503020204020204" pitchFamily="34" charset="-122"/>
              <a:ea typeface="微软雅黑" panose="020B0503020204020204" pitchFamily="34" charset="-122"/>
            </a:endParaRPr>
          </a:p>
          <a:p>
            <a:pPr marL="285750" indent="-285750">
              <a:lnSpc>
                <a:spcPct val="200000"/>
              </a:lnSpc>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MATLAB</a:t>
            </a:r>
            <a:r>
              <a:rPr lang="zh-CN" altLang="en-US" dirty="0">
                <a:latin typeface="微软雅黑" panose="020B0503020204020204" pitchFamily="34" charset="-122"/>
                <a:ea typeface="微软雅黑" panose="020B0503020204020204" pitchFamily="34" charset="-122"/>
              </a:rPr>
              <a:t>以及</a:t>
            </a:r>
            <a:r>
              <a:rPr lang="en-US" altLang="zh-CN" dirty="0">
                <a:latin typeface="微软雅黑" panose="020B0503020204020204" pitchFamily="34" charset="-122"/>
                <a:ea typeface="微软雅黑" panose="020B0503020204020204" pitchFamily="34" charset="-122"/>
              </a:rPr>
              <a:t>Python</a:t>
            </a:r>
            <a:r>
              <a:rPr lang="zh-CN" altLang="en-US" dirty="0">
                <a:latin typeface="微软雅黑" panose="020B0503020204020204" pitchFamily="34" charset="-122"/>
                <a:ea typeface="微软雅黑" panose="020B0503020204020204" pitchFamily="34" charset="-122"/>
              </a:rPr>
              <a:t>的实践</a:t>
            </a:r>
            <a:endParaRPr lang="en-US" altLang="zh-CN" dirty="0">
              <a:latin typeface="微软雅黑" panose="020B0503020204020204" pitchFamily="34" charset="-122"/>
              <a:ea typeface="微软雅黑" panose="020B0503020204020204" pitchFamily="34" charset="-122"/>
            </a:endParaRPr>
          </a:p>
          <a:p>
            <a:pPr marL="285750" indent="-285750">
              <a:lnSpc>
                <a:spcPct val="200000"/>
              </a:lnSpc>
              <a:buFont typeface="Arial" panose="020B0604020202020204" pitchFamily="34" charset="0"/>
              <a:buChar char="•"/>
            </a:pPr>
            <a:r>
              <a:rPr lang="en-US" altLang="zh-CN" dirty="0" err="1">
                <a:latin typeface="微软雅黑" panose="020B0503020204020204" pitchFamily="34" charset="-122"/>
                <a:ea typeface="微软雅黑" panose="020B0503020204020204" pitchFamily="34" charset="-122"/>
              </a:rPr>
              <a:t>Github</a:t>
            </a:r>
            <a:r>
              <a:rPr lang="zh-CN" altLang="en-US" dirty="0">
                <a:latin typeface="微软雅黑" panose="020B0503020204020204" pitchFamily="34" charset="-122"/>
                <a:ea typeface="微软雅黑" panose="020B0503020204020204" pitchFamily="34" charset="-122"/>
              </a:rPr>
              <a:t>的项目管理功能应用</a:t>
            </a:r>
            <a:endParaRPr lang="en-US" altLang="zh-CN" dirty="0">
              <a:latin typeface="微软雅黑" panose="020B0503020204020204" pitchFamily="34" charset="-122"/>
              <a:ea typeface="微软雅黑" panose="020B0503020204020204" pitchFamily="34" charset="-122"/>
            </a:endParaRPr>
          </a:p>
          <a:p>
            <a:pPr marL="285750" indent="-285750">
              <a:lnSpc>
                <a:spcPct val="20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文献查找与解读能力的提升</a:t>
            </a:r>
            <a:endParaRPr lang="en-US" altLang="zh-CN" dirty="0">
              <a:latin typeface="微软雅黑" panose="020B0503020204020204" pitchFamily="34" charset="-122"/>
              <a:ea typeface="微软雅黑" panose="020B0503020204020204" pitchFamily="34" charset="-122"/>
            </a:endParaRPr>
          </a:p>
          <a:p>
            <a:pPr marL="285750" indent="-285750">
              <a:lnSpc>
                <a:spcPct val="20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毕业论文撰写及答辩能力的提升</a:t>
            </a:r>
            <a:endParaRPr lang="en-US" altLang="zh-CN" dirty="0">
              <a:latin typeface="微软雅黑" panose="020B0503020204020204" pitchFamily="34" charset="-122"/>
              <a:ea typeface="微软雅黑" panose="020B0503020204020204" pitchFamily="34" charset="-122"/>
            </a:endParaRPr>
          </a:p>
        </p:txBody>
      </p:sp>
      <p:grpSp>
        <p:nvGrpSpPr>
          <p:cNvPr id="17" name="组合 16"/>
          <p:cNvGrpSpPr/>
          <p:nvPr/>
        </p:nvGrpSpPr>
        <p:grpSpPr bwMode="auto">
          <a:xfrm>
            <a:off x="1315641" y="1410092"/>
            <a:ext cx="2957513" cy="522287"/>
            <a:chOff x="5982652" y="1305878"/>
            <a:chExt cx="3235645" cy="523220"/>
          </a:xfrm>
        </p:grpSpPr>
        <p:sp>
          <p:nvSpPr>
            <p:cNvPr id="18" name="矩形 17"/>
            <p:cNvSpPr/>
            <p:nvPr/>
          </p:nvSpPr>
          <p:spPr>
            <a:xfrm>
              <a:off x="5982652" y="1305878"/>
              <a:ext cx="3235645" cy="523220"/>
            </a:xfrm>
            <a:prstGeom prst="rect">
              <a:avLst/>
            </a:prstGeom>
            <a:solidFill>
              <a:srgbClr val="34343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endParaRPr>
            </a:p>
          </p:txBody>
        </p:sp>
        <p:sp>
          <p:nvSpPr>
            <p:cNvPr id="19" name="文本框 18"/>
            <p:cNvSpPr txBox="1"/>
            <p:nvPr/>
          </p:nvSpPr>
          <p:spPr>
            <a:xfrm>
              <a:off x="5982652" y="1336094"/>
              <a:ext cx="3235645" cy="462788"/>
            </a:xfrm>
            <a:prstGeom prst="rect">
              <a:avLst/>
            </a:prstGeom>
            <a:noFill/>
          </p:spPr>
          <p:txBody>
            <a:bodyPr wrap="square">
              <a:spAutoFit/>
            </a:bodyPr>
            <a:lstStyle/>
            <a:p>
              <a:pPr eaLnBrk="1" fontAlgn="auto" hangingPunct="1">
                <a:spcBef>
                  <a:spcPts val="0"/>
                </a:spcBef>
                <a:spcAft>
                  <a:spcPts val="0"/>
                </a:spcAft>
                <a:defRPr/>
              </a:pPr>
              <a:r>
                <a:rPr lang="zh-CN" altLang="en-US" sz="2400"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收获与心得</a:t>
              </a:r>
            </a:p>
          </p:txBody>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wipe(left)">
                                      <p:cBhvr>
                                        <p:cTn id="1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框 24"/>
          <p:cNvSpPr txBox="1"/>
          <p:nvPr/>
        </p:nvSpPr>
        <p:spPr>
          <a:xfrm>
            <a:off x="1992313" y="2697560"/>
            <a:ext cx="8170862" cy="707886"/>
          </a:xfrm>
          <a:prstGeom prst="rect">
            <a:avLst/>
          </a:prstGeom>
          <a:noFill/>
        </p:spPr>
        <p:txBody>
          <a:bodyPr>
            <a:spAutoFit/>
          </a:bodyPr>
          <a:lstStyle/>
          <a:p>
            <a:pPr algn="ctr" eaLnBrk="1" fontAlgn="auto" hangingPunct="1">
              <a:spcBef>
                <a:spcPts val="0"/>
              </a:spcBef>
              <a:spcAft>
                <a:spcPts val="0"/>
              </a:spcAft>
              <a:defRPr/>
            </a:pPr>
            <a:r>
              <a:rPr lang="en-US" altLang="zh-CN" sz="4000" b="1" spc="600" dirty="0">
                <a:solidFill>
                  <a:srgbClr val="044875"/>
                </a:solidFill>
                <a:latin typeface="微软雅黑" panose="020B0503020204020204" pitchFamily="34" charset="-122"/>
                <a:ea typeface="微软雅黑" panose="020B0503020204020204" pitchFamily="34" charset="-122"/>
              </a:rPr>
              <a:t>THANKS FOR WATCHING</a:t>
            </a:r>
            <a:endParaRPr lang="zh-CN" altLang="en-US" sz="4000" b="1" spc="600" dirty="0">
              <a:solidFill>
                <a:srgbClr val="044875"/>
              </a:solidFill>
              <a:latin typeface="微软雅黑" panose="020B0503020204020204" pitchFamily="34" charset="-122"/>
              <a:ea typeface="微软雅黑" panose="020B0503020204020204" pitchFamily="34" charset="-122"/>
            </a:endParaRPr>
          </a:p>
        </p:txBody>
      </p:sp>
      <p:grpSp>
        <p:nvGrpSpPr>
          <p:cNvPr id="26" name="组合 25"/>
          <p:cNvGrpSpPr/>
          <p:nvPr/>
        </p:nvGrpSpPr>
        <p:grpSpPr bwMode="auto">
          <a:xfrm flipH="1">
            <a:off x="4711872" y="5508661"/>
            <a:ext cx="2768256" cy="260488"/>
            <a:chOff x="4154888" y="3453573"/>
            <a:chExt cx="3846874" cy="361046"/>
          </a:xfrm>
        </p:grpSpPr>
        <p:cxnSp>
          <p:nvCxnSpPr>
            <p:cNvPr id="27" name="直接连接符 26"/>
            <p:cNvCxnSpPr/>
            <p:nvPr/>
          </p:nvCxnSpPr>
          <p:spPr>
            <a:xfrm>
              <a:off x="4154888" y="3453573"/>
              <a:ext cx="3846874" cy="0"/>
            </a:xfrm>
            <a:prstGeom prst="line">
              <a:avLst/>
            </a:prstGeom>
            <a:ln w="25400">
              <a:solidFill>
                <a:srgbClr val="044875"/>
              </a:solidFill>
            </a:ln>
          </p:spPr>
          <p:style>
            <a:lnRef idx="1">
              <a:schemeClr val="accent1"/>
            </a:lnRef>
            <a:fillRef idx="0">
              <a:schemeClr val="accent1"/>
            </a:fillRef>
            <a:effectRef idx="0">
              <a:schemeClr val="accent1"/>
            </a:effectRef>
            <a:fontRef idx="minor">
              <a:schemeClr val="tx1"/>
            </a:fontRef>
          </p:style>
        </p:cxnSp>
        <p:sp>
          <p:nvSpPr>
            <p:cNvPr id="28" name="等腰三角形 27"/>
            <p:cNvSpPr/>
            <p:nvPr/>
          </p:nvSpPr>
          <p:spPr>
            <a:xfrm flipV="1">
              <a:off x="5872725" y="3459907"/>
              <a:ext cx="411201" cy="354712"/>
            </a:xfrm>
            <a:prstGeom prst="triangle">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33" name="矩形 32"/>
          <p:cNvSpPr/>
          <p:nvPr/>
        </p:nvSpPr>
        <p:spPr>
          <a:xfrm>
            <a:off x="1600201" y="1968104"/>
            <a:ext cx="8956675" cy="2161504"/>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34" name="组合 33"/>
          <p:cNvGrpSpPr/>
          <p:nvPr/>
        </p:nvGrpSpPr>
        <p:grpSpPr bwMode="auto">
          <a:xfrm>
            <a:off x="10290176" y="4036617"/>
            <a:ext cx="1109663" cy="1130300"/>
            <a:chOff x="2666985" y="682103"/>
            <a:chExt cx="1109138" cy="1131217"/>
          </a:xfrm>
        </p:grpSpPr>
        <p:sp>
          <p:nvSpPr>
            <p:cNvPr id="35" name="矩形 34"/>
            <p:cNvSpPr/>
            <p:nvPr/>
          </p:nvSpPr>
          <p:spPr>
            <a:xfrm>
              <a:off x="2841527" y="858458"/>
              <a:ext cx="769574" cy="76897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6" name="矩形 35"/>
            <p:cNvSpPr/>
            <p:nvPr/>
          </p:nvSpPr>
          <p:spPr>
            <a:xfrm>
              <a:off x="2666985" y="682103"/>
              <a:ext cx="558536" cy="559253"/>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7" name="矩形 36"/>
            <p:cNvSpPr/>
            <p:nvPr/>
          </p:nvSpPr>
          <p:spPr>
            <a:xfrm>
              <a:off x="3217587" y="1254067"/>
              <a:ext cx="558536" cy="559253"/>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38" name="组合 37"/>
          <p:cNvGrpSpPr/>
          <p:nvPr/>
        </p:nvGrpSpPr>
        <p:grpSpPr bwMode="auto">
          <a:xfrm>
            <a:off x="792163" y="1172768"/>
            <a:ext cx="1109662" cy="1131887"/>
            <a:chOff x="2666985" y="682103"/>
            <a:chExt cx="1109138" cy="1131217"/>
          </a:xfrm>
        </p:grpSpPr>
        <p:sp>
          <p:nvSpPr>
            <p:cNvPr id="39" name="矩形 38"/>
            <p:cNvSpPr/>
            <p:nvPr/>
          </p:nvSpPr>
          <p:spPr>
            <a:xfrm>
              <a:off x="2841528" y="858211"/>
              <a:ext cx="769573" cy="76948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0" name="矩形 39"/>
            <p:cNvSpPr/>
            <p:nvPr/>
          </p:nvSpPr>
          <p:spPr>
            <a:xfrm>
              <a:off x="2666985" y="682103"/>
              <a:ext cx="558536" cy="558469"/>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 name="矩形 40"/>
            <p:cNvSpPr/>
            <p:nvPr/>
          </p:nvSpPr>
          <p:spPr>
            <a:xfrm>
              <a:off x="3217587" y="1254851"/>
              <a:ext cx="558536" cy="558469"/>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42" name="矩形 41"/>
          <p:cNvSpPr/>
          <p:nvPr/>
        </p:nvSpPr>
        <p:spPr>
          <a:xfrm>
            <a:off x="1" y="-12699"/>
            <a:ext cx="12192000" cy="37306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4" name="矩形 43"/>
          <p:cNvSpPr/>
          <p:nvPr/>
        </p:nvSpPr>
        <p:spPr>
          <a:xfrm>
            <a:off x="0" y="6466804"/>
            <a:ext cx="12192000" cy="391196"/>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4" name="文本框 23"/>
          <p:cNvSpPr txBox="1">
            <a:spLocks noChangeArrowheads="1"/>
          </p:cNvSpPr>
          <p:nvPr/>
        </p:nvSpPr>
        <p:spPr bwMode="auto">
          <a:xfrm>
            <a:off x="2533623" y="4351857"/>
            <a:ext cx="7088242" cy="961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50000"/>
              </a:lnSpc>
            </a:pPr>
            <a:r>
              <a:rPr lang="en-US" altLang="zh-CN" sz="2000" dirty="0">
                <a:solidFill>
                  <a:srgbClr val="044875"/>
                </a:solidFill>
                <a:latin typeface="微软雅黑" panose="020B0503020204020204" pitchFamily="34" charset="-122"/>
                <a:ea typeface="微软雅黑" panose="020B0503020204020204" pitchFamily="34" charset="-122"/>
              </a:rPr>
              <a:t>2019.6</a:t>
            </a:r>
          </a:p>
          <a:p>
            <a:pPr algn="ctr" eaLnBrk="1" hangingPunct="1">
              <a:lnSpc>
                <a:spcPct val="150000"/>
              </a:lnSpc>
            </a:pPr>
            <a:r>
              <a:rPr lang="zh-CN" altLang="en-US" sz="2000" dirty="0">
                <a:solidFill>
                  <a:srgbClr val="044875"/>
                </a:solidFill>
                <a:latin typeface="微软雅黑" panose="020B0503020204020204" pitchFamily="34" charset="-122"/>
                <a:ea typeface="微软雅黑" panose="020B0503020204020204" pitchFamily="34" charset="-122"/>
              </a:rPr>
              <a:t>西安电子科技大学</a:t>
            </a: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wipe(right)">
                                      <p:cBhvr>
                                        <p:cTn id="7" dur="500"/>
                                        <p:tgtEl>
                                          <p:spTgt spid="4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4"/>
                                        </p:tgtEl>
                                        <p:attrNameLst>
                                          <p:attrName>style.visibility</p:attrName>
                                        </p:attrNameLst>
                                      </p:cBhvr>
                                      <p:to>
                                        <p:strVal val="visible"/>
                                      </p:to>
                                    </p:set>
                                    <p:animEffect transition="in" filter="wipe(left)">
                                      <p:cBhvr>
                                        <p:cTn id="10" dur="500"/>
                                        <p:tgtEl>
                                          <p:spTgt spid="44"/>
                                        </p:tgtEl>
                                      </p:cBhvr>
                                    </p:animEffect>
                                  </p:childTnLst>
                                </p:cTn>
                              </p:par>
                            </p:childTnLst>
                          </p:cTn>
                        </p:par>
                      </p:childTnLst>
                    </p:cTn>
                  </p:par>
                  <p:par>
                    <p:cTn id="11" fill="hold">
                      <p:stCondLst>
                        <p:cond delay="indefinite"/>
                      </p:stCondLst>
                      <p:childTnLst>
                        <p:par>
                          <p:cTn id="12" fill="hold">
                            <p:stCondLst>
                              <p:cond delay="0"/>
                            </p:stCondLst>
                            <p:childTnLst>
                              <p:par>
                                <p:cTn id="13" presetID="21" presetClass="entr" presetSubtype="1" fill="hold" grpId="0" nodeType="clickEffect">
                                  <p:stCondLst>
                                    <p:cond delay="0"/>
                                  </p:stCondLst>
                                  <p:childTnLst>
                                    <p:set>
                                      <p:cBhvr>
                                        <p:cTn id="14" dur="1" fill="hold">
                                          <p:stCondLst>
                                            <p:cond delay="0"/>
                                          </p:stCondLst>
                                        </p:cTn>
                                        <p:tgtEl>
                                          <p:spTgt spid="33"/>
                                        </p:tgtEl>
                                        <p:attrNameLst>
                                          <p:attrName>style.visibility</p:attrName>
                                        </p:attrNameLst>
                                      </p:cBhvr>
                                      <p:to>
                                        <p:strVal val="visible"/>
                                      </p:to>
                                    </p:set>
                                    <p:animEffect transition="in" filter="wheel(1)">
                                      <p:cBhvr>
                                        <p:cTn id="15" dur="2000"/>
                                        <p:tgtEl>
                                          <p:spTgt spid="33"/>
                                        </p:tgtEl>
                                      </p:cBhvr>
                                    </p:animEffect>
                                  </p:childTnLst>
                                </p:cTn>
                              </p:par>
                            </p:childTnLst>
                          </p:cTn>
                        </p:par>
                      </p:childTnLst>
                    </p:cTn>
                  </p:par>
                  <p:par>
                    <p:cTn id="16" fill="hold">
                      <p:stCondLst>
                        <p:cond delay="indefinite"/>
                      </p:stCondLst>
                      <p:childTnLst>
                        <p:par>
                          <p:cTn id="17" fill="hold">
                            <p:stCondLst>
                              <p:cond delay="0"/>
                            </p:stCondLst>
                            <p:childTnLst>
                              <p:par>
                                <p:cTn id="18" presetID="53" presetClass="entr" presetSubtype="16" fill="hold" nodeType="clickEffect">
                                  <p:stCondLst>
                                    <p:cond delay="0"/>
                                  </p:stCondLst>
                                  <p:childTnLst>
                                    <p:set>
                                      <p:cBhvr>
                                        <p:cTn id="19" dur="1" fill="hold">
                                          <p:stCondLst>
                                            <p:cond delay="0"/>
                                          </p:stCondLst>
                                        </p:cTn>
                                        <p:tgtEl>
                                          <p:spTgt spid="38"/>
                                        </p:tgtEl>
                                        <p:attrNameLst>
                                          <p:attrName>style.visibility</p:attrName>
                                        </p:attrNameLst>
                                      </p:cBhvr>
                                      <p:to>
                                        <p:strVal val="visible"/>
                                      </p:to>
                                    </p:set>
                                    <p:anim calcmode="lin" valueType="num">
                                      <p:cBhvr>
                                        <p:cTn id="20" dur="500" fill="hold"/>
                                        <p:tgtEl>
                                          <p:spTgt spid="38"/>
                                        </p:tgtEl>
                                        <p:attrNameLst>
                                          <p:attrName>ppt_w</p:attrName>
                                        </p:attrNameLst>
                                      </p:cBhvr>
                                      <p:tavLst>
                                        <p:tav tm="0">
                                          <p:val>
                                            <p:fltVal val="0"/>
                                          </p:val>
                                        </p:tav>
                                        <p:tav tm="100000">
                                          <p:val>
                                            <p:strVal val="#ppt_w"/>
                                          </p:val>
                                        </p:tav>
                                      </p:tavLst>
                                    </p:anim>
                                    <p:anim calcmode="lin" valueType="num">
                                      <p:cBhvr>
                                        <p:cTn id="21" dur="500" fill="hold"/>
                                        <p:tgtEl>
                                          <p:spTgt spid="38"/>
                                        </p:tgtEl>
                                        <p:attrNameLst>
                                          <p:attrName>ppt_h</p:attrName>
                                        </p:attrNameLst>
                                      </p:cBhvr>
                                      <p:tavLst>
                                        <p:tav tm="0">
                                          <p:val>
                                            <p:fltVal val="0"/>
                                          </p:val>
                                        </p:tav>
                                        <p:tav tm="100000">
                                          <p:val>
                                            <p:strVal val="#ppt_h"/>
                                          </p:val>
                                        </p:tav>
                                      </p:tavLst>
                                    </p:anim>
                                    <p:animEffect transition="in" filter="fade">
                                      <p:cBhvr>
                                        <p:cTn id="22" dur="500"/>
                                        <p:tgtEl>
                                          <p:spTgt spid="38"/>
                                        </p:tgtEl>
                                      </p:cBhvr>
                                    </p:animEffect>
                                  </p:childTnLst>
                                </p:cTn>
                              </p:par>
                              <p:par>
                                <p:cTn id="23" presetID="53" presetClass="entr" presetSubtype="16" fill="hold" nodeType="withEffect">
                                  <p:stCondLst>
                                    <p:cond delay="0"/>
                                  </p:stCondLst>
                                  <p:childTnLst>
                                    <p:set>
                                      <p:cBhvr>
                                        <p:cTn id="24" dur="1" fill="hold">
                                          <p:stCondLst>
                                            <p:cond delay="0"/>
                                          </p:stCondLst>
                                        </p:cTn>
                                        <p:tgtEl>
                                          <p:spTgt spid="34"/>
                                        </p:tgtEl>
                                        <p:attrNameLst>
                                          <p:attrName>style.visibility</p:attrName>
                                        </p:attrNameLst>
                                      </p:cBhvr>
                                      <p:to>
                                        <p:strVal val="visible"/>
                                      </p:to>
                                    </p:set>
                                    <p:anim calcmode="lin" valueType="num">
                                      <p:cBhvr>
                                        <p:cTn id="25" dur="500" fill="hold"/>
                                        <p:tgtEl>
                                          <p:spTgt spid="34"/>
                                        </p:tgtEl>
                                        <p:attrNameLst>
                                          <p:attrName>ppt_w</p:attrName>
                                        </p:attrNameLst>
                                      </p:cBhvr>
                                      <p:tavLst>
                                        <p:tav tm="0">
                                          <p:val>
                                            <p:fltVal val="0"/>
                                          </p:val>
                                        </p:tav>
                                        <p:tav tm="100000">
                                          <p:val>
                                            <p:strVal val="#ppt_w"/>
                                          </p:val>
                                        </p:tav>
                                      </p:tavLst>
                                    </p:anim>
                                    <p:anim calcmode="lin" valueType="num">
                                      <p:cBhvr>
                                        <p:cTn id="26" dur="500" fill="hold"/>
                                        <p:tgtEl>
                                          <p:spTgt spid="34"/>
                                        </p:tgtEl>
                                        <p:attrNameLst>
                                          <p:attrName>ppt_h</p:attrName>
                                        </p:attrNameLst>
                                      </p:cBhvr>
                                      <p:tavLst>
                                        <p:tav tm="0">
                                          <p:val>
                                            <p:fltVal val="0"/>
                                          </p:val>
                                        </p:tav>
                                        <p:tav tm="100000">
                                          <p:val>
                                            <p:strVal val="#ppt_h"/>
                                          </p:val>
                                        </p:tav>
                                      </p:tavLst>
                                    </p:anim>
                                    <p:animEffect transition="in" filter="fade">
                                      <p:cBhvr>
                                        <p:cTn id="27" dur="500"/>
                                        <p:tgtEl>
                                          <p:spTgt spid="34"/>
                                        </p:tgtEl>
                                      </p:cBhvr>
                                    </p:animEffect>
                                  </p:childTnLst>
                                </p:cTn>
                              </p:par>
                            </p:childTnLst>
                          </p:cTn>
                        </p:par>
                      </p:childTnLst>
                    </p:cTn>
                  </p:par>
                  <p:par>
                    <p:cTn id="28" fill="hold">
                      <p:stCondLst>
                        <p:cond delay="indefinite"/>
                      </p:stCondLst>
                      <p:childTnLst>
                        <p:par>
                          <p:cTn id="29" fill="hold">
                            <p:stCondLst>
                              <p:cond delay="0"/>
                            </p:stCondLst>
                            <p:childTnLst>
                              <p:par>
                                <p:cTn id="30" presetID="53" presetClass="entr" presetSubtype="16" fill="hold" grpId="0" nodeType="clickEffect">
                                  <p:stCondLst>
                                    <p:cond delay="0"/>
                                  </p:stCondLst>
                                  <p:iterate type="lt">
                                    <p:tmPct val="10000"/>
                                  </p:iterate>
                                  <p:childTnLst>
                                    <p:set>
                                      <p:cBhvr>
                                        <p:cTn id="31" dur="1" fill="hold">
                                          <p:stCondLst>
                                            <p:cond delay="0"/>
                                          </p:stCondLst>
                                        </p:cTn>
                                        <p:tgtEl>
                                          <p:spTgt spid="25"/>
                                        </p:tgtEl>
                                        <p:attrNameLst>
                                          <p:attrName>style.visibility</p:attrName>
                                        </p:attrNameLst>
                                      </p:cBhvr>
                                      <p:to>
                                        <p:strVal val="visible"/>
                                      </p:to>
                                    </p:set>
                                    <p:anim calcmode="lin" valueType="num">
                                      <p:cBhvr>
                                        <p:cTn id="32" dur="500" fill="hold"/>
                                        <p:tgtEl>
                                          <p:spTgt spid="25"/>
                                        </p:tgtEl>
                                        <p:attrNameLst>
                                          <p:attrName>ppt_w</p:attrName>
                                        </p:attrNameLst>
                                      </p:cBhvr>
                                      <p:tavLst>
                                        <p:tav tm="0">
                                          <p:val>
                                            <p:fltVal val="0"/>
                                          </p:val>
                                        </p:tav>
                                        <p:tav tm="100000">
                                          <p:val>
                                            <p:strVal val="#ppt_w"/>
                                          </p:val>
                                        </p:tav>
                                      </p:tavLst>
                                    </p:anim>
                                    <p:anim calcmode="lin" valueType="num">
                                      <p:cBhvr>
                                        <p:cTn id="33" dur="500" fill="hold"/>
                                        <p:tgtEl>
                                          <p:spTgt spid="25"/>
                                        </p:tgtEl>
                                        <p:attrNameLst>
                                          <p:attrName>ppt_h</p:attrName>
                                        </p:attrNameLst>
                                      </p:cBhvr>
                                      <p:tavLst>
                                        <p:tav tm="0">
                                          <p:val>
                                            <p:fltVal val="0"/>
                                          </p:val>
                                        </p:tav>
                                        <p:tav tm="100000">
                                          <p:val>
                                            <p:strVal val="#ppt_h"/>
                                          </p:val>
                                        </p:tav>
                                      </p:tavLst>
                                    </p:anim>
                                    <p:animEffect transition="in" filter="fade">
                                      <p:cBhvr>
                                        <p:cTn id="34" dur="500"/>
                                        <p:tgtEl>
                                          <p:spTgt spid="25"/>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nodeType="clickEffect">
                                  <p:stCondLst>
                                    <p:cond delay="0"/>
                                  </p:stCondLst>
                                  <p:childTnLst>
                                    <p:set>
                                      <p:cBhvr>
                                        <p:cTn id="38" dur="1" fill="hold">
                                          <p:stCondLst>
                                            <p:cond delay="0"/>
                                          </p:stCondLst>
                                        </p:cTn>
                                        <p:tgtEl>
                                          <p:spTgt spid="26"/>
                                        </p:tgtEl>
                                        <p:attrNameLst>
                                          <p:attrName>style.visibility</p:attrName>
                                        </p:attrNameLst>
                                      </p:cBhvr>
                                      <p:to>
                                        <p:strVal val="visible"/>
                                      </p:to>
                                    </p:set>
                                    <p:animEffect transition="in" filter="wipe(up)">
                                      <p:cBhvr>
                                        <p:cTn id="39" dur="500"/>
                                        <p:tgtEl>
                                          <p:spTgt spid="26"/>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grpId="0" nodeType="clickEffect">
                                  <p:stCondLst>
                                    <p:cond delay="0"/>
                                  </p:stCondLst>
                                  <p:childTnLst>
                                    <p:set>
                                      <p:cBhvr>
                                        <p:cTn id="43" dur="1" fill="hold">
                                          <p:stCondLst>
                                            <p:cond delay="0"/>
                                          </p:stCondLst>
                                        </p:cTn>
                                        <p:tgtEl>
                                          <p:spTgt spid="24"/>
                                        </p:tgtEl>
                                        <p:attrNameLst>
                                          <p:attrName>style.visibility</p:attrName>
                                        </p:attrNameLst>
                                      </p:cBhvr>
                                      <p:to>
                                        <p:strVal val="visible"/>
                                      </p:to>
                                    </p:set>
                                    <p:animEffect transition="in" filter="wipe(down)">
                                      <p:cBhvr>
                                        <p:cTn id="44"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33" grpId="0" animBg="1"/>
      <p:bldP spid="42" grpId="0" animBg="1"/>
      <p:bldP spid="44" grpId="0" animBg="1"/>
      <p:bldP spid="2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文本框 5"/>
          <p:cNvSpPr txBox="1"/>
          <p:nvPr/>
        </p:nvSpPr>
        <p:spPr bwMode="auto">
          <a:xfrm>
            <a:off x="550863" y="82550"/>
            <a:ext cx="723900" cy="585788"/>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01</a:t>
            </a:r>
            <a:endParaRPr lang="zh-CN" altLang="en-US" sz="3200" dirty="0">
              <a:solidFill>
                <a:schemeClr val="bg2">
                  <a:lumMod val="25000"/>
                </a:schemeClr>
              </a:solidFill>
              <a:latin typeface="Impact" panose="020B0806030902050204" pitchFamily="34" charset="0"/>
              <a:ea typeface="+mn-ea"/>
            </a:endParaRPr>
          </a:p>
        </p:txBody>
      </p:sp>
      <p:sp>
        <p:nvSpPr>
          <p:cNvPr id="8" name="矩形 7"/>
          <p:cNvSpPr/>
          <p:nvPr/>
        </p:nvSpPr>
        <p:spPr>
          <a:xfrm>
            <a:off x="0" y="6581754"/>
            <a:ext cx="12192000" cy="276248"/>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55" name="组合 54"/>
          <p:cNvGrpSpPr/>
          <p:nvPr/>
        </p:nvGrpSpPr>
        <p:grpSpPr bwMode="auto">
          <a:xfrm>
            <a:off x="6683372" y="1099333"/>
            <a:ext cx="4129407" cy="522287"/>
            <a:chOff x="5982652" y="1305878"/>
            <a:chExt cx="3235645" cy="523220"/>
          </a:xfrm>
        </p:grpSpPr>
        <p:sp>
          <p:nvSpPr>
            <p:cNvPr id="56" name="矩形 55"/>
            <p:cNvSpPr/>
            <p:nvPr/>
          </p:nvSpPr>
          <p:spPr>
            <a:xfrm>
              <a:off x="5982652" y="1305878"/>
              <a:ext cx="3235645" cy="523220"/>
            </a:xfrm>
            <a:prstGeom prst="rect">
              <a:avLst/>
            </a:prstGeom>
            <a:solidFill>
              <a:srgbClr val="34343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endParaRPr>
            </a:p>
          </p:txBody>
        </p:sp>
        <p:sp>
          <p:nvSpPr>
            <p:cNvPr id="57" name="文本框 56"/>
            <p:cNvSpPr txBox="1"/>
            <p:nvPr/>
          </p:nvSpPr>
          <p:spPr>
            <a:xfrm>
              <a:off x="5982652" y="1305878"/>
              <a:ext cx="3235645" cy="462788"/>
            </a:xfrm>
            <a:prstGeom prst="rect">
              <a:avLst/>
            </a:prstGeom>
            <a:noFill/>
          </p:spPr>
          <p:txBody>
            <a:bodyPr wrap="square">
              <a:spAutoFit/>
            </a:bodyPr>
            <a:lstStyle/>
            <a:p>
              <a:pPr eaLnBrk="1" fontAlgn="auto" hangingPunct="1">
                <a:spcBef>
                  <a:spcPts val="0"/>
                </a:spcBef>
                <a:spcAft>
                  <a:spcPts val="0"/>
                </a:spcAft>
                <a:defRPr/>
              </a:pPr>
              <a:r>
                <a:rPr lang="zh-CN" altLang="en-US" sz="2400"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项目背景</a:t>
              </a:r>
            </a:p>
          </p:txBody>
        </p:sp>
      </p:grpSp>
      <p:grpSp>
        <p:nvGrpSpPr>
          <p:cNvPr id="69" name="组合 68"/>
          <p:cNvGrpSpPr/>
          <p:nvPr/>
        </p:nvGrpSpPr>
        <p:grpSpPr bwMode="auto">
          <a:xfrm>
            <a:off x="1274763" y="4512459"/>
            <a:ext cx="5432425" cy="1638300"/>
            <a:chOff x="551544" y="4747260"/>
            <a:chExt cx="5431107" cy="1638300"/>
          </a:xfrm>
        </p:grpSpPr>
        <p:sp>
          <p:nvSpPr>
            <p:cNvPr id="68" name="矩形 67"/>
            <p:cNvSpPr/>
            <p:nvPr/>
          </p:nvSpPr>
          <p:spPr>
            <a:xfrm>
              <a:off x="551544" y="4747260"/>
              <a:ext cx="5431107" cy="163830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141" name="文本框 60"/>
            <p:cNvSpPr txBox="1">
              <a:spLocks noChangeArrowheads="1"/>
            </p:cNvSpPr>
            <p:nvPr/>
          </p:nvSpPr>
          <p:spPr bwMode="auto">
            <a:xfrm>
              <a:off x="612028" y="4897839"/>
              <a:ext cx="5346812" cy="12305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200000"/>
                </a:lnSpc>
              </a:pPr>
              <a:r>
                <a:rPr lang="zh-CN" altLang="zh-CN" sz="2000" dirty="0">
                  <a:solidFill>
                    <a:schemeClr val="bg1"/>
                  </a:solidFill>
                  <a:latin typeface="微软雅黑" panose="020B0503020204020204" pitchFamily="34" charset="-122"/>
                  <a:ea typeface="微软雅黑" panose="020B0503020204020204" pitchFamily="34" charset="-122"/>
                </a:rPr>
                <a:t>截止至</a:t>
              </a:r>
              <a:r>
                <a:rPr lang="en-US" altLang="zh-CN" sz="2000" dirty="0">
                  <a:solidFill>
                    <a:schemeClr val="bg1"/>
                  </a:solidFill>
                  <a:latin typeface="微软雅黑" panose="020B0503020204020204" pitchFamily="34" charset="-122"/>
                  <a:ea typeface="微软雅黑" panose="020B0503020204020204" pitchFamily="34" charset="-122"/>
                </a:rPr>
                <a:t>2010 </a:t>
              </a:r>
              <a:r>
                <a:rPr lang="zh-CN" altLang="zh-CN" sz="2000" dirty="0">
                  <a:solidFill>
                    <a:schemeClr val="bg1"/>
                  </a:solidFill>
                  <a:latin typeface="微软雅黑" panose="020B0503020204020204" pitchFamily="34" charset="-122"/>
                  <a:ea typeface="微软雅黑" panose="020B0503020204020204" pitchFamily="34" charset="-122"/>
                </a:rPr>
                <a:t>年</a:t>
              </a:r>
              <a:r>
                <a:rPr lang="en-US" altLang="zh-CN" sz="2000" dirty="0">
                  <a:solidFill>
                    <a:schemeClr val="bg1"/>
                  </a:solidFill>
                  <a:latin typeface="微软雅黑" panose="020B0503020204020204" pitchFamily="34" charset="-122"/>
                  <a:ea typeface="微软雅黑" panose="020B0503020204020204" pitchFamily="34" charset="-122"/>
                </a:rPr>
                <a:t> 5 </a:t>
              </a:r>
              <a:r>
                <a:rPr lang="zh-CN" altLang="zh-CN" sz="2000" dirty="0">
                  <a:solidFill>
                    <a:schemeClr val="bg1"/>
                  </a:solidFill>
                  <a:latin typeface="微软雅黑" panose="020B0503020204020204" pitchFamily="34" charset="-122"/>
                  <a:ea typeface="微软雅黑" panose="020B0503020204020204" pitchFamily="34" charset="-122"/>
                </a:rPr>
                <a:t>月，全球已有的医学图像数据量超过了</a:t>
              </a:r>
              <a:r>
                <a:rPr lang="en-US" altLang="zh-CN" sz="2000" dirty="0">
                  <a:solidFill>
                    <a:schemeClr val="bg1"/>
                  </a:solidFill>
                  <a:latin typeface="微软雅黑" panose="020B0503020204020204" pitchFamily="34" charset="-122"/>
                  <a:ea typeface="微软雅黑" panose="020B0503020204020204" pitchFamily="34" charset="-122"/>
                </a:rPr>
                <a:t> 50 </a:t>
              </a:r>
              <a:r>
                <a:rPr lang="zh-CN" altLang="zh-CN" sz="2000" dirty="0">
                  <a:solidFill>
                    <a:schemeClr val="bg1"/>
                  </a:solidFill>
                  <a:latin typeface="微软雅黑" panose="020B0503020204020204" pitchFamily="34" charset="-122"/>
                  <a:ea typeface="微软雅黑" panose="020B0503020204020204" pitchFamily="34" charset="-122"/>
                </a:rPr>
                <a:t>亿。</a:t>
              </a:r>
              <a:endParaRPr lang="en-US" altLang="zh-CN" sz="240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5136" name="组合 63"/>
          <p:cNvGrpSpPr/>
          <p:nvPr/>
        </p:nvGrpSpPr>
        <p:grpSpPr bwMode="auto">
          <a:xfrm>
            <a:off x="1274763" y="1099333"/>
            <a:ext cx="5432425" cy="3421062"/>
            <a:chOff x="7991473" y="1270307"/>
            <a:chExt cx="3781426" cy="2481187"/>
          </a:xfrm>
        </p:grpSpPr>
        <p:pic>
          <p:nvPicPr>
            <p:cNvPr id="5138" name="图片 6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991474" y="1270307"/>
              <a:ext cx="3781425" cy="248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 name="矩形 66"/>
            <p:cNvSpPr/>
            <p:nvPr/>
          </p:nvSpPr>
          <p:spPr>
            <a:xfrm>
              <a:off x="7991473" y="1270307"/>
              <a:ext cx="3781426" cy="2481187"/>
            </a:xfrm>
            <a:prstGeom prst="rect">
              <a:avLst/>
            </a:prstGeom>
            <a:solidFill>
              <a:srgbClr val="044875">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30" name="组合 29"/>
          <p:cNvGrpSpPr/>
          <p:nvPr/>
        </p:nvGrpSpPr>
        <p:grpSpPr bwMode="auto">
          <a:xfrm>
            <a:off x="6707187" y="1697818"/>
            <a:ext cx="6977062" cy="1179956"/>
            <a:chOff x="5982652" y="1917540"/>
            <a:chExt cx="6978016" cy="1182062"/>
          </a:xfrm>
        </p:grpSpPr>
        <p:sp>
          <p:nvSpPr>
            <p:cNvPr id="31" name="矩形 30"/>
            <p:cNvSpPr/>
            <p:nvPr/>
          </p:nvSpPr>
          <p:spPr>
            <a:xfrm>
              <a:off x="5982652" y="1917540"/>
              <a:ext cx="4106153" cy="11820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latin typeface="微软雅黑" panose="020B0503020204020204" pitchFamily="34" charset="-122"/>
                <a:ea typeface="微软雅黑" panose="020B0503020204020204" pitchFamily="34" charset="-122"/>
              </a:endParaRPr>
            </a:p>
          </p:txBody>
        </p:sp>
        <p:sp>
          <p:nvSpPr>
            <p:cNvPr id="32" name="文本框 53"/>
            <p:cNvSpPr txBox="1">
              <a:spLocks noChangeArrowheads="1"/>
            </p:cNvSpPr>
            <p:nvPr/>
          </p:nvSpPr>
          <p:spPr bwMode="auto">
            <a:xfrm>
              <a:off x="5982652" y="1991921"/>
              <a:ext cx="6978016" cy="998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pPr>
              <a:r>
                <a:rPr lang="zh-CN" altLang="en-US"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医学图像处理难度大，</a:t>
              </a:r>
              <a:endParaRPr lang="en-US" altLang="zh-CN"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a:p>
              <a:pPr eaLnBrk="1" hangingPunct="1">
                <a:lnSpc>
                  <a:spcPct val="150000"/>
                </a:lnSpc>
              </a:pPr>
              <a:r>
                <a:rPr lang="zh-CN" altLang="en-US"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人们越来越重视计算机的能力。</a:t>
              </a:r>
              <a:endParaRPr lang="en-US" altLang="zh-CN" sz="240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69"/>
                                        </p:tgtEl>
                                        <p:attrNameLst>
                                          <p:attrName>style.visibility</p:attrName>
                                        </p:attrNameLst>
                                      </p:cBhvr>
                                      <p:to>
                                        <p:strVal val="visible"/>
                                      </p:to>
                                    </p:set>
                                    <p:animEffect transition="in" filter="wipe(up)">
                                      <p:cBhvr>
                                        <p:cTn id="15" dur="500"/>
                                        <p:tgtEl>
                                          <p:spTgt spid="69"/>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55"/>
                                        </p:tgtEl>
                                        <p:attrNameLst>
                                          <p:attrName>style.visibility</p:attrName>
                                        </p:attrNameLst>
                                      </p:cBhvr>
                                      <p:to>
                                        <p:strVal val="visible"/>
                                      </p:to>
                                    </p:set>
                                    <p:animEffect transition="in" filter="wipe(left)">
                                      <p:cBhvr>
                                        <p:cTn id="20" dur="500"/>
                                        <p:tgtEl>
                                          <p:spTgt spid="55"/>
                                        </p:tgtEl>
                                      </p:cBhvr>
                                    </p:animEffect>
                                  </p:childTnLst>
                                </p:cTn>
                              </p:par>
                              <p:par>
                                <p:cTn id="21" presetID="22" presetClass="entr" presetSubtype="8" fill="hold" nodeType="withEffect">
                                  <p:stCondLst>
                                    <p:cond delay="250"/>
                                  </p:stCondLst>
                                  <p:childTnLst>
                                    <p:set>
                                      <p:cBhvr>
                                        <p:cTn id="22" dur="1" fill="hold">
                                          <p:stCondLst>
                                            <p:cond delay="0"/>
                                          </p:stCondLst>
                                        </p:cTn>
                                        <p:tgtEl>
                                          <p:spTgt spid="30"/>
                                        </p:tgtEl>
                                        <p:attrNameLst>
                                          <p:attrName>style.visibility</p:attrName>
                                        </p:attrNameLst>
                                      </p:cBhvr>
                                      <p:to>
                                        <p:strVal val="visible"/>
                                      </p:to>
                                    </p:set>
                                    <p:animEffect transition="in" filter="wipe(left)">
                                      <p:cBhvr>
                                        <p:cTn id="23"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文本框 5"/>
          <p:cNvSpPr txBox="1"/>
          <p:nvPr/>
        </p:nvSpPr>
        <p:spPr bwMode="auto">
          <a:xfrm>
            <a:off x="550863" y="82550"/>
            <a:ext cx="723900" cy="585788"/>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01</a:t>
            </a:r>
            <a:endParaRPr lang="zh-CN" altLang="en-US" sz="3200" dirty="0">
              <a:solidFill>
                <a:schemeClr val="bg2">
                  <a:lumMod val="25000"/>
                </a:schemeClr>
              </a:solidFill>
              <a:latin typeface="Impact" panose="020B0806030902050204" pitchFamily="34" charset="0"/>
              <a:ea typeface="+mn-ea"/>
            </a:endParaRPr>
          </a:p>
        </p:txBody>
      </p:sp>
      <p:sp>
        <p:nvSpPr>
          <p:cNvPr id="8" name="矩形 7"/>
          <p:cNvSpPr/>
          <p:nvPr/>
        </p:nvSpPr>
        <p:spPr>
          <a:xfrm>
            <a:off x="0" y="6581754"/>
            <a:ext cx="12192000" cy="276248"/>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55" name="组合 54"/>
          <p:cNvGrpSpPr/>
          <p:nvPr/>
        </p:nvGrpSpPr>
        <p:grpSpPr bwMode="auto">
          <a:xfrm>
            <a:off x="1274763" y="1352525"/>
            <a:ext cx="3235325" cy="522287"/>
            <a:chOff x="5982652" y="1305878"/>
            <a:chExt cx="3235645" cy="523220"/>
          </a:xfrm>
        </p:grpSpPr>
        <p:sp>
          <p:nvSpPr>
            <p:cNvPr id="56" name="矩形 55"/>
            <p:cNvSpPr/>
            <p:nvPr/>
          </p:nvSpPr>
          <p:spPr>
            <a:xfrm>
              <a:off x="5982652" y="1305878"/>
              <a:ext cx="3235645" cy="523220"/>
            </a:xfrm>
            <a:prstGeom prst="rect">
              <a:avLst/>
            </a:prstGeom>
            <a:solidFill>
              <a:srgbClr val="34343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endParaRPr>
            </a:p>
          </p:txBody>
        </p:sp>
        <p:sp>
          <p:nvSpPr>
            <p:cNvPr id="57" name="文本框 56"/>
            <p:cNvSpPr txBox="1"/>
            <p:nvPr/>
          </p:nvSpPr>
          <p:spPr>
            <a:xfrm>
              <a:off x="5982652" y="1336094"/>
              <a:ext cx="3235645" cy="462788"/>
            </a:xfrm>
            <a:prstGeom prst="rect">
              <a:avLst/>
            </a:prstGeom>
            <a:noFill/>
          </p:spPr>
          <p:txBody>
            <a:bodyPr wrap="square">
              <a:spAutoFit/>
            </a:bodyPr>
            <a:lstStyle/>
            <a:p>
              <a:pPr eaLnBrk="1" fontAlgn="auto" hangingPunct="1">
                <a:spcBef>
                  <a:spcPts val="0"/>
                </a:spcBef>
                <a:spcAft>
                  <a:spcPts val="0"/>
                </a:spcAft>
                <a:defRPr/>
              </a:pPr>
              <a:r>
                <a:rPr lang="zh-CN" altLang="en-US" sz="2400"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项目背景</a:t>
              </a:r>
            </a:p>
          </p:txBody>
        </p:sp>
      </p:grpSp>
      <p:sp>
        <p:nvSpPr>
          <p:cNvPr id="32" name="文本框 53"/>
          <p:cNvSpPr txBox="1">
            <a:spLocks noChangeArrowheads="1"/>
          </p:cNvSpPr>
          <p:nvPr/>
        </p:nvSpPr>
        <p:spPr bwMode="auto">
          <a:xfrm>
            <a:off x="1274763" y="1904974"/>
            <a:ext cx="6977062" cy="581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pPr>
            <a:r>
              <a:rPr lang="zh-CN" altLang="en-US" sz="2400" b="1" dirty="0">
                <a:solidFill>
                  <a:srgbClr val="044875"/>
                </a:solidFill>
                <a:latin typeface="微软雅黑" panose="020B0503020204020204" pitchFamily="34" charset="-122"/>
                <a:ea typeface="微软雅黑" panose="020B0503020204020204" pitchFamily="34" charset="-122"/>
                <a:cs typeface="Arial" panose="020B0604020202020204" pitchFamily="34" charset="0"/>
              </a:rPr>
              <a:t>医学图像的特点</a:t>
            </a:r>
            <a:endParaRPr lang="en-US" altLang="zh-CN" sz="3200" b="1" dirty="0">
              <a:solidFill>
                <a:srgbClr val="044875"/>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33" name="文本框 32"/>
          <p:cNvSpPr txBox="1"/>
          <p:nvPr/>
        </p:nvSpPr>
        <p:spPr>
          <a:xfrm>
            <a:off x="1274763" y="2516193"/>
            <a:ext cx="5903912" cy="3351046"/>
          </a:xfrm>
          <a:prstGeom prst="rect">
            <a:avLst/>
          </a:prstGeom>
          <a:noFill/>
        </p:spPr>
        <p:txBody>
          <a:bodyPr>
            <a:spAutoFit/>
          </a:bodyPr>
          <a:lstStyle/>
          <a:p>
            <a:pPr marL="285750" indent="-285750" eaLnBrk="1" fontAlgn="auto" hangingPunct="1">
              <a:lnSpc>
                <a:spcPct val="150000"/>
              </a:lnSpc>
              <a:spcBef>
                <a:spcPts val="0"/>
              </a:spcBef>
              <a:spcAft>
                <a:spcPts val="0"/>
              </a:spcAft>
              <a:buClr>
                <a:srgbClr val="044875"/>
              </a:buClr>
              <a:buFont typeface="Wingdings" panose="05000000000000000000" pitchFamily="2" charset="2"/>
              <a:buChar char="Ø"/>
              <a:defRPr/>
            </a:pPr>
            <a:r>
              <a:rPr lang="zh-CN" altLang="zh-CN" sz="2400" dirty="0">
                <a:latin typeface="微软雅黑" panose="020B0503020204020204" pitchFamily="34" charset="-122"/>
                <a:ea typeface="微软雅黑" panose="020B0503020204020204" pitchFamily="34" charset="-122"/>
              </a:rPr>
              <a:t>纹理较多</a:t>
            </a:r>
            <a:endParaRPr lang="en-US" altLang="zh-CN" sz="2400" dirty="0">
              <a:latin typeface="微软雅黑" panose="020B0503020204020204" pitchFamily="34" charset="-122"/>
              <a:ea typeface="微软雅黑" panose="020B0503020204020204" pitchFamily="34" charset="-122"/>
            </a:endParaRPr>
          </a:p>
          <a:p>
            <a:pPr marL="285750" indent="-285750" eaLnBrk="1" fontAlgn="auto" hangingPunct="1">
              <a:lnSpc>
                <a:spcPct val="150000"/>
              </a:lnSpc>
              <a:spcBef>
                <a:spcPts val="0"/>
              </a:spcBef>
              <a:spcAft>
                <a:spcPts val="0"/>
              </a:spcAft>
              <a:buClr>
                <a:srgbClr val="044875"/>
              </a:buClr>
              <a:buFont typeface="Wingdings" panose="05000000000000000000" pitchFamily="2" charset="2"/>
              <a:buChar char="Ø"/>
              <a:defRPr/>
            </a:pPr>
            <a:r>
              <a:rPr lang="zh-CN" altLang="zh-CN" sz="2400" dirty="0">
                <a:latin typeface="微软雅黑" panose="020B0503020204020204" pitchFamily="34" charset="-122"/>
                <a:ea typeface="微软雅黑" panose="020B0503020204020204" pitchFamily="34" charset="-122"/>
              </a:rPr>
              <a:t>对比度较低</a:t>
            </a:r>
            <a:endParaRPr lang="en-US" altLang="zh-CN" sz="2400" dirty="0">
              <a:latin typeface="微软雅黑" panose="020B0503020204020204" pitchFamily="34" charset="-122"/>
              <a:ea typeface="微软雅黑" panose="020B0503020204020204" pitchFamily="34" charset="-122"/>
            </a:endParaRPr>
          </a:p>
          <a:p>
            <a:pPr marL="285750" indent="-285750" eaLnBrk="1" fontAlgn="auto" hangingPunct="1">
              <a:lnSpc>
                <a:spcPct val="150000"/>
              </a:lnSpc>
              <a:spcBef>
                <a:spcPts val="0"/>
              </a:spcBef>
              <a:spcAft>
                <a:spcPts val="0"/>
              </a:spcAft>
              <a:buClr>
                <a:srgbClr val="044875"/>
              </a:buClr>
              <a:buFont typeface="Wingdings" panose="05000000000000000000" pitchFamily="2" charset="2"/>
              <a:buChar char="Ø"/>
              <a:defRPr/>
            </a:pPr>
            <a:r>
              <a:rPr lang="zh-CN" altLang="zh-CN" sz="2400" dirty="0">
                <a:latin typeface="微软雅黑" panose="020B0503020204020204" pitchFamily="34" charset="-122"/>
                <a:ea typeface="微软雅黑" panose="020B0503020204020204" pitchFamily="34" charset="-122"/>
              </a:rPr>
              <a:t>分辨率较低</a:t>
            </a:r>
          </a:p>
          <a:p>
            <a:pPr marL="285750" indent="-285750" eaLnBrk="1" fontAlgn="auto" hangingPunct="1">
              <a:lnSpc>
                <a:spcPct val="150000"/>
              </a:lnSpc>
              <a:spcBef>
                <a:spcPts val="0"/>
              </a:spcBef>
              <a:spcAft>
                <a:spcPts val="0"/>
              </a:spcAft>
              <a:buClr>
                <a:srgbClr val="044875"/>
              </a:buClr>
              <a:buFont typeface="Wingdings" panose="05000000000000000000" pitchFamily="2" charset="2"/>
              <a:buChar char="Ø"/>
              <a:defRPr/>
            </a:pPr>
            <a:r>
              <a:rPr lang="zh-CN" altLang="zh-CN" sz="2400" dirty="0">
                <a:latin typeface="微软雅黑" panose="020B0503020204020204" pitchFamily="34" charset="-122"/>
                <a:ea typeface="微软雅黑" panose="020B0503020204020204" pitchFamily="34" charset="-122"/>
              </a:rPr>
              <a:t>组织结构凌乱无序</a:t>
            </a:r>
            <a:endParaRPr lang="en-US" altLang="zh-CN" sz="2400" dirty="0">
              <a:latin typeface="微软雅黑" panose="020B0503020204020204" pitchFamily="34" charset="-122"/>
              <a:ea typeface="微软雅黑" panose="020B0503020204020204" pitchFamily="34" charset="-122"/>
            </a:endParaRPr>
          </a:p>
          <a:p>
            <a:pPr marL="285750" indent="-285750" eaLnBrk="1" fontAlgn="auto" hangingPunct="1">
              <a:lnSpc>
                <a:spcPct val="150000"/>
              </a:lnSpc>
              <a:spcBef>
                <a:spcPts val="0"/>
              </a:spcBef>
              <a:spcAft>
                <a:spcPts val="0"/>
              </a:spcAft>
              <a:buClr>
                <a:srgbClr val="044875"/>
              </a:buClr>
              <a:buFont typeface="Wingdings" panose="05000000000000000000" pitchFamily="2" charset="2"/>
              <a:buChar char="Ø"/>
              <a:defRPr/>
            </a:pPr>
            <a:r>
              <a:rPr lang="zh-CN" altLang="zh-CN" sz="2400" dirty="0">
                <a:latin typeface="微软雅黑" panose="020B0503020204020204" pitchFamily="34" charset="-122"/>
                <a:ea typeface="微软雅黑" panose="020B0503020204020204" pitchFamily="34" charset="-122"/>
              </a:rPr>
              <a:t>不同组织之间的边缘模糊不清</a:t>
            </a:r>
            <a:endParaRPr lang="en-US" altLang="zh-CN" sz="2400" dirty="0">
              <a:latin typeface="微软雅黑" panose="020B0503020204020204" pitchFamily="34" charset="-122"/>
              <a:ea typeface="微软雅黑" panose="020B0503020204020204" pitchFamily="34" charset="-122"/>
            </a:endParaRPr>
          </a:p>
          <a:p>
            <a:pPr marL="285750" indent="-285750" eaLnBrk="1" fontAlgn="auto" hangingPunct="1">
              <a:lnSpc>
                <a:spcPct val="150000"/>
              </a:lnSpc>
              <a:spcBef>
                <a:spcPts val="0"/>
              </a:spcBef>
              <a:spcAft>
                <a:spcPts val="0"/>
              </a:spcAft>
              <a:buClr>
                <a:srgbClr val="044875"/>
              </a:buClr>
              <a:buFont typeface="Wingdings" panose="05000000000000000000" pitchFamily="2" charset="2"/>
              <a:buChar char="Ø"/>
              <a:defRPr/>
            </a:pPr>
            <a:r>
              <a:rPr lang="zh-CN" altLang="zh-CN" sz="2400" dirty="0">
                <a:latin typeface="微软雅黑" panose="020B0503020204020204" pitchFamily="34" charset="-122"/>
                <a:ea typeface="微软雅黑" panose="020B0503020204020204" pitchFamily="34" charset="-122"/>
              </a:rPr>
              <a:t>易受噪声干扰</a:t>
            </a:r>
            <a:endParaRPr lang="en-US" altLang="zh-CN" sz="240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55"/>
                                        </p:tgtEl>
                                        <p:attrNameLst>
                                          <p:attrName>style.visibility</p:attrName>
                                        </p:attrNameLst>
                                      </p:cBhvr>
                                      <p:to>
                                        <p:strVal val="visible"/>
                                      </p:to>
                                    </p:set>
                                    <p:animEffect transition="in" filter="wipe(left)">
                                      <p:cBhvr>
                                        <p:cTn id="15" dur="500"/>
                                        <p:tgtEl>
                                          <p:spTgt spid="55"/>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8" fill="hold" grpId="0" nodeType="clickEffect">
                                  <p:stCondLst>
                                    <p:cond delay="0"/>
                                  </p:stCondLst>
                                  <p:childTnLst>
                                    <p:set>
                                      <p:cBhvr>
                                        <p:cTn id="19" dur="1" fill="hold">
                                          <p:stCondLst>
                                            <p:cond delay="0"/>
                                          </p:stCondLst>
                                        </p:cTn>
                                        <p:tgtEl>
                                          <p:spTgt spid="33">
                                            <p:txEl>
                                              <p:pRg st="0" end="0"/>
                                            </p:txEl>
                                          </p:spTgt>
                                        </p:tgtEl>
                                        <p:attrNameLst>
                                          <p:attrName>style.visibility</p:attrName>
                                        </p:attrNameLst>
                                      </p:cBhvr>
                                      <p:to>
                                        <p:strVal val="visible"/>
                                      </p:to>
                                    </p:set>
                                    <p:anim calcmode="lin" valueType="num">
                                      <p:cBhvr additive="base">
                                        <p:cTn id="20" dur="500"/>
                                        <p:tgtEl>
                                          <p:spTgt spid="33">
                                            <p:txEl>
                                              <p:pRg st="0" end="0"/>
                                            </p:txEl>
                                          </p:spTgt>
                                        </p:tgtEl>
                                        <p:attrNameLst>
                                          <p:attrName>ppt_x</p:attrName>
                                        </p:attrNameLst>
                                      </p:cBhvr>
                                      <p:tavLst>
                                        <p:tav tm="0">
                                          <p:val>
                                            <p:strVal val="#ppt_x-#ppt_w*1.125000"/>
                                          </p:val>
                                        </p:tav>
                                        <p:tav tm="100000">
                                          <p:val>
                                            <p:strVal val="#ppt_x"/>
                                          </p:val>
                                        </p:tav>
                                      </p:tavLst>
                                    </p:anim>
                                    <p:animEffect transition="in" filter="wipe(right)">
                                      <p:cBhvr>
                                        <p:cTn id="21" dur="500"/>
                                        <p:tgtEl>
                                          <p:spTgt spid="33">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8" fill="hold" grpId="0" nodeType="clickEffect">
                                  <p:stCondLst>
                                    <p:cond delay="0"/>
                                  </p:stCondLst>
                                  <p:childTnLst>
                                    <p:set>
                                      <p:cBhvr>
                                        <p:cTn id="25" dur="1" fill="hold">
                                          <p:stCondLst>
                                            <p:cond delay="0"/>
                                          </p:stCondLst>
                                        </p:cTn>
                                        <p:tgtEl>
                                          <p:spTgt spid="33">
                                            <p:txEl>
                                              <p:pRg st="1" end="1"/>
                                            </p:txEl>
                                          </p:spTgt>
                                        </p:tgtEl>
                                        <p:attrNameLst>
                                          <p:attrName>style.visibility</p:attrName>
                                        </p:attrNameLst>
                                      </p:cBhvr>
                                      <p:to>
                                        <p:strVal val="visible"/>
                                      </p:to>
                                    </p:set>
                                    <p:anim calcmode="lin" valueType="num">
                                      <p:cBhvr additive="base">
                                        <p:cTn id="26" dur="500"/>
                                        <p:tgtEl>
                                          <p:spTgt spid="33">
                                            <p:txEl>
                                              <p:pRg st="1" end="1"/>
                                            </p:txEl>
                                          </p:spTgt>
                                        </p:tgtEl>
                                        <p:attrNameLst>
                                          <p:attrName>ppt_x</p:attrName>
                                        </p:attrNameLst>
                                      </p:cBhvr>
                                      <p:tavLst>
                                        <p:tav tm="0">
                                          <p:val>
                                            <p:strVal val="#ppt_x-#ppt_w*1.125000"/>
                                          </p:val>
                                        </p:tav>
                                        <p:tav tm="100000">
                                          <p:val>
                                            <p:strVal val="#ppt_x"/>
                                          </p:val>
                                        </p:tav>
                                      </p:tavLst>
                                    </p:anim>
                                    <p:animEffect transition="in" filter="wipe(right)">
                                      <p:cBhvr>
                                        <p:cTn id="27" dur="500"/>
                                        <p:tgtEl>
                                          <p:spTgt spid="33">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8" fill="hold" grpId="0" nodeType="clickEffect">
                                  <p:stCondLst>
                                    <p:cond delay="0"/>
                                  </p:stCondLst>
                                  <p:childTnLst>
                                    <p:set>
                                      <p:cBhvr>
                                        <p:cTn id="31" dur="1" fill="hold">
                                          <p:stCondLst>
                                            <p:cond delay="0"/>
                                          </p:stCondLst>
                                        </p:cTn>
                                        <p:tgtEl>
                                          <p:spTgt spid="33">
                                            <p:txEl>
                                              <p:pRg st="2" end="2"/>
                                            </p:txEl>
                                          </p:spTgt>
                                        </p:tgtEl>
                                        <p:attrNameLst>
                                          <p:attrName>style.visibility</p:attrName>
                                        </p:attrNameLst>
                                      </p:cBhvr>
                                      <p:to>
                                        <p:strVal val="visible"/>
                                      </p:to>
                                    </p:set>
                                    <p:anim calcmode="lin" valueType="num">
                                      <p:cBhvr additive="base">
                                        <p:cTn id="32" dur="500"/>
                                        <p:tgtEl>
                                          <p:spTgt spid="33">
                                            <p:txEl>
                                              <p:pRg st="2" end="2"/>
                                            </p:txEl>
                                          </p:spTgt>
                                        </p:tgtEl>
                                        <p:attrNameLst>
                                          <p:attrName>ppt_x</p:attrName>
                                        </p:attrNameLst>
                                      </p:cBhvr>
                                      <p:tavLst>
                                        <p:tav tm="0">
                                          <p:val>
                                            <p:strVal val="#ppt_x-#ppt_w*1.125000"/>
                                          </p:val>
                                        </p:tav>
                                        <p:tav tm="100000">
                                          <p:val>
                                            <p:strVal val="#ppt_x"/>
                                          </p:val>
                                        </p:tav>
                                      </p:tavLst>
                                    </p:anim>
                                    <p:animEffect transition="in" filter="wipe(right)">
                                      <p:cBhvr>
                                        <p:cTn id="33" dur="500"/>
                                        <p:tgtEl>
                                          <p:spTgt spid="33">
                                            <p:txEl>
                                              <p:pRg st="2" end="2"/>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8" fill="hold" grpId="0" nodeType="clickEffect">
                                  <p:stCondLst>
                                    <p:cond delay="0"/>
                                  </p:stCondLst>
                                  <p:childTnLst>
                                    <p:set>
                                      <p:cBhvr>
                                        <p:cTn id="37" dur="1" fill="hold">
                                          <p:stCondLst>
                                            <p:cond delay="0"/>
                                          </p:stCondLst>
                                        </p:cTn>
                                        <p:tgtEl>
                                          <p:spTgt spid="33">
                                            <p:txEl>
                                              <p:pRg st="3" end="3"/>
                                            </p:txEl>
                                          </p:spTgt>
                                        </p:tgtEl>
                                        <p:attrNameLst>
                                          <p:attrName>style.visibility</p:attrName>
                                        </p:attrNameLst>
                                      </p:cBhvr>
                                      <p:to>
                                        <p:strVal val="visible"/>
                                      </p:to>
                                    </p:set>
                                    <p:anim calcmode="lin" valueType="num">
                                      <p:cBhvr additive="base">
                                        <p:cTn id="38" dur="500"/>
                                        <p:tgtEl>
                                          <p:spTgt spid="33">
                                            <p:txEl>
                                              <p:pRg st="3" end="3"/>
                                            </p:txEl>
                                          </p:spTgt>
                                        </p:tgtEl>
                                        <p:attrNameLst>
                                          <p:attrName>ppt_x</p:attrName>
                                        </p:attrNameLst>
                                      </p:cBhvr>
                                      <p:tavLst>
                                        <p:tav tm="0">
                                          <p:val>
                                            <p:strVal val="#ppt_x-#ppt_w*1.125000"/>
                                          </p:val>
                                        </p:tav>
                                        <p:tav tm="100000">
                                          <p:val>
                                            <p:strVal val="#ppt_x"/>
                                          </p:val>
                                        </p:tav>
                                      </p:tavLst>
                                    </p:anim>
                                    <p:animEffect transition="in" filter="wipe(right)">
                                      <p:cBhvr>
                                        <p:cTn id="39" dur="500"/>
                                        <p:tgtEl>
                                          <p:spTgt spid="33">
                                            <p:txEl>
                                              <p:pRg st="3" end="3"/>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8" fill="hold" grpId="0" nodeType="clickEffect">
                                  <p:stCondLst>
                                    <p:cond delay="0"/>
                                  </p:stCondLst>
                                  <p:childTnLst>
                                    <p:set>
                                      <p:cBhvr>
                                        <p:cTn id="43" dur="1" fill="hold">
                                          <p:stCondLst>
                                            <p:cond delay="0"/>
                                          </p:stCondLst>
                                        </p:cTn>
                                        <p:tgtEl>
                                          <p:spTgt spid="33">
                                            <p:txEl>
                                              <p:pRg st="4" end="4"/>
                                            </p:txEl>
                                          </p:spTgt>
                                        </p:tgtEl>
                                        <p:attrNameLst>
                                          <p:attrName>style.visibility</p:attrName>
                                        </p:attrNameLst>
                                      </p:cBhvr>
                                      <p:to>
                                        <p:strVal val="visible"/>
                                      </p:to>
                                    </p:set>
                                    <p:anim calcmode="lin" valueType="num">
                                      <p:cBhvr additive="base">
                                        <p:cTn id="44" dur="500"/>
                                        <p:tgtEl>
                                          <p:spTgt spid="33">
                                            <p:txEl>
                                              <p:pRg st="4" end="4"/>
                                            </p:txEl>
                                          </p:spTgt>
                                        </p:tgtEl>
                                        <p:attrNameLst>
                                          <p:attrName>ppt_x</p:attrName>
                                        </p:attrNameLst>
                                      </p:cBhvr>
                                      <p:tavLst>
                                        <p:tav tm="0">
                                          <p:val>
                                            <p:strVal val="#ppt_x-#ppt_w*1.125000"/>
                                          </p:val>
                                        </p:tav>
                                        <p:tav tm="100000">
                                          <p:val>
                                            <p:strVal val="#ppt_x"/>
                                          </p:val>
                                        </p:tav>
                                      </p:tavLst>
                                    </p:anim>
                                    <p:animEffect transition="in" filter="wipe(right)">
                                      <p:cBhvr>
                                        <p:cTn id="45" dur="500"/>
                                        <p:tgtEl>
                                          <p:spTgt spid="33">
                                            <p:txEl>
                                              <p:pRg st="4" end="4"/>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2" presetClass="entr" presetSubtype="8" fill="hold" grpId="0" nodeType="clickEffect">
                                  <p:stCondLst>
                                    <p:cond delay="0"/>
                                  </p:stCondLst>
                                  <p:childTnLst>
                                    <p:set>
                                      <p:cBhvr>
                                        <p:cTn id="49" dur="1" fill="hold">
                                          <p:stCondLst>
                                            <p:cond delay="0"/>
                                          </p:stCondLst>
                                        </p:cTn>
                                        <p:tgtEl>
                                          <p:spTgt spid="33">
                                            <p:txEl>
                                              <p:pRg st="5" end="5"/>
                                            </p:txEl>
                                          </p:spTgt>
                                        </p:tgtEl>
                                        <p:attrNameLst>
                                          <p:attrName>style.visibility</p:attrName>
                                        </p:attrNameLst>
                                      </p:cBhvr>
                                      <p:to>
                                        <p:strVal val="visible"/>
                                      </p:to>
                                    </p:set>
                                    <p:anim calcmode="lin" valueType="num">
                                      <p:cBhvr additive="base">
                                        <p:cTn id="50" dur="500"/>
                                        <p:tgtEl>
                                          <p:spTgt spid="33">
                                            <p:txEl>
                                              <p:pRg st="5" end="5"/>
                                            </p:txEl>
                                          </p:spTgt>
                                        </p:tgtEl>
                                        <p:attrNameLst>
                                          <p:attrName>ppt_x</p:attrName>
                                        </p:attrNameLst>
                                      </p:cBhvr>
                                      <p:tavLst>
                                        <p:tav tm="0">
                                          <p:val>
                                            <p:strVal val="#ppt_x-#ppt_w*1.125000"/>
                                          </p:val>
                                        </p:tav>
                                        <p:tav tm="100000">
                                          <p:val>
                                            <p:strVal val="#ppt_x"/>
                                          </p:val>
                                        </p:tav>
                                      </p:tavLst>
                                    </p:anim>
                                    <p:animEffect transition="in" filter="wipe(right)">
                                      <p:cBhvr>
                                        <p:cTn id="51" dur="500"/>
                                        <p:tgtEl>
                                          <p:spTgt spid="3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animBg="1"/>
      <p:bldP spid="33" grpId="0" build="p" bldLvl="3"/>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文本框 5"/>
          <p:cNvSpPr txBox="1"/>
          <p:nvPr/>
        </p:nvSpPr>
        <p:spPr bwMode="auto">
          <a:xfrm>
            <a:off x="550863" y="82550"/>
            <a:ext cx="723900" cy="585788"/>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01</a:t>
            </a:r>
            <a:endParaRPr lang="zh-CN" altLang="en-US" sz="3200" dirty="0">
              <a:solidFill>
                <a:schemeClr val="bg2">
                  <a:lumMod val="25000"/>
                </a:schemeClr>
              </a:solidFill>
              <a:latin typeface="Impact" panose="020B0806030902050204" pitchFamily="34" charset="0"/>
              <a:ea typeface="+mn-ea"/>
            </a:endParaRPr>
          </a:p>
        </p:txBody>
      </p:sp>
      <p:sp>
        <p:nvSpPr>
          <p:cNvPr id="8" name="矩形 7"/>
          <p:cNvSpPr/>
          <p:nvPr/>
        </p:nvSpPr>
        <p:spPr>
          <a:xfrm>
            <a:off x="0" y="6581754"/>
            <a:ext cx="12192000" cy="276248"/>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55" name="组合 54"/>
          <p:cNvGrpSpPr/>
          <p:nvPr/>
        </p:nvGrpSpPr>
        <p:grpSpPr bwMode="auto">
          <a:xfrm>
            <a:off x="1274763" y="1718285"/>
            <a:ext cx="3235325" cy="522287"/>
            <a:chOff x="5982652" y="1305878"/>
            <a:chExt cx="3235645" cy="523220"/>
          </a:xfrm>
        </p:grpSpPr>
        <p:sp>
          <p:nvSpPr>
            <p:cNvPr id="56" name="矩形 55"/>
            <p:cNvSpPr/>
            <p:nvPr/>
          </p:nvSpPr>
          <p:spPr>
            <a:xfrm>
              <a:off x="5982652" y="1305878"/>
              <a:ext cx="3235645" cy="523220"/>
            </a:xfrm>
            <a:prstGeom prst="rect">
              <a:avLst/>
            </a:prstGeom>
            <a:solidFill>
              <a:srgbClr val="34343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endParaRPr>
            </a:p>
          </p:txBody>
        </p:sp>
        <p:sp>
          <p:nvSpPr>
            <p:cNvPr id="57" name="文本框 56"/>
            <p:cNvSpPr txBox="1"/>
            <p:nvPr/>
          </p:nvSpPr>
          <p:spPr>
            <a:xfrm>
              <a:off x="5982652" y="1336094"/>
              <a:ext cx="3235645" cy="462788"/>
            </a:xfrm>
            <a:prstGeom prst="rect">
              <a:avLst/>
            </a:prstGeom>
            <a:noFill/>
          </p:spPr>
          <p:txBody>
            <a:bodyPr wrap="square">
              <a:spAutoFit/>
            </a:bodyPr>
            <a:lstStyle/>
            <a:p>
              <a:pPr eaLnBrk="1" fontAlgn="auto" hangingPunct="1">
                <a:spcBef>
                  <a:spcPts val="0"/>
                </a:spcBef>
                <a:spcAft>
                  <a:spcPts val="0"/>
                </a:spcAft>
                <a:defRPr/>
              </a:pPr>
              <a:r>
                <a:rPr lang="zh-CN" altLang="en-US" sz="2400"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选题依据</a:t>
              </a:r>
            </a:p>
          </p:txBody>
        </p:sp>
      </p:grpSp>
      <p:sp>
        <p:nvSpPr>
          <p:cNvPr id="4" name="文本框 3"/>
          <p:cNvSpPr txBox="1"/>
          <p:nvPr/>
        </p:nvSpPr>
        <p:spPr>
          <a:xfrm>
            <a:off x="1274763" y="2558999"/>
            <a:ext cx="9545637" cy="2031325"/>
          </a:xfrm>
          <a:prstGeom prst="rect">
            <a:avLst/>
          </a:prstGeom>
          <a:noFill/>
        </p:spPr>
        <p:txBody>
          <a:bodyPr wrap="square" rtlCol="0">
            <a:spAutoFit/>
          </a:bodyPr>
          <a:lstStyle/>
          <a:p>
            <a:pPr>
              <a:lnSpc>
                <a:spcPct val="150000"/>
              </a:lnSpc>
            </a:pPr>
            <a:r>
              <a:rPr lang="zh-CN" altLang="zh-CN" sz="2400" dirty="0">
                <a:solidFill>
                  <a:srgbClr val="044875"/>
                </a:solidFill>
                <a:latin typeface="微软雅黑" panose="020B0503020204020204" pitchFamily="34" charset="-122"/>
                <a:ea typeface="微软雅黑" panose="020B0503020204020204" pitchFamily="34" charset="-122"/>
              </a:rPr>
              <a:t>本课题主要研究方向包括医学图像融合及处理等医学与计算机交叉学科的相关领域</a:t>
            </a:r>
            <a:r>
              <a:rPr lang="zh-CN" altLang="en-US" sz="2400" dirty="0">
                <a:solidFill>
                  <a:srgbClr val="044875"/>
                </a:solidFill>
                <a:latin typeface="微软雅黑" panose="020B0503020204020204" pitchFamily="34" charset="-122"/>
                <a:ea typeface="微软雅黑" panose="020B0503020204020204" pitchFamily="34" charset="-122"/>
              </a:rPr>
              <a:t>，</a:t>
            </a:r>
            <a:r>
              <a:rPr lang="zh-CN" altLang="zh-CN" sz="2400" dirty="0">
                <a:solidFill>
                  <a:srgbClr val="044875"/>
                </a:solidFill>
                <a:latin typeface="微软雅黑" panose="020B0503020204020204" pitchFamily="34" charset="-122"/>
                <a:ea typeface="微软雅黑" panose="020B0503020204020204" pitchFamily="34" charset="-122"/>
              </a:rPr>
              <a:t>研究对象为该领域内关注度较高的癌症识别问题，具有较强的创新性和应用性</a:t>
            </a:r>
            <a:r>
              <a:rPr lang="zh-CN" altLang="en-US" sz="2400" dirty="0">
                <a:solidFill>
                  <a:srgbClr val="044875"/>
                </a:solidFill>
                <a:latin typeface="微软雅黑" panose="020B0503020204020204" pitchFamily="34" charset="-122"/>
                <a:ea typeface="微软雅黑" panose="020B0503020204020204" pitchFamily="34" charset="-122"/>
              </a:rPr>
              <a:t>。</a:t>
            </a:r>
            <a:endParaRPr lang="en-US" altLang="zh-CN" sz="4000" b="1" dirty="0">
              <a:solidFill>
                <a:srgbClr val="044875"/>
              </a:solidFill>
              <a:latin typeface="微软雅黑" panose="020B0503020204020204" pitchFamily="34" charset="-122"/>
              <a:ea typeface="微软雅黑" panose="020B0503020204020204" pitchFamily="34" charset="-122"/>
              <a:cs typeface="Arial" panose="020B0604020202020204" pitchFamily="34" charset="0"/>
            </a:endParaRPr>
          </a:p>
          <a:p>
            <a:endParaRPr lang="zh-CN" altLang="en-US" dirty="0"/>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55"/>
                                        </p:tgtEl>
                                        <p:attrNameLst>
                                          <p:attrName>style.visibility</p:attrName>
                                        </p:attrNameLst>
                                      </p:cBhvr>
                                      <p:to>
                                        <p:strVal val="visible"/>
                                      </p:to>
                                    </p:set>
                                    <p:animEffect transition="in" filter="wipe(left)">
                                      <p:cBhvr>
                                        <p:cTn id="15"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文本框 5"/>
          <p:cNvSpPr txBox="1"/>
          <p:nvPr/>
        </p:nvSpPr>
        <p:spPr bwMode="auto">
          <a:xfrm>
            <a:off x="550863" y="82550"/>
            <a:ext cx="723900" cy="585788"/>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01</a:t>
            </a:r>
            <a:endParaRPr lang="zh-CN" altLang="en-US" sz="3200" dirty="0">
              <a:solidFill>
                <a:schemeClr val="bg2">
                  <a:lumMod val="25000"/>
                </a:schemeClr>
              </a:solidFill>
              <a:latin typeface="Impact" panose="020B0806030902050204" pitchFamily="34" charset="0"/>
              <a:ea typeface="+mn-ea"/>
            </a:endParaRPr>
          </a:p>
        </p:txBody>
      </p:sp>
      <p:sp>
        <p:nvSpPr>
          <p:cNvPr id="8" name="矩形 7"/>
          <p:cNvSpPr/>
          <p:nvPr/>
        </p:nvSpPr>
        <p:spPr>
          <a:xfrm>
            <a:off x="0" y="6581754"/>
            <a:ext cx="12192000" cy="276248"/>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55" name="组合 54"/>
          <p:cNvGrpSpPr/>
          <p:nvPr/>
        </p:nvGrpSpPr>
        <p:grpSpPr bwMode="auto">
          <a:xfrm>
            <a:off x="1274763" y="1718285"/>
            <a:ext cx="3235325" cy="522287"/>
            <a:chOff x="5982652" y="1305878"/>
            <a:chExt cx="3235645" cy="523220"/>
          </a:xfrm>
        </p:grpSpPr>
        <p:sp>
          <p:nvSpPr>
            <p:cNvPr id="56" name="矩形 55"/>
            <p:cNvSpPr/>
            <p:nvPr/>
          </p:nvSpPr>
          <p:spPr>
            <a:xfrm>
              <a:off x="5982652" y="1305878"/>
              <a:ext cx="3235645" cy="523220"/>
            </a:xfrm>
            <a:prstGeom prst="rect">
              <a:avLst/>
            </a:prstGeom>
            <a:solidFill>
              <a:srgbClr val="34343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endParaRPr>
            </a:p>
          </p:txBody>
        </p:sp>
        <p:sp>
          <p:nvSpPr>
            <p:cNvPr id="57" name="文本框 56"/>
            <p:cNvSpPr txBox="1"/>
            <p:nvPr/>
          </p:nvSpPr>
          <p:spPr>
            <a:xfrm>
              <a:off x="5982652" y="1336094"/>
              <a:ext cx="3235645" cy="462788"/>
            </a:xfrm>
            <a:prstGeom prst="rect">
              <a:avLst/>
            </a:prstGeom>
            <a:noFill/>
          </p:spPr>
          <p:txBody>
            <a:bodyPr wrap="square">
              <a:spAutoFit/>
            </a:bodyPr>
            <a:lstStyle/>
            <a:p>
              <a:pPr eaLnBrk="1" fontAlgn="auto" hangingPunct="1">
                <a:spcBef>
                  <a:spcPts val="0"/>
                </a:spcBef>
                <a:spcAft>
                  <a:spcPts val="0"/>
                </a:spcAft>
                <a:defRPr/>
              </a:pPr>
              <a:r>
                <a:rPr lang="zh-CN" altLang="en-US" sz="2400"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课题目的</a:t>
              </a:r>
            </a:p>
          </p:txBody>
        </p:sp>
      </p:grpSp>
      <p:sp>
        <p:nvSpPr>
          <p:cNvPr id="4" name="文本框 3"/>
          <p:cNvSpPr txBox="1"/>
          <p:nvPr/>
        </p:nvSpPr>
        <p:spPr>
          <a:xfrm>
            <a:off x="1274763" y="2558999"/>
            <a:ext cx="9545637" cy="1695336"/>
          </a:xfrm>
          <a:prstGeom prst="rect">
            <a:avLst/>
          </a:prstGeom>
          <a:noFill/>
        </p:spPr>
        <p:txBody>
          <a:bodyPr wrap="square" rtlCol="0">
            <a:spAutoFit/>
          </a:bodyPr>
          <a:lstStyle/>
          <a:p>
            <a:pPr>
              <a:lnSpc>
                <a:spcPct val="150000"/>
              </a:lnSpc>
            </a:pPr>
            <a:r>
              <a:rPr lang="zh-CN" altLang="en-US" sz="2400" dirty="0">
                <a:solidFill>
                  <a:srgbClr val="044875"/>
                </a:solidFill>
                <a:latin typeface="微软雅黑" panose="020B0503020204020204" pitchFamily="34" charset="-122"/>
                <a:ea typeface="微软雅黑" panose="020B0503020204020204" pitchFamily="34" charset="-122"/>
              </a:rPr>
              <a:t>通过分析肺癌过程中病变部位在不同阶段的形态，提取出医学图像癌变病灶的特征，利用人工神经网络设计分类器，对医学图像中的癌变病灶进行检测。</a:t>
            </a:r>
            <a:endParaRPr lang="zh-CN" altLang="en-US" dirty="0"/>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55"/>
                                        </p:tgtEl>
                                        <p:attrNameLst>
                                          <p:attrName>style.visibility</p:attrName>
                                        </p:attrNameLst>
                                      </p:cBhvr>
                                      <p:to>
                                        <p:strVal val="visible"/>
                                      </p:to>
                                    </p:set>
                                    <p:animEffect transition="in" filter="wipe(left)">
                                      <p:cBhvr>
                                        <p:cTn id="15"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文本框 5"/>
          <p:cNvSpPr txBox="1"/>
          <p:nvPr/>
        </p:nvSpPr>
        <p:spPr bwMode="auto">
          <a:xfrm>
            <a:off x="550863" y="82550"/>
            <a:ext cx="723900" cy="585788"/>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01</a:t>
            </a:r>
            <a:endParaRPr lang="zh-CN" altLang="en-US" sz="3200" dirty="0">
              <a:solidFill>
                <a:schemeClr val="bg2">
                  <a:lumMod val="25000"/>
                </a:schemeClr>
              </a:solidFill>
              <a:latin typeface="Impact" panose="020B0806030902050204" pitchFamily="34" charset="0"/>
              <a:ea typeface="+mn-ea"/>
            </a:endParaRPr>
          </a:p>
        </p:txBody>
      </p:sp>
      <p:sp>
        <p:nvSpPr>
          <p:cNvPr id="8" name="矩形 7"/>
          <p:cNvSpPr/>
          <p:nvPr/>
        </p:nvSpPr>
        <p:spPr>
          <a:xfrm>
            <a:off x="0" y="6581754"/>
            <a:ext cx="12192000" cy="276248"/>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55" name="组合 54"/>
          <p:cNvGrpSpPr/>
          <p:nvPr/>
        </p:nvGrpSpPr>
        <p:grpSpPr bwMode="auto">
          <a:xfrm>
            <a:off x="1274763" y="1718285"/>
            <a:ext cx="3235325" cy="522287"/>
            <a:chOff x="5982652" y="1305878"/>
            <a:chExt cx="3235645" cy="523220"/>
          </a:xfrm>
        </p:grpSpPr>
        <p:sp>
          <p:nvSpPr>
            <p:cNvPr id="56" name="矩形 55"/>
            <p:cNvSpPr/>
            <p:nvPr/>
          </p:nvSpPr>
          <p:spPr>
            <a:xfrm>
              <a:off x="5982652" y="1305878"/>
              <a:ext cx="3235645" cy="523220"/>
            </a:xfrm>
            <a:prstGeom prst="rect">
              <a:avLst/>
            </a:prstGeom>
            <a:solidFill>
              <a:srgbClr val="34343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endParaRPr>
            </a:p>
          </p:txBody>
        </p:sp>
        <p:sp>
          <p:nvSpPr>
            <p:cNvPr id="57" name="文本框 56"/>
            <p:cNvSpPr txBox="1"/>
            <p:nvPr/>
          </p:nvSpPr>
          <p:spPr>
            <a:xfrm>
              <a:off x="5982652" y="1336094"/>
              <a:ext cx="3235645" cy="462788"/>
            </a:xfrm>
            <a:prstGeom prst="rect">
              <a:avLst/>
            </a:prstGeom>
            <a:noFill/>
          </p:spPr>
          <p:txBody>
            <a:bodyPr wrap="square">
              <a:spAutoFit/>
            </a:bodyPr>
            <a:lstStyle/>
            <a:p>
              <a:pPr eaLnBrk="1" fontAlgn="auto" hangingPunct="1">
                <a:spcBef>
                  <a:spcPts val="0"/>
                </a:spcBef>
                <a:spcAft>
                  <a:spcPts val="0"/>
                </a:spcAft>
                <a:defRPr/>
              </a:pPr>
              <a:r>
                <a:rPr lang="zh-CN" altLang="en-US" sz="2400"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课题意义</a:t>
              </a:r>
            </a:p>
          </p:txBody>
        </p:sp>
      </p:grpSp>
      <p:sp>
        <p:nvSpPr>
          <p:cNvPr id="4" name="文本框 3"/>
          <p:cNvSpPr txBox="1"/>
          <p:nvPr/>
        </p:nvSpPr>
        <p:spPr>
          <a:xfrm>
            <a:off x="1274763" y="2558999"/>
            <a:ext cx="9545637" cy="2249334"/>
          </a:xfrm>
          <a:prstGeom prst="rect">
            <a:avLst/>
          </a:prstGeom>
          <a:noFill/>
        </p:spPr>
        <p:txBody>
          <a:bodyPr wrap="square" rtlCol="0">
            <a:spAutoFit/>
          </a:bodyPr>
          <a:lstStyle/>
          <a:p>
            <a:pPr>
              <a:lnSpc>
                <a:spcPct val="150000"/>
              </a:lnSpc>
            </a:pPr>
            <a:r>
              <a:rPr lang="zh-CN" altLang="en-US" sz="2400" dirty="0">
                <a:solidFill>
                  <a:srgbClr val="044875"/>
                </a:solidFill>
                <a:latin typeface="微软雅黑" panose="020B0503020204020204" pitchFamily="34" charset="-122"/>
                <a:ea typeface="微软雅黑" panose="020B0503020204020204" pitchFamily="34" charset="-122"/>
              </a:rPr>
              <a:t>结合神经网络的医学图像癌变病灶识别算法能够有效降低医生的工作量并提高其工作效率，是将人工智能与医学巧妙结合在一起的创新性研究。本课题对肺癌不同阶段识别的工作和成果也为肺部位置的癌症治疗给出了前瞻性的研究方案。</a:t>
            </a:r>
            <a:endParaRPr lang="zh-CN" altLang="en-US" dirty="0"/>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55"/>
                                        </p:tgtEl>
                                        <p:attrNameLst>
                                          <p:attrName>style.visibility</p:attrName>
                                        </p:attrNameLst>
                                      </p:cBhvr>
                                      <p:to>
                                        <p:strVal val="visible"/>
                                      </p:to>
                                    </p:set>
                                    <p:animEffect transition="in" filter="wipe(left)">
                                      <p:cBhvr>
                                        <p:cTn id="15"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文本框 5"/>
          <p:cNvSpPr txBox="1"/>
          <p:nvPr/>
        </p:nvSpPr>
        <p:spPr bwMode="auto">
          <a:xfrm>
            <a:off x="550863" y="82550"/>
            <a:ext cx="723900" cy="585788"/>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01</a:t>
            </a:r>
            <a:endParaRPr lang="zh-CN" altLang="en-US" sz="3200" dirty="0">
              <a:solidFill>
                <a:schemeClr val="bg2">
                  <a:lumMod val="25000"/>
                </a:schemeClr>
              </a:solidFill>
              <a:latin typeface="Impact" panose="020B0806030902050204" pitchFamily="34" charset="0"/>
              <a:ea typeface="+mn-ea"/>
            </a:endParaRPr>
          </a:p>
        </p:txBody>
      </p:sp>
      <p:sp>
        <p:nvSpPr>
          <p:cNvPr id="8" name="矩形 7"/>
          <p:cNvSpPr/>
          <p:nvPr/>
        </p:nvSpPr>
        <p:spPr>
          <a:xfrm>
            <a:off x="0" y="6581754"/>
            <a:ext cx="12192000" cy="276248"/>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55" name="组合 54"/>
          <p:cNvGrpSpPr/>
          <p:nvPr/>
        </p:nvGrpSpPr>
        <p:grpSpPr bwMode="auto">
          <a:xfrm>
            <a:off x="1274763" y="1352525"/>
            <a:ext cx="3235325" cy="522287"/>
            <a:chOff x="5982652" y="1305878"/>
            <a:chExt cx="3235645" cy="523220"/>
          </a:xfrm>
        </p:grpSpPr>
        <p:sp>
          <p:nvSpPr>
            <p:cNvPr id="56" name="矩形 55"/>
            <p:cNvSpPr/>
            <p:nvPr/>
          </p:nvSpPr>
          <p:spPr>
            <a:xfrm>
              <a:off x="5982652" y="1305878"/>
              <a:ext cx="3235645" cy="523220"/>
            </a:xfrm>
            <a:prstGeom prst="rect">
              <a:avLst/>
            </a:prstGeom>
            <a:solidFill>
              <a:srgbClr val="34343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endParaRPr>
            </a:p>
          </p:txBody>
        </p:sp>
        <p:sp>
          <p:nvSpPr>
            <p:cNvPr id="57" name="文本框 56"/>
            <p:cNvSpPr txBox="1"/>
            <p:nvPr/>
          </p:nvSpPr>
          <p:spPr>
            <a:xfrm>
              <a:off x="5982652" y="1336094"/>
              <a:ext cx="3235645" cy="462788"/>
            </a:xfrm>
            <a:prstGeom prst="rect">
              <a:avLst/>
            </a:prstGeom>
            <a:noFill/>
          </p:spPr>
          <p:txBody>
            <a:bodyPr wrap="square">
              <a:spAutoFit/>
            </a:bodyPr>
            <a:lstStyle/>
            <a:p>
              <a:pPr eaLnBrk="1" fontAlgn="auto" hangingPunct="1">
                <a:spcBef>
                  <a:spcPts val="0"/>
                </a:spcBef>
                <a:spcAft>
                  <a:spcPts val="0"/>
                </a:spcAft>
                <a:defRPr/>
              </a:pPr>
              <a:r>
                <a:rPr lang="zh-CN" altLang="en-US" sz="2400"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目标工作</a:t>
              </a:r>
            </a:p>
          </p:txBody>
        </p:sp>
      </p:grpSp>
      <p:sp>
        <p:nvSpPr>
          <p:cNvPr id="32" name="文本框 53"/>
          <p:cNvSpPr txBox="1">
            <a:spLocks noChangeArrowheads="1"/>
          </p:cNvSpPr>
          <p:nvPr/>
        </p:nvSpPr>
        <p:spPr bwMode="auto">
          <a:xfrm>
            <a:off x="1274763" y="1904974"/>
            <a:ext cx="9642474" cy="499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pPr>
            <a:r>
              <a:rPr lang="zh-CN" altLang="en-US" sz="2000" b="1" dirty="0">
                <a:solidFill>
                  <a:srgbClr val="044875"/>
                </a:solidFill>
                <a:latin typeface="微软雅黑" panose="020B0503020204020204" pitchFamily="34" charset="-122"/>
                <a:ea typeface="微软雅黑" panose="020B0503020204020204" pitchFamily="34" charset="-122"/>
                <a:cs typeface="Arial" panose="020B0604020202020204" pitchFamily="34" charset="0"/>
              </a:rPr>
              <a:t>本课题利用卷积神经网络，主要针对肺部</a:t>
            </a:r>
            <a:r>
              <a:rPr lang="en-US" altLang="zh-CN" sz="2000" b="1" dirty="0">
                <a:solidFill>
                  <a:srgbClr val="044875"/>
                </a:solidFill>
                <a:latin typeface="微软雅黑" panose="020B0503020204020204" pitchFamily="34" charset="-122"/>
                <a:ea typeface="微软雅黑" panose="020B0503020204020204" pitchFamily="34" charset="-122"/>
                <a:cs typeface="Arial" panose="020B0604020202020204" pitchFamily="34" charset="0"/>
              </a:rPr>
              <a:t>CT</a:t>
            </a:r>
            <a:r>
              <a:rPr lang="zh-CN" altLang="en-US" sz="2000" b="1" dirty="0">
                <a:solidFill>
                  <a:srgbClr val="044875"/>
                </a:solidFill>
                <a:latin typeface="微软雅黑" panose="020B0503020204020204" pitchFamily="34" charset="-122"/>
                <a:ea typeface="微软雅黑" panose="020B0503020204020204" pitchFamily="34" charset="-122"/>
                <a:cs typeface="Arial" panose="020B0604020202020204" pitchFamily="34" charset="0"/>
              </a:rPr>
              <a:t>图像切片各癌变阶段进行分类识别。</a:t>
            </a:r>
            <a:endParaRPr lang="en-US" altLang="zh-CN" sz="2800" b="1" dirty="0">
              <a:solidFill>
                <a:srgbClr val="044875"/>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33" name="文本框 32"/>
          <p:cNvSpPr txBox="1"/>
          <p:nvPr/>
        </p:nvSpPr>
        <p:spPr>
          <a:xfrm>
            <a:off x="1094581" y="2558999"/>
            <a:ext cx="10002837" cy="3269613"/>
          </a:xfrm>
          <a:prstGeom prst="rect">
            <a:avLst/>
          </a:prstGeom>
          <a:noFill/>
        </p:spPr>
        <p:txBody>
          <a:bodyPr wrap="square">
            <a:spAutoFit/>
          </a:bodyPr>
          <a:lstStyle/>
          <a:p>
            <a:pPr eaLnBrk="1" fontAlgn="auto" hangingPunct="1">
              <a:lnSpc>
                <a:spcPct val="150000"/>
              </a:lnSpc>
              <a:spcBef>
                <a:spcPts val="0"/>
              </a:spcBef>
              <a:spcAft>
                <a:spcPts val="0"/>
              </a:spcAft>
              <a:buClr>
                <a:srgbClr val="044875"/>
              </a:buClr>
              <a:defRPr/>
            </a:pP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）学习图像处理的基本理论；</a:t>
            </a:r>
            <a:endParaRPr lang="en-US" altLang="zh-CN" sz="2000" dirty="0">
              <a:latin typeface="微软雅黑" panose="020B0503020204020204" pitchFamily="34" charset="-122"/>
              <a:ea typeface="微软雅黑" panose="020B0503020204020204" pitchFamily="34" charset="-122"/>
            </a:endParaRPr>
          </a:p>
          <a:p>
            <a:pPr eaLnBrk="1" fontAlgn="auto" hangingPunct="1">
              <a:lnSpc>
                <a:spcPct val="150000"/>
              </a:lnSpc>
              <a:spcBef>
                <a:spcPts val="0"/>
              </a:spcBef>
              <a:spcAft>
                <a:spcPts val="0"/>
              </a:spcAft>
              <a:buClr>
                <a:srgbClr val="044875"/>
              </a:buClr>
              <a:defRPr/>
            </a:pP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）学习图像模式识别的原理和方法；</a:t>
            </a:r>
            <a:endParaRPr lang="en-US" altLang="zh-CN" sz="2000" dirty="0">
              <a:latin typeface="微软雅黑" panose="020B0503020204020204" pitchFamily="34" charset="-122"/>
              <a:ea typeface="微软雅黑" panose="020B0503020204020204" pitchFamily="34" charset="-122"/>
            </a:endParaRPr>
          </a:p>
          <a:p>
            <a:pPr eaLnBrk="1" fontAlgn="auto" hangingPunct="1">
              <a:lnSpc>
                <a:spcPct val="150000"/>
              </a:lnSpc>
              <a:spcBef>
                <a:spcPts val="0"/>
              </a:spcBef>
              <a:spcAft>
                <a:spcPts val="0"/>
              </a:spcAft>
              <a:buClr>
                <a:srgbClr val="044875"/>
              </a:buClr>
              <a:defRPr/>
            </a:pP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3</a:t>
            </a:r>
            <a:r>
              <a:rPr lang="zh-CN" altLang="en-US" sz="2000" dirty="0">
                <a:latin typeface="微软雅黑" panose="020B0503020204020204" pitchFamily="34" charset="-122"/>
                <a:ea typeface="微软雅黑" panose="020B0503020204020204" pitchFamily="34" charset="-122"/>
              </a:rPr>
              <a:t>）学习并掌握</a:t>
            </a:r>
            <a:r>
              <a:rPr lang="en-US" altLang="zh-CN" sz="2000" dirty="0">
                <a:latin typeface="微软雅黑" panose="020B0503020204020204" pitchFamily="34" charset="-122"/>
                <a:ea typeface="微软雅黑" panose="020B0503020204020204" pitchFamily="34" charset="-122"/>
              </a:rPr>
              <a:t>MATLAB</a:t>
            </a:r>
            <a:r>
              <a:rPr lang="zh-CN" altLang="en-US" sz="2000" dirty="0">
                <a:latin typeface="微软雅黑" panose="020B0503020204020204" pitchFamily="34" charset="-122"/>
                <a:ea typeface="微软雅黑" panose="020B0503020204020204" pitchFamily="34" charset="-122"/>
              </a:rPr>
              <a:t>程序设计方法；</a:t>
            </a:r>
            <a:endParaRPr lang="en-US" altLang="zh-CN" sz="2000" dirty="0">
              <a:latin typeface="微软雅黑" panose="020B0503020204020204" pitchFamily="34" charset="-122"/>
              <a:ea typeface="微软雅黑" panose="020B0503020204020204" pitchFamily="34" charset="-122"/>
            </a:endParaRPr>
          </a:p>
          <a:p>
            <a:pPr eaLnBrk="1" fontAlgn="auto" hangingPunct="1">
              <a:lnSpc>
                <a:spcPct val="150000"/>
              </a:lnSpc>
              <a:spcBef>
                <a:spcPts val="0"/>
              </a:spcBef>
              <a:spcAft>
                <a:spcPts val="0"/>
              </a:spcAft>
              <a:buClr>
                <a:srgbClr val="044875"/>
              </a:buClr>
              <a:defRPr/>
            </a:pP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4</a:t>
            </a:r>
            <a:r>
              <a:rPr lang="zh-CN" altLang="en-US" sz="2000" dirty="0">
                <a:latin typeface="微软雅黑" panose="020B0503020204020204" pitchFamily="34" charset="-122"/>
                <a:ea typeface="微软雅黑" panose="020B0503020204020204" pitchFamily="34" charset="-122"/>
              </a:rPr>
              <a:t>）学习现有医学图像癌变病灶检测算法并对其进行评价；</a:t>
            </a:r>
            <a:endParaRPr lang="en-US" altLang="zh-CN" sz="2000" dirty="0">
              <a:latin typeface="微软雅黑" panose="020B0503020204020204" pitchFamily="34" charset="-122"/>
              <a:ea typeface="微软雅黑" panose="020B0503020204020204" pitchFamily="34" charset="-122"/>
            </a:endParaRPr>
          </a:p>
          <a:p>
            <a:pPr eaLnBrk="1" fontAlgn="auto" hangingPunct="1">
              <a:lnSpc>
                <a:spcPct val="150000"/>
              </a:lnSpc>
              <a:spcBef>
                <a:spcPts val="0"/>
              </a:spcBef>
              <a:spcAft>
                <a:spcPts val="0"/>
              </a:spcAft>
              <a:buClr>
                <a:srgbClr val="044875"/>
              </a:buClr>
              <a:defRPr/>
            </a:pP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5</a:t>
            </a:r>
            <a:r>
              <a:rPr lang="zh-CN" altLang="en-US" sz="2000" dirty="0">
                <a:latin typeface="微软雅黑" panose="020B0503020204020204" pitchFamily="34" charset="-122"/>
                <a:ea typeface="微软雅黑" panose="020B0503020204020204" pitchFamily="34" charset="-122"/>
              </a:rPr>
              <a:t>）尝试对现有医学图像癌变病灶检测算法进行改进；</a:t>
            </a:r>
            <a:endParaRPr lang="en-US" altLang="zh-CN" sz="2000" dirty="0">
              <a:latin typeface="微软雅黑" panose="020B0503020204020204" pitchFamily="34" charset="-122"/>
              <a:ea typeface="微软雅黑" panose="020B0503020204020204" pitchFamily="34" charset="-122"/>
            </a:endParaRPr>
          </a:p>
          <a:p>
            <a:pPr eaLnBrk="1" fontAlgn="auto" hangingPunct="1">
              <a:lnSpc>
                <a:spcPct val="150000"/>
              </a:lnSpc>
              <a:spcBef>
                <a:spcPts val="0"/>
              </a:spcBef>
              <a:spcAft>
                <a:spcPts val="0"/>
              </a:spcAft>
              <a:buClr>
                <a:srgbClr val="044875"/>
              </a:buClr>
              <a:defRPr/>
            </a:pP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6</a:t>
            </a:r>
            <a:r>
              <a:rPr lang="zh-CN" altLang="en-US" sz="2000" dirty="0">
                <a:latin typeface="微软雅黑" panose="020B0503020204020204" pitchFamily="34" charset="-122"/>
                <a:ea typeface="微软雅黑" panose="020B0503020204020204" pitchFamily="34" charset="-122"/>
              </a:rPr>
              <a:t>）撰写毕业设计论文；</a:t>
            </a:r>
            <a:endParaRPr lang="en-US" altLang="zh-CN" sz="2000" dirty="0">
              <a:latin typeface="微软雅黑" panose="020B0503020204020204" pitchFamily="34" charset="-122"/>
              <a:ea typeface="微软雅黑" panose="020B0503020204020204" pitchFamily="34" charset="-122"/>
            </a:endParaRPr>
          </a:p>
          <a:p>
            <a:pPr eaLnBrk="1" fontAlgn="auto" hangingPunct="1">
              <a:lnSpc>
                <a:spcPct val="150000"/>
              </a:lnSpc>
              <a:spcBef>
                <a:spcPts val="0"/>
              </a:spcBef>
              <a:spcAft>
                <a:spcPts val="0"/>
              </a:spcAft>
              <a:buClr>
                <a:srgbClr val="044875"/>
              </a:buClr>
              <a:defRPr/>
            </a:pP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7</a:t>
            </a:r>
            <a:r>
              <a:rPr lang="zh-CN" altLang="en-US" sz="2000" dirty="0">
                <a:latin typeface="微软雅黑" panose="020B0503020204020204" pitchFamily="34" charset="-122"/>
                <a:ea typeface="微软雅黑" panose="020B0503020204020204" pitchFamily="34" charset="-122"/>
              </a:rPr>
              <a:t>）制作</a:t>
            </a:r>
            <a:r>
              <a:rPr lang="en-US" altLang="zh-CN" sz="2000" dirty="0">
                <a:latin typeface="微软雅黑" panose="020B0503020204020204" pitchFamily="34" charset="-122"/>
                <a:ea typeface="微软雅黑" panose="020B0503020204020204" pitchFamily="34" charset="-122"/>
              </a:rPr>
              <a:t>PPT</a:t>
            </a:r>
            <a:r>
              <a:rPr lang="zh-CN" altLang="en-US" sz="2000" dirty="0">
                <a:latin typeface="微软雅黑" panose="020B0503020204020204" pitchFamily="34" charset="-122"/>
                <a:ea typeface="微软雅黑" panose="020B0503020204020204" pitchFamily="34" charset="-122"/>
              </a:rPr>
              <a:t>并答辩。</a:t>
            </a:r>
            <a:endParaRPr lang="en-US" altLang="zh-CN" sz="200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55"/>
                                        </p:tgtEl>
                                        <p:attrNameLst>
                                          <p:attrName>style.visibility</p:attrName>
                                        </p:attrNameLst>
                                      </p:cBhvr>
                                      <p:to>
                                        <p:strVal val="visible"/>
                                      </p:to>
                                    </p:set>
                                    <p:animEffect transition="in" filter="wipe(left)">
                                      <p:cBhvr>
                                        <p:cTn id="15" dur="500"/>
                                        <p:tgtEl>
                                          <p:spTgt spid="55"/>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8" fill="hold" grpId="0" nodeType="clickEffect">
                                  <p:stCondLst>
                                    <p:cond delay="0"/>
                                  </p:stCondLst>
                                  <p:childTnLst>
                                    <p:set>
                                      <p:cBhvr>
                                        <p:cTn id="19" dur="1" fill="hold">
                                          <p:stCondLst>
                                            <p:cond delay="0"/>
                                          </p:stCondLst>
                                        </p:cTn>
                                        <p:tgtEl>
                                          <p:spTgt spid="33">
                                            <p:txEl>
                                              <p:pRg st="0" end="0"/>
                                            </p:txEl>
                                          </p:spTgt>
                                        </p:tgtEl>
                                        <p:attrNameLst>
                                          <p:attrName>style.visibility</p:attrName>
                                        </p:attrNameLst>
                                      </p:cBhvr>
                                      <p:to>
                                        <p:strVal val="visible"/>
                                      </p:to>
                                    </p:set>
                                    <p:anim calcmode="lin" valueType="num">
                                      <p:cBhvr additive="base">
                                        <p:cTn id="20" dur="500"/>
                                        <p:tgtEl>
                                          <p:spTgt spid="33">
                                            <p:txEl>
                                              <p:pRg st="0" end="0"/>
                                            </p:txEl>
                                          </p:spTgt>
                                        </p:tgtEl>
                                        <p:attrNameLst>
                                          <p:attrName>ppt_x</p:attrName>
                                        </p:attrNameLst>
                                      </p:cBhvr>
                                      <p:tavLst>
                                        <p:tav tm="0">
                                          <p:val>
                                            <p:strVal val="#ppt_x-#ppt_w*1.125000"/>
                                          </p:val>
                                        </p:tav>
                                        <p:tav tm="100000">
                                          <p:val>
                                            <p:strVal val="#ppt_x"/>
                                          </p:val>
                                        </p:tav>
                                      </p:tavLst>
                                    </p:anim>
                                    <p:animEffect transition="in" filter="wipe(right)">
                                      <p:cBhvr>
                                        <p:cTn id="21" dur="500"/>
                                        <p:tgtEl>
                                          <p:spTgt spid="33">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8" fill="hold" grpId="0" nodeType="clickEffect">
                                  <p:stCondLst>
                                    <p:cond delay="0"/>
                                  </p:stCondLst>
                                  <p:childTnLst>
                                    <p:set>
                                      <p:cBhvr>
                                        <p:cTn id="25" dur="1" fill="hold">
                                          <p:stCondLst>
                                            <p:cond delay="0"/>
                                          </p:stCondLst>
                                        </p:cTn>
                                        <p:tgtEl>
                                          <p:spTgt spid="33">
                                            <p:txEl>
                                              <p:pRg st="1" end="1"/>
                                            </p:txEl>
                                          </p:spTgt>
                                        </p:tgtEl>
                                        <p:attrNameLst>
                                          <p:attrName>style.visibility</p:attrName>
                                        </p:attrNameLst>
                                      </p:cBhvr>
                                      <p:to>
                                        <p:strVal val="visible"/>
                                      </p:to>
                                    </p:set>
                                    <p:anim calcmode="lin" valueType="num">
                                      <p:cBhvr additive="base">
                                        <p:cTn id="26" dur="500"/>
                                        <p:tgtEl>
                                          <p:spTgt spid="33">
                                            <p:txEl>
                                              <p:pRg st="1" end="1"/>
                                            </p:txEl>
                                          </p:spTgt>
                                        </p:tgtEl>
                                        <p:attrNameLst>
                                          <p:attrName>ppt_x</p:attrName>
                                        </p:attrNameLst>
                                      </p:cBhvr>
                                      <p:tavLst>
                                        <p:tav tm="0">
                                          <p:val>
                                            <p:strVal val="#ppt_x-#ppt_w*1.125000"/>
                                          </p:val>
                                        </p:tav>
                                        <p:tav tm="100000">
                                          <p:val>
                                            <p:strVal val="#ppt_x"/>
                                          </p:val>
                                        </p:tav>
                                      </p:tavLst>
                                    </p:anim>
                                    <p:animEffect transition="in" filter="wipe(right)">
                                      <p:cBhvr>
                                        <p:cTn id="27" dur="500"/>
                                        <p:tgtEl>
                                          <p:spTgt spid="33">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8" fill="hold" grpId="0" nodeType="clickEffect">
                                  <p:stCondLst>
                                    <p:cond delay="0"/>
                                  </p:stCondLst>
                                  <p:childTnLst>
                                    <p:set>
                                      <p:cBhvr>
                                        <p:cTn id="31" dur="1" fill="hold">
                                          <p:stCondLst>
                                            <p:cond delay="0"/>
                                          </p:stCondLst>
                                        </p:cTn>
                                        <p:tgtEl>
                                          <p:spTgt spid="33">
                                            <p:txEl>
                                              <p:pRg st="2" end="2"/>
                                            </p:txEl>
                                          </p:spTgt>
                                        </p:tgtEl>
                                        <p:attrNameLst>
                                          <p:attrName>style.visibility</p:attrName>
                                        </p:attrNameLst>
                                      </p:cBhvr>
                                      <p:to>
                                        <p:strVal val="visible"/>
                                      </p:to>
                                    </p:set>
                                    <p:anim calcmode="lin" valueType="num">
                                      <p:cBhvr additive="base">
                                        <p:cTn id="32" dur="500"/>
                                        <p:tgtEl>
                                          <p:spTgt spid="33">
                                            <p:txEl>
                                              <p:pRg st="2" end="2"/>
                                            </p:txEl>
                                          </p:spTgt>
                                        </p:tgtEl>
                                        <p:attrNameLst>
                                          <p:attrName>ppt_x</p:attrName>
                                        </p:attrNameLst>
                                      </p:cBhvr>
                                      <p:tavLst>
                                        <p:tav tm="0">
                                          <p:val>
                                            <p:strVal val="#ppt_x-#ppt_w*1.125000"/>
                                          </p:val>
                                        </p:tav>
                                        <p:tav tm="100000">
                                          <p:val>
                                            <p:strVal val="#ppt_x"/>
                                          </p:val>
                                        </p:tav>
                                      </p:tavLst>
                                    </p:anim>
                                    <p:animEffect transition="in" filter="wipe(right)">
                                      <p:cBhvr>
                                        <p:cTn id="33" dur="500"/>
                                        <p:tgtEl>
                                          <p:spTgt spid="33">
                                            <p:txEl>
                                              <p:pRg st="2" end="2"/>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8" fill="hold" grpId="0" nodeType="clickEffect">
                                  <p:stCondLst>
                                    <p:cond delay="0"/>
                                  </p:stCondLst>
                                  <p:childTnLst>
                                    <p:set>
                                      <p:cBhvr>
                                        <p:cTn id="37" dur="1" fill="hold">
                                          <p:stCondLst>
                                            <p:cond delay="0"/>
                                          </p:stCondLst>
                                        </p:cTn>
                                        <p:tgtEl>
                                          <p:spTgt spid="33">
                                            <p:txEl>
                                              <p:pRg st="3" end="3"/>
                                            </p:txEl>
                                          </p:spTgt>
                                        </p:tgtEl>
                                        <p:attrNameLst>
                                          <p:attrName>style.visibility</p:attrName>
                                        </p:attrNameLst>
                                      </p:cBhvr>
                                      <p:to>
                                        <p:strVal val="visible"/>
                                      </p:to>
                                    </p:set>
                                    <p:anim calcmode="lin" valueType="num">
                                      <p:cBhvr additive="base">
                                        <p:cTn id="38" dur="500"/>
                                        <p:tgtEl>
                                          <p:spTgt spid="33">
                                            <p:txEl>
                                              <p:pRg st="3" end="3"/>
                                            </p:txEl>
                                          </p:spTgt>
                                        </p:tgtEl>
                                        <p:attrNameLst>
                                          <p:attrName>ppt_x</p:attrName>
                                        </p:attrNameLst>
                                      </p:cBhvr>
                                      <p:tavLst>
                                        <p:tav tm="0">
                                          <p:val>
                                            <p:strVal val="#ppt_x-#ppt_w*1.125000"/>
                                          </p:val>
                                        </p:tav>
                                        <p:tav tm="100000">
                                          <p:val>
                                            <p:strVal val="#ppt_x"/>
                                          </p:val>
                                        </p:tav>
                                      </p:tavLst>
                                    </p:anim>
                                    <p:animEffect transition="in" filter="wipe(right)">
                                      <p:cBhvr>
                                        <p:cTn id="39" dur="500"/>
                                        <p:tgtEl>
                                          <p:spTgt spid="33">
                                            <p:txEl>
                                              <p:pRg st="3" end="3"/>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8" fill="hold" grpId="0" nodeType="clickEffect">
                                  <p:stCondLst>
                                    <p:cond delay="0"/>
                                  </p:stCondLst>
                                  <p:childTnLst>
                                    <p:set>
                                      <p:cBhvr>
                                        <p:cTn id="43" dur="1" fill="hold">
                                          <p:stCondLst>
                                            <p:cond delay="0"/>
                                          </p:stCondLst>
                                        </p:cTn>
                                        <p:tgtEl>
                                          <p:spTgt spid="33">
                                            <p:txEl>
                                              <p:pRg st="4" end="4"/>
                                            </p:txEl>
                                          </p:spTgt>
                                        </p:tgtEl>
                                        <p:attrNameLst>
                                          <p:attrName>style.visibility</p:attrName>
                                        </p:attrNameLst>
                                      </p:cBhvr>
                                      <p:to>
                                        <p:strVal val="visible"/>
                                      </p:to>
                                    </p:set>
                                    <p:anim calcmode="lin" valueType="num">
                                      <p:cBhvr additive="base">
                                        <p:cTn id="44" dur="500"/>
                                        <p:tgtEl>
                                          <p:spTgt spid="33">
                                            <p:txEl>
                                              <p:pRg st="4" end="4"/>
                                            </p:txEl>
                                          </p:spTgt>
                                        </p:tgtEl>
                                        <p:attrNameLst>
                                          <p:attrName>ppt_x</p:attrName>
                                        </p:attrNameLst>
                                      </p:cBhvr>
                                      <p:tavLst>
                                        <p:tav tm="0">
                                          <p:val>
                                            <p:strVal val="#ppt_x-#ppt_w*1.125000"/>
                                          </p:val>
                                        </p:tav>
                                        <p:tav tm="100000">
                                          <p:val>
                                            <p:strVal val="#ppt_x"/>
                                          </p:val>
                                        </p:tav>
                                      </p:tavLst>
                                    </p:anim>
                                    <p:animEffect transition="in" filter="wipe(right)">
                                      <p:cBhvr>
                                        <p:cTn id="45" dur="500"/>
                                        <p:tgtEl>
                                          <p:spTgt spid="33">
                                            <p:txEl>
                                              <p:pRg st="4" end="4"/>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2" presetClass="entr" presetSubtype="8" fill="hold" grpId="0" nodeType="clickEffect">
                                  <p:stCondLst>
                                    <p:cond delay="0"/>
                                  </p:stCondLst>
                                  <p:childTnLst>
                                    <p:set>
                                      <p:cBhvr>
                                        <p:cTn id="49" dur="1" fill="hold">
                                          <p:stCondLst>
                                            <p:cond delay="0"/>
                                          </p:stCondLst>
                                        </p:cTn>
                                        <p:tgtEl>
                                          <p:spTgt spid="33">
                                            <p:txEl>
                                              <p:pRg st="5" end="5"/>
                                            </p:txEl>
                                          </p:spTgt>
                                        </p:tgtEl>
                                        <p:attrNameLst>
                                          <p:attrName>style.visibility</p:attrName>
                                        </p:attrNameLst>
                                      </p:cBhvr>
                                      <p:to>
                                        <p:strVal val="visible"/>
                                      </p:to>
                                    </p:set>
                                    <p:anim calcmode="lin" valueType="num">
                                      <p:cBhvr additive="base">
                                        <p:cTn id="50" dur="500"/>
                                        <p:tgtEl>
                                          <p:spTgt spid="33">
                                            <p:txEl>
                                              <p:pRg st="5" end="5"/>
                                            </p:txEl>
                                          </p:spTgt>
                                        </p:tgtEl>
                                        <p:attrNameLst>
                                          <p:attrName>ppt_x</p:attrName>
                                        </p:attrNameLst>
                                      </p:cBhvr>
                                      <p:tavLst>
                                        <p:tav tm="0">
                                          <p:val>
                                            <p:strVal val="#ppt_x-#ppt_w*1.125000"/>
                                          </p:val>
                                        </p:tav>
                                        <p:tav tm="100000">
                                          <p:val>
                                            <p:strVal val="#ppt_x"/>
                                          </p:val>
                                        </p:tav>
                                      </p:tavLst>
                                    </p:anim>
                                    <p:animEffect transition="in" filter="wipe(right)">
                                      <p:cBhvr>
                                        <p:cTn id="51" dur="500"/>
                                        <p:tgtEl>
                                          <p:spTgt spid="33">
                                            <p:txEl>
                                              <p:pRg st="5" end="5"/>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2" presetClass="entr" presetSubtype="8" fill="hold" grpId="0" nodeType="clickEffect">
                                  <p:stCondLst>
                                    <p:cond delay="0"/>
                                  </p:stCondLst>
                                  <p:childTnLst>
                                    <p:set>
                                      <p:cBhvr>
                                        <p:cTn id="55" dur="1" fill="hold">
                                          <p:stCondLst>
                                            <p:cond delay="0"/>
                                          </p:stCondLst>
                                        </p:cTn>
                                        <p:tgtEl>
                                          <p:spTgt spid="33">
                                            <p:txEl>
                                              <p:pRg st="6" end="6"/>
                                            </p:txEl>
                                          </p:spTgt>
                                        </p:tgtEl>
                                        <p:attrNameLst>
                                          <p:attrName>style.visibility</p:attrName>
                                        </p:attrNameLst>
                                      </p:cBhvr>
                                      <p:to>
                                        <p:strVal val="visible"/>
                                      </p:to>
                                    </p:set>
                                    <p:anim calcmode="lin" valueType="num">
                                      <p:cBhvr additive="base">
                                        <p:cTn id="56" dur="500"/>
                                        <p:tgtEl>
                                          <p:spTgt spid="33">
                                            <p:txEl>
                                              <p:pRg st="6" end="6"/>
                                            </p:txEl>
                                          </p:spTgt>
                                        </p:tgtEl>
                                        <p:attrNameLst>
                                          <p:attrName>ppt_x</p:attrName>
                                        </p:attrNameLst>
                                      </p:cBhvr>
                                      <p:tavLst>
                                        <p:tav tm="0">
                                          <p:val>
                                            <p:strVal val="#ppt_x-#ppt_w*1.125000"/>
                                          </p:val>
                                        </p:tav>
                                        <p:tav tm="100000">
                                          <p:val>
                                            <p:strVal val="#ppt_x"/>
                                          </p:val>
                                        </p:tav>
                                      </p:tavLst>
                                    </p:anim>
                                    <p:animEffect transition="in" filter="wipe(right)">
                                      <p:cBhvr>
                                        <p:cTn id="57" dur="500"/>
                                        <p:tgtEl>
                                          <p:spTgt spid="3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animBg="1"/>
      <p:bldP spid="33" grpId="0" build="p" bldLvl="3"/>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1880</Words>
  <Application>Microsoft Office PowerPoint</Application>
  <PresentationFormat>宽屏</PresentationFormat>
  <Paragraphs>209</Paragraphs>
  <Slides>35</Slides>
  <Notes>15</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35</vt:i4>
      </vt:variant>
    </vt:vector>
  </HeadingPairs>
  <TitlesOfParts>
    <vt:vector size="43" baseType="lpstr">
      <vt:lpstr>等线</vt:lpstr>
      <vt:lpstr>微软雅黑</vt:lpstr>
      <vt:lpstr>Arial</vt:lpstr>
      <vt:lpstr>Calibri</vt:lpstr>
      <vt:lpstr>Calibri Light</vt:lpstr>
      <vt:lpstr>Impact</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门泓江;王亮;赵苏琪</dc:creator>
  <cp:lastModifiedBy>Sukii 赵</cp:lastModifiedBy>
  <cp:revision>77</cp:revision>
  <dcterms:created xsi:type="dcterms:W3CDTF">2015-04-13T12:15:00Z</dcterms:created>
  <dcterms:modified xsi:type="dcterms:W3CDTF">2019-07-01T00:38:13Z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2052-11.1.0.8806</vt:lpwstr>
  </property>
</Properties>
</file>