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Schoolbook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Schoolbook-bold.fntdata"/><Relationship Id="rId10" Type="http://schemas.openxmlformats.org/officeDocument/2006/relationships/font" Target="fonts/CenturySchoolbook-regular.fntdata"/><Relationship Id="rId13" Type="http://schemas.openxmlformats.org/officeDocument/2006/relationships/font" Target="fonts/CenturySchoolbook-boldItalic.fntdata"/><Relationship Id="rId12" Type="http://schemas.openxmlformats.org/officeDocument/2006/relationships/font" Target="fonts/CenturySchoolbook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7804" y="956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1" Type="http://schemas.openxmlformats.org/officeDocument/2006/relationships/image" Target="../media/image15.png"/><Relationship Id="rId10" Type="http://schemas.openxmlformats.org/officeDocument/2006/relationships/image" Target="../media/image4.png"/><Relationship Id="rId12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5" Type="http://schemas.openxmlformats.org/officeDocument/2006/relationships/image" Target="../media/image21.png"/><Relationship Id="rId1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deeplearning.ai</a:t>
              </a:r>
              <a:endPara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>
            <p:ph type="ctrTitle"/>
          </p:nvPr>
        </p:nvSpPr>
        <p:spPr>
          <a:xfrm>
            <a:off x="5170616" y="985378"/>
            <a:ext cx="6239800" cy="1827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Recurrent Neural Networks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Neural Network Model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4836353" y="3410417"/>
            <a:ext cx="6908326" cy="17737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82880" y="182880"/>
            <a:ext cx="1211419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Why not a standard network?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110796" y="1187673"/>
            <a:ext cx="1164421" cy="2768459"/>
            <a:chOff x="1110640" y="1179337"/>
            <a:chExt cx="1164421" cy="2768459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1110640" y="1179337"/>
              <a:ext cx="1046377" cy="5232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110640" y="1886578"/>
              <a:ext cx="1046377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1435697" y="2695131"/>
              <a:ext cx="396262" cy="5232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110640" y="3424576"/>
              <a:ext cx="1164421" cy="5232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3811012" y="1513568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811012" y="2036788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811012" y="3382356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795761" y="2630842"/>
            <a:ext cx="396262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773923" y="1474696"/>
            <a:ext cx="439938" cy="231370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080447" y="1512859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080447" y="2036079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080447" y="3381647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65196" y="2630133"/>
            <a:ext cx="396262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043358" y="1473987"/>
            <a:ext cx="439938" cy="231370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4"/>
          <p:cNvCxnSpPr/>
          <p:nvPr/>
        </p:nvCxnSpPr>
        <p:spPr>
          <a:xfrm>
            <a:off x="4734939" y="2807064"/>
            <a:ext cx="85140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8" name="Google Shape;118;p14"/>
          <p:cNvSpPr/>
          <p:nvPr/>
        </p:nvSpPr>
        <p:spPr>
          <a:xfrm>
            <a:off x="2342030" y="1299243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342030" y="1992031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2342030" y="3520258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2856642" y="1469078"/>
            <a:ext cx="599158" cy="23529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2" name="Google Shape;122;p14"/>
          <p:cNvCxnSpPr/>
          <p:nvPr/>
        </p:nvCxnSpPr>
        <p:spPr>
          <a:xfrm flipH="1" rot="10800000">
            <a:off x="2856642" y="3381647"/>
            <a:ext cx="636247" cy="32149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2862937" y="2209913"/>
            <a:ext cx="611407" cy="14369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24" name="Google Shape;124;p14"/>
          <p:cNvSpPr/>
          <p:nvPr/>
        </p:nvSpPr>
        <p:spPr>
          <a:xfrm>
            <a:off x="7837365" y="1295825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837365" y="2034843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837365" y="3512878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837365" y="2773861"/>
            <a:ext cx="365760" cy="365760"/>
          </a:xfrm>
          <a:prstGeom prst="ellipse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 flipH="1" rot="10800000">
            <a:off x="6764330" y="1616247"/>
            <a:ext cx="783626" cy="19556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9" name="Google Shape;129;p14"/>
          <p:cNvCxnSpPr/>
          <p:nvPr/>
        </p:nvCxnSpPr>
        <p:spPr>
          <a:xfrm flipH="1" rot="10800000">
            <a:off x="6764330" y="2217723"/>
            <a:ext cx="783626" cy="5764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6764330" y="2849190"/>
            <a:ext cx="783626" cy="10755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1" name="Google Shape;131;p14"/>
          <p:cNvCxnSpPr/>
          <p:nvPr/>
        </p:nvCxnSpPr>
        <p:spPr>
          <a:xfrm>
            <a:off x="6764330" y="3542392"/>
            <a:ext cx="783626" cy="10755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2" name="Google Shape;132;p14"/>
          <p:cNvSpPr txBox="1"/>
          <p:nvPr/>
        </p:nvSpPr>
        <p:spPr>
          <a:xfrm>
            <a:off x="8569957" y="1175255"/>
            <a:ext cx="1053878" cy="52322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8569957" y="1918526"/>
            <a:ext cx="1053878" cy="52322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8895014" y="2695131"/>
            <a:ext cx="396262" cy="52322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569957" y="3424576"/>
            <a:ext cx="1183144" cy="531556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80468" y="4598853"/>
            <a:ext cx="20794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Problems: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725856" y="5199235"/>
            <a:ext cx="106250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Inputs, outputs can be different lengths in different examples.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725856" y="5785063"/>
            <a:ext cx="109889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Doesn’t share features learned across different positions of text.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82880" y="182880"/>
            <a:ext cx="1211419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Recurrent Neural Networks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885950" y="5332512"/>
            <a:ext cx="73180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said, “Teddy Roosevelt was a great President.”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885950" y="6015514"/>
            <a:ext cx="52652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said, “Teddy bears are on sale!”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82880" y="182880"/>
            <a:ext cx="1211419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Forward Propagation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672045" y="937097"/>
            <a:ext cx="8660675" cy="3256080"/>
            <a:chOff x="1201782" y="1655554"/>
            <a:chExt cx="9198194" cy="3577290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155" name="Google Shape;155;p16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p:sp>
              <p:nvSpPr>
                <p:cNvPr id="156" name="Google Shape;156;p16"/>
                <p:cNvSpPr txBox="1"/>
                <p:nvPr/>
              </p:nvSpPr>
              <p:spPr>
                <a:xfrm>
                  <a:off x="182880" y="1904146"/>
                  <a:ext cx="905441" cy="461665"/>
                </a:xfrm>
                <a:prstGeom prst="rect">
                  <a:avLst/>
                </a:prstGeom>
                <a:blipFill rotWithShape="1">
                  <a:blip r:embed="rId3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grpSp>
              <p:nvGrpSpPr>
                <p:cNvPr id="157" name="Google Shape;157;p16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58" name="Google Shape;158;p1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16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6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6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63" name="Google Shape;163;p16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lg" w="lg" type="triangle"/>
                </a:ln>
              </p:spPr>
            </p:cxnSp>
            <p:sp>
              <p:nvSpPr>
                <p:cNvPr id="164" name="Google Shape;164;p16"/>
                <p:cNvSpPr txBox="1"/>
                <p:nvPr/>
              </p:nvSpPr>
              <p:spPr>
                <a:xfrm>
                  <a:off x="1580574" y="3595522"/>
                  <a:ext cx="906723" cy="461665"/>
                </a:xfrm>
                <a:prstGeom prst="rect">
                  <a:avLst/>
                </a:prstGeom>
                <a:blipFill rotWithShape="1">
                  <a:blip r:embed="rId4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65" name="Google Shape;165;p16"/>
                <p:cNvSpPr txBox="1"/>
                <p:nvPr/>
              </p:nvSpPr>
              <p:spPr>
                <a:xfrm>
                  <a:off x="1744396" y="479897"/>
                  <a:ext cx="912942" cy="461665"/>
                </a:xfrm>
                <a:prstGeom prst="rect">
                  <a:avLst/>
                </a:prstGeom>
                <a:blipFill rotWithShape="1">
                  <a:blip r:embed="rId5">
                    <a:alphaModFix/>
                  </a:blip>
                  <a:stretch>
                    <a:fillRect b="-18840" l="0" r="0" t="-4346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66" name="Google Shape;166;p16"/>
                <p:cNvSpPr txBox="1"/>
                <p:nvPr/>
              </p:nvSpPr>
              <p:spPr>
                <a:xfrm>
                  <a:off x="2261507" y="1638036"/>
                  <a:ext cx="905441" cy="461665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grpSp>
              <p:nvGrpSpPr>
                <p:cNvPr id="167" name="Google Shape;167;p16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68" name="Google Shape;168;p1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6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16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6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73" name="Google Shape;173;p16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lg" w="lg" type="triangle"/>
                </a:ln>
              </p:spPr>
            </p:cxnSp>
            <p:sp>
              <p:nvSpPr>
                <p:cNvPr id="174" name="Google Shape;174;p16"/>
                <p:cNvSpPr txBox="1"/>
                <p:nvPr/>
              </p:nvSpPr>
              <p:spPr>
                <a:xfrm>
                  <a:off x="2967232" y="3595521"/>
                  <a:ext cx="906723" cy="461665"/>
                </a:xfrm>
                <a:prstGeom prst="rect">
                  <a:avLst/>
                </a:prstGeom>
                <a:blipFill rotWithShape="1">
                  <a:blip r:embed="rId7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75" name="Google Shape;175;p16"/>
                <p:cNvSpPr txBox="1"/>
                <p:nvPr/>
              </p:nvSpPr>
              <p:spPr>
                <a:xfrm>
                  <a:off x="3131054" y="479897"/>
                  <a:ext cx="912942" cy="461665"/>
                </a:xfrm>
                <a:prstGeom prst="rect">
                  <a:avLst/>
                </a:prstGeom>
                <a:blipFill rotWithShape="1">
                  <a:blip r:embed="rId8">
                    <a:alphaModFix/>
                  </a:blip>
                  <a:stretch>
                    <a:fillRect b="-18840" l="-708" r="0" t="-4346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76" name="Google Shape;176;p16"/>
                <p:cNvSpPr txBox="1"/>
                <p:nvPr/>
              </p:nvSpPr>
              <p:spPr>
                <a:xfrm>
                  <a:off x="3735177" y="1659677"/>
                  <a:ext cx="905441" cy="461665"/>
                </a:xfrm>
                <a:prstGeom prst="rect">
                  <a:avLst/>
                </a:prstGeom>
                <a:blipFill rotWithShape="1">
                  <a:blip r:embed="rId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grpSp>
              <p:nvGrpSpPr>
                <p:cNvPr id="177" name="Google Shape;177;p16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78" name="Google Shape;178;p1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6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16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16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83" name="Google Shape;183;p16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lg" w="lg" type="triangle"/>
                </a:ln>
              </p:spPr>
            </p:cxnSp>
            <p:sp>
              <p:nvSpPr>
                <p:cNvPr id="184" name="Google Shape;184;p16"/>
                <p:cNvSpPr txBox="1"/>
                <p:nvPr/>
              </p:nvSpPr>
              <p:spPr>
                <a:xfrm>
                  <a:off x="4448981" y="3595520"/>
                  <a:ext cx="906723" cy="461665"/>
                </a:xfrm>
                <a:prstGeom prst="rect">
                  <a:avLst/>
                </a:prstGeom>
                <a:blipFill rotWithShape="1">
                  <a:blip r:embed="rId10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85" name="Google Shape;185;p16"/>
                <p:cNvSpPr txBox="1"/>
                <p:nvPr/>
              </p:nvSpPr>
              <p:spPr>
                <a:xfrm>
                  <a:off x="4604724" y="501538"/>
                  <a:ext cx="912942" cy="461665"/>
                </a:xfrm>
                <a:prstGeom prst="rect">
                  <a:avLst/>
                </a:prstGeom>
                <a:blipFill rotWithShape="1">
                  <a:blip r:embed="rId11">
                    <a:alphaModFix/>
                  </a:blip>
                  <a:stretch>
                    <a:fillRect b="-18840" l="0" r="0" t="-4346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86" name="Google Shape;186;p16"/>
                <p:cNvSpPr txBox="1"/>
                <p:nvPr/>
              </p:nvSpPr>
              <p:spPr>
                <a:xfrm>
                  <a:off x="7054668" y="1609118"/>
                  <a:ext cx="1301318" cy="461665"/>
                </a:xfrm>
                <a:prstGeom prst="rect">
                  <a:avLst/>
                </a:prstGeom>
                <a:blipFill rotWithShape="1">
                  <a:blip r:embed="rId12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grpSp>
              <p:nvGrpSpPr>
                <p:cNvPr id="187" name="Google Shape;187;p16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88" name="Google Shape;188;p1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16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1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16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16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cap="flat" cmpd="sng" w="158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93" name="Google Shape;193;p16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lg" w="lg" type="triangle"/>
                </a:ln>
              </p:spPr>
            </p:cxnSp>
            <p:sp>
              <p:nvSpPr>
                <p:cNvPr id="194" name="Google Shape;194;p16"/>
                <p:cNvSpPr txBox="1"/>
                <p:nvPr/>
              </p:nvSpPr>
              <p:spPr>
                <a:xfrm>
                  <a:off x="8140899" y="3595520"/>
                  <a:ext cx="1009251" cy="461665"/>
                </a:xfrm>
                <a:prstGeom prst="rect">
                  <a:avLst/>
                </a:prstGeom>
                <a:blipFill rotWithShape="1">
                  <a:blip r:embed="rId13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95" name="Google Shape;195;p16"/>
                <p:cNvSpPr txBox="1"/>
                <p:nvPr/>
              </p:nvSpPr>
              <p:spPr>
                <a:xfrm>
                  <a:off x="8355986" y="479897"/>
                  <a:ext cx="1025088" cy="468783"/>
                </a:xfrm>
                <a:prstGeom prst="rect">
                  <a:avLst/>
                </a:prstGeom>
                <a:blipFill rotWithShape="1">
                  <a:blip r:embed="rId14">
                    <a:alphaModFix/>
                  </a:blip>
                  <a:stretch>
                    <a:fillRect b="-18568" l="-1265" r="0" t="-2855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196" name="Google Shape;196;p16"/>
                <p:cNvSpPr txBox="1"/>
                <p:nvPr/>
              </p:nvSpPr>
              <p:spPr>
                <a:xfrm>
                  <a:off x="6326710" y="1882473"/>
                  <a:ext cx="574195" cy="523220"/>
                </a:xfrm>
                <a:prstGeom prst="rect">
                  <a:avLst/>
                </a:prstGeom>
                <a:blipFill rotWithShape="1">
                  <a:blip r:embed="rId15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cxnSp>
            <p:nvCxnSpPr>
              <p:cNvPr id="197" name="Google Shape;197;p16"/>
              <p:cNvCxnSpPr/>
              <p:nvPr/>
            </p:nvCxnSpPr>
            <p:spPr>
              <a:xfrm rot="10800000">
                <a:off x="3031993" y="3226525"/>
                <a:ext cx="0" cy="36576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198" name="Google Shape;198;p16"/>
              <p:cNvCxnSpPr/>
              <p:nvPr/>
            </p:nvCxnSpPr>
            <p:spPr>
              <a:xfrm rot="10800000">
                <a:off x="5884096" y="3226525"/>
                <a:ext cx="0" cy="36576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199" name="Google Shape;199;p16"/>
              <p:cNvCxnSpPr/>
              <p:nvPr/>
            </p:nvCxnSpPr>
            <p:spPr>
              <a:xfrm rot="10800000">
                <a:off x="4453338" y="3226525"/>
                <a:ext cx="0" cy="36576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9664427" y="3226525"/>
                <a:ext cx="0" cy="36576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</p:grpSp>
        <p:cxnSp>
          <p:nvCxnSpPr>
            <p:cNvPr id="202" name="Google Shape;202;p16"/>
            <p:cNvCxnSpPr/>
            <p:nvPr/>
          </p:nvCxnSpPr>
          <p:spPr>
            <a:xfrm rot="10800000">
              <a:off x="3018150" y="2117219"/>
              <a:ext cx="0" cy="36576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03" name="Google Shape;203;p16"/>
            <p:cNvCxnSpPr/>
            <p:nvPr/>
          </p:nvCxnSpPr>
          <p:spPr>
            <a:xfrm rot="10800000">
              <a:off x="5870253" y="2117219"/>
              <a:ext cx="0" cy="36576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04" name="Google Shape;204;p16"/>
            <p:cNvCxnSpPr/>
            <p:nvPr/>
          </p:nvCxnSpPr>
          <p:spPr>
            <a:xfrm rot="10800000">
              <a:off x="4439495" y="2117219"/>
              <a:ext cx="0" cy="36576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05" name="Google Shape;205;p16"/>
            <p:cNvCxnSpPr/>
            <p:nvPr/>
          </p:nvCxnSpPr>
          <p:spPr>
            <a:xfrm rot="10800000">
              <a:off x="9650584" y="2117219"/>
              <a:ext cx="0" cy="36576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82880" y="182880"/>
            <a:ext cx="1211419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Simplified RNN notation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37429" y="1384663"/>
            <a:ext cx="5372817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437429" y="2463331"/>
            <a:ext cx="3576877" cy="4937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8" l="0" r="0" t="-24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