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3"/>
    <p:sldId id="299" r:id="rId4"/>
    <p:sldId id="316" r:id="rId5"/>
    <p:sldId id="315" r:id="rId6"/>
    <p:sldId id="317" r:id="rId7"/>
    <p:sldId id="318" r:id="rId8"/>
    <p:sldId id="319" r:id="rId9"/>
    <p:sldId id="322" r:id="rId10"/>
    <p:sldId id="323" r:id="rId11"/>
    <p:sldId id="324" r:id="rId12"/>
    <p:sldId id="326" r:id="rId13"/>
    <p:sldId id="325" r:id="rId14"/>
    <p:sldId id="328" r:id="rId15"/>
    <p:sldId id="329" r:id="rId16"/>
    <p:sldId id="330" r:id="rId17"/>
    <p:sldId id="27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8E8E8E"/>
    <a:srgbClr val="314865"/>
    <a:srgbClr val="4D8FB7"/>
    <a:srgbClr val="E2E9E9"/>
    <a:srgbClr val="82B0CC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4" autoAdjust="0"/>
    <p:restoredTop sz="94660" autoAdjust="0"/>
  </p:normalViewPr>
  <p:slideViewPr>
    <p:cSldViewPr snapToGrid="0">
      <p:cViewPr varScale="1">
        <p:scale>
          <a:sx n="67" d="100"/>
          <a:sy n="67" d="100"/>
        </p:scale>
        <p:origin x="-900" y="-108"/>
      </p:cViewPr>
      <p:guideLst>
        <p:guide orient="horz" pos="215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yanj.c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853354"/>
            <a:ext cx="12192000" cy="2004646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99139" y="2173580"/>
            <a:ext cx="7525545" cy="212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4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and 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sz="4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nalysis on 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sz="4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raph 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sz="4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ooling</a:t>
            </a:r>
            <a:endParaRPr sz="4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98455" y="4978514"/>
            <a:ext cx="16852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Bowen Pei</a:t>
            </a:r>
            <a:endParaRPr lang="zh-CN" altLang="en-US" sz="2400" b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605183" y="693915"/>
            <a:ext cx="10981634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altLang="zh-CN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SAGPool</a:t>
            </a:r>
            <a:endParaRPr altLang="zh-CN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5183" y="1539150"/>
            <a:ext cx="10981634" cy="4358556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Pros: 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	(a) Sparse, the same complexity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	(b) </a:t>
            </a:r>
            <a:r>
              <a:rPr lang="zh-CN" altLang="en-US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×</a:t>
            </a: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It can be both H architecture and G architecture. Therefore, it can be used to learn both many vertexes and few vertexes graph. 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Cons: 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	(a) </a:t>
            </a:r>
            <a:r>
              <a:rPr lang="zh-CN" altLang="en-US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×</a:t>
            </a:r>
            <a:r>
              <a:rPr altLang="zh-CN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Adding nodes to a graph can change the pooling result of the whole graph. (locally dependent)</a:t>
            </a:r>
            <a:endParaRPr altLang="zh-CN" sz="1800" b="1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	(b) </a:t>
            </a:r>
            <a:r>
              <a:rPr lang="zh-CN" altLang="en-US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×</a:t>
            </a:r>
            <a:r>
              <a:rPr altLang="zh-CN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Cannot parameterize the pooling ratios to find optimal values for each graph.</a:t>
            </a:r>
            <a:endParaRPr altLang="zh-CN" sz="1800" b="1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605183" y="693915"/>
            <a:ext cx="10981634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altLang="zh-CN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EdgePool</a:t>
            </a:r>
            <a:endParaRPr altLang="zh-CN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5183" y="1539150"/>
            <a:ext cx="10981634" cy="4358556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" y="1939290"/>
            <a:ext cx="10574655" cy="380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605183" y="693915"/>
            <a:ext cx="10981634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altLang="zh-CN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EdgePool</a:t>
            </a:r>
            <a:endParaRPr altLang="zh-CN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5183" y="1539150"/>
            <a:ext cx="10981634" cy="4358556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Based on edge contraction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1) Choosing edges. For an edge from node i to node j, we compute the raw score r as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Where n</a:t>
            </a:r>
            <a:r>
              <a:rPr altLang="zh-CN" sz="1800" b="1" spc="100" baseline="-250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i</a:t>
            </a: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 and n</a:t>
            </a:r>
            <a:r>
              <a:rPr altLang="zh-CN" sz="1800" b="1" spc="100" baseline="-250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j</a:t>
            </a: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 are the node features and W and b are learned parameters.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2) Computing new node features: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3) </a:t>
            </a:r>
            <a:r>
              <a:rPr lang="zh-CN" altLang="en-US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×</a:t>
            </a: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Integrating edge features: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l="38092" t="-17778" r="38097" b="-11667"/>
          <a:stretch>
            <a:fillRect/>
          </a:stretch>
        </p:blipFill>
        <p:spPr>
          <a:xfrm>
            <a:off x="4098290" y="3936365"/>
            <a:ext cx="3344545" cy="4438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l="35208" t="-10702" r="35678"/>
          <a:stretch>
            <a:fillRect/>
          </a:stretch>
        </p:blipFill>
        <p:spPr>
          <a:xfrm>
            <a:off x="3794760" y="2348230"/>
            <a:ext cx="4089400" cy="4006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rcRect l="32681" t="-8947" r="33748" b="-32807"/>
          <a:stretch>
            <a:fillRect/>
          </a:stretch>
        </p:blipFill>
        <p:spPr>
          <a:xfrm>
            <a:off x="3738245" y="4805045"/>
            <a:ext cx="4715510" cy="513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605183" y="693915"/>
            <a:ext cx="10981634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altLang="zh-CN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EdgePool</a:t>
            </a:r>
            <a:endParaRPr altLang="zh-CN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5183" y="1539150"/>
            <a:ext cx="10981634" cy="4358556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Pros: 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	(a) </a:t>
            </a:r>
            <a:r>
              <a:rPr lang="zh-CN" altLang="en-US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×</a:t>
            </a: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Both runtime and memory scales linearly in the number of edges.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	(b) </a:t>
            </a:r>
            <a:r>
              <a:rPr lang="zh-CN" altLang="en-US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×</a:t>
            </a: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Locally independent: As long as the node scores of two nodes n</a:t>
            </a:r>
            <a:r>
              <a:rPr altLang="zh-CN" sz="1800" b="1" spc="100" baseline="-250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i</a:t>
            </a: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 and n</a:t>
            </a:r>
            <a:r>
              <a:rPr altLang="zh-CN" sz="1800" b="1" spc="100" baseline="-250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j</a:t>
            </a: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 and of their neighbours do not change (by changing nodes within the receptive fields), the choice of edge e</a:t>
            </a:r>
            <a:r>
              <a:rPr altLang="zh-CN" sz="1800" b="1" spc="100" baseline="-250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ij</a:t>
            </a: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 will not change.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Cons: 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	(a) Fixed pooling ratio. (50%)</a:t>
            </a:r>
            <a:endParaRPr altLang="zh-CN" sz="1800" b="1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605183" y="693915"/>
            <a:ext cx="10981634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altLang="zh-CN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EigenPool</a:t>
            </a:r>
            <a:endParaRPr altLang="zh-CN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5183" y="1539150"/>
            <a:ext cx="10981634" cy="4358556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1) Graph Coarsening: we adopt </a:t>
            </a:r>
            <a:r>
              <a:rPr altLang="zh-CN" sz="1800" b="1" u="sng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spectral clustering</a:t>
            </a: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 to obtain the subgraphs.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2) Transform the original graph signal information into the graph signal defined on the coarsened graph: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Based on local graph Fourier transform</a:t>
            </a:r>
            <a:endParaRPr altLang="zh-CN" sz="1800" b="1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Define the smoothness: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5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18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			      </a:t>
            </a:r>
            <a:r>
              <a:rPr altLang="zh-CN" sz="14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...</a:t>
            </a:r>
            <a:r>
              <a:rPr lang="en-US" sz="14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...</a:t>
            </a:r>
            <a:endParaRPr altLang="zh-CN" sz="118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Too much math, so omit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18028" t="-8917" r="18154" b="-5860"/>
          <a:stretch>
            <a:fillRect/>
          </a:stretch>
        </p:blipFill>
        <p:spPr>
          <a:xfrm>
            <a:off x="3688080" y="3848735"/>
            <a:ext cx="4815840" cy="1007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605183" y="693915"/>
            <a:ext cx="10981634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altLang="zh-CN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EigenPool</a:t>
            </a:r>
            <a:endParaRPr altLang="zh-CN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5183" y="1539150"/>
            <a:ext cx="10981634" cy="4358556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Pros: 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	(a) Can extract subgraph information utilizing both node features and structure of the subgraph.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Cons: 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	(a) Code not available.</a:t>
            </a:r>
            <a:endParaRPr altLang="zh-CN" sz="1800" b="1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	(b) Locally dependent.</a:t>
            </a:r>
            <a:endParaRPr altLang="zh-CN" sz="1800" b="1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endParaRPr altLang="zh-CN" sz="1800" b="1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853354"/>
            <a:ext cx="12192000" cy="2004646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10706" y="2288491"/>
            <a:ext cx="6096000" cy="13142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0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4000" b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5" name="矩形 574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6" name="直接连接符 575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hlinkClick r:id="rId1"/>
          </p:cNvPr>
          <p:cNvSpPr/>
          <p:nvPr/>
        </p:nvSpPr>
        <p:spPr>
          <a:xfrm>
            <a:off x="7235825" y="5227955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605183" y="693915"/>
            <a:ext cx="10981634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altLang="zh-CN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Pooling layer in CNN</a:t>
            </a:r>
            <a:endParaRPr altLang="zh-CN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5183" y="1539150"/>
            <a:ext cx="10981634" cy="4358556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Function: 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(1) Retaining the main features while reducing parameters (lowering latitude, similar to PCA) and calculations to prevent overfitting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(2) Invariance, this invariance includes translation, rotation, scale 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——&gt; Preserve the graph structure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605183" y="693915"/>
            <a:ext cx="10981634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altLang="zh-CN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Pooling</a:t>
            </a:r>
            <a:endParaRPr altLang="zh-CN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5183" y="1534705"/>
            <a:ext cx="10981634" cy="4358556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chematic diagram</a:t>
            </a:r>
            <a:endParaRPr lang="zh-CN" altLang="en-US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95" y="2385695"/>
            <a:ext cx="10188575" cy="2865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605183" y="693915"/>
            <a:ext cx="10981634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altLang="zh-CN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Notations</a:t>
            </a: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5183" y="1539150"/>
            <a:ext cx="10981634" cy="4358556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G = {E, V}, </a:t>
            </a:r>
            <a:endParaRPr lang="zh-CN" altLang="en-US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V = {v</a:t>
            </a:r>
            <a:r>
              <a:rPr lang="zh-CN" altLang="en-US" sz="1800" b="1" spc="100" baseline="-250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, . . . ,v</a:t>
            </a:r>
            <a:r>
              <a:rPr lang="zh-CN" altLang="en-US" sz="1800" b="1" spc="100" baseline="-250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 } is the set of N nodes </a:t>
            </a:r>
            <a:endParaRPr lang="zh-CN" altLang="en-US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E is the set of edges. </a:t>
            </a:r>
            <a:endParaRPr lang="zh-CN" altLang="en-US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Adjacency matrix A ∈ R</a:t>
            </a:r>
            <a:r>
              <a:rPr lang="zh-CN" altLang="en-US" sz="1800" b="1" spc="100" baseline="300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N ×N</a:t>
            </a:r>
            <a:r>
              <a:rPr lang="zh-CN" altLang="en-US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 . </a:t>
            </a:r>
            <a:endParaRPr lang="zh-CN" altLang="en-US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Node feature matrix X ∈ R</a:t>
            </a:r>
            <a:r>
              <a:rPr lang="zh-CN" altLang="en-US" sz="1800" b="1" spc="100" baseline="300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N ×d</a:t>
            </a:r>
            <a:r>
              <a:rPr lang="zh-CN" altLang="en-US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 , d is the dimension of features.</a:t>
            </a:r>
            <a:endParaRPr lang="zh-CN" altLang="en-US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ode embedding matrix </a:t>
            </a: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Z </a:t>
            </a:r>
            <a:r>
              <a:rPr lang="zh-CN" altLang="en-US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∈ R</a:t>
            </a:r>
            <a:r>
              <a:rPr lang="zh-CN" altLang="en-US" sz="1800" b="1" spc="100" baseline="300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N ×d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605183" y="693915"/>
            <a:ext cx="10981634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altLang="zh-CN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DiffPool</a:t>
            </a:r>
            <a:endParaRPr altLang="zh-CN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5183" y="1539150"/>
            <a:ext cx="10981634" cy="4358556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Assignment matrix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Note that these two GNNs consume the same input data but have distinct parameterizations and play separate roles.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Computational performance: 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×</a:t>
            </a: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Storage complexity: O（k|V|^2）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×</a:t>
            </a: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Tim</a:t>
            </a:r>
            <a:r>
              <a:rPr altLang="zh-CN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e complexity: O（k|V|^3）where V and k denote vertices and pooling ratio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520" y="1590675"/>
            <a:ext cx="2127885" cy="3486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l="27899" t="-3407" r="28834" b="-1593"/>
          <a:stretch>
            <a:fillRect/>
          </a:stretch>
        </p:blipFill>
        <p:spPr>
          <a:xfrm>
            <a:off x="7567930" y="2602230"/>
            <a:ext cx="4363085" cy="870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rcRect l="32889" t="-26667" r="31352" b="-5152"/>
          <a:stretch>
            <a:fillRect/>
          </a:stretch>
        </p:blipFill>
        <p:spPr>
          <a:xfrm>
            <a:off x="1253490" y="2315210"/>
            <a:ext cx="4415155" cy="485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rcRect l="28535" t="6125" r="27771" b="-5250"/>
          <a:stretch>
            <a:fillRect/>
          </a:stretch>
        </p:blipFill>
        <p:spPr>
          <a:xfrm>
            <a:off x="1253490" y="3159125"/>
            <a:ext cx="5140325" cy="421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605183" y="693915"/>
            <a:ext cx="10981634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altLang="zh-CN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DiffPool</a:t>
            </a:r>
            <a:endParaRPr altLang="zh-CN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5183" y="1539150"/>
            <a:ext cx="10981634" cy="4358556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Pros: 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	(a) It can generate hierarchical representations of graphs.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	(b) It can be combined with various graph neural network architectures in an end-to-end fashion.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Cons: 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	(a) </a:t>
            </a:r>
            <a:r>
              <a:rPr lang="zh-CN" altLang="en-US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×</a:t>
            </a:r>
            <a:r>
              <a:rPr altLang="zh-CN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The number of clusters has to be chosen in advance, which might cause performance issues when used on datasets with different graph sizes.</a:t>
            </a:r>
            <a:endParaRPr altLang="zh-CN" sz="1800" b="1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	(b) </a:t>
            </a:r>
            <a:r>
              <a:rPr lang="zh-CN" altLang="en-US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×</a:t>
            </a:r>
            <a:r>
              <a:rPr altLang="zh-CN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Since cluster assignment is based only on node features, nodes are assigned to the same cluster based on their features, ignoring distances.</a:t>
            </a:r>
            <a:endParaRPr altLang="zh-CN" sz="1800" b="1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	(c) </a:t>
            </a:r>
            <a:r>
              <a:rPr lang="zh-CN" altLang="en-US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×</a:t>
            </a:r>
            <a:r>
              <a:rPr altLang="zh-CN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The cluster assignment matrix is dense and the complexity is large.</a:t>
            </a:r>
            <a:endParaRPr altLang="zh-CN" sz="1800" b="1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605183" y="693915"/>
            <a:ext cx="10981634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altLang="zh-CN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TopKPool</a:t>
            </a:r>
            <a:endParaRPr altLang="zh-CN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5183" y="1539150"/>
            <a:ext cx="10981634" cy="4358556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S</a:t>
            </a:r>
            <a:r>
              <a:rPr lang="zh-CN" altLang="en-US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chematic diagram</a:t>
            </a:r>
            <a:endParaRPr lang="zh-CN" altLang="en-US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zh-CN" altLang="en-US" sz="1800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" y="2272665"/>
            <a:ext cx="10842625" cy="3425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605183" y="693915"/>
            <a:ext cx="10981634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altLang="zh-CN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TopKPool</a:t>
            </a:r>
            <a:endParaRPr altLang="zh-CN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5183" y="1539150"/>
            <a:ext cx="10981634" cy="4358556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Pros: 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	(a) </a:t>
            </a:r>
            <a:r>
              <a:rPr lang="zh-CN" altLang="en-US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×</a:t>
            </a: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Sparse, the computational complexity is reduced to O(|E|).    Storage complexity: O(|V|+|E|) where V , E, and k denote vertices, edges, and pooling ratio, respectively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	(b) </a:t>
            </a:r>
            <a:r>
              <a:rPr lang="zh-CN" altLang="en-US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×</a:t>
            </a: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Variable in graph size. 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Cons: 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	(a) </a:t>
            </a:r>
            <a:r>
              <a:rPr lang="zh-CN" altLang="en-US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×</a:t>
            </a:r>
            <a:r>
              <a:rPr altLang="zh-CN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Adding nodes to a graph can change the pooling result of the whole graph. (locally dependent)</a:t>
            </a:r>
            <a:endParaRPr altLang="zh-CN" sz="1800" b="1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altLang="zh-CN" sz="1800" b="1" spc="10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+mn-ea"/>
              </a:rPr>
              <a:t>	(b) Whole areas of a graph might see no node chosen, which causes loss of information.</a:t>
            </a:r>
            <a:endParaRPr altLang="zh-CN" sz="1800" b="1" spc="10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605183" y="693915"/>
            <a:ext cx="10981634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  <a:defRPr/>
            </a:pPr>
            <a:r>
              <a:rPr altLang="zh-CN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SAGPool</a:t>
            </a:r>
            <a:endParaRPr altLang="zh-CN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5183" y="1539150"/>
            <a:ext cx="10981634" cy="4358556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A variant of TopKPool, SAGPool no longer uses only node features to compute node scores but uses graph convolutions to take neighbouring node features into account.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The self-attention score Z ∈ R</a:t>
            </a:r>
            <a:r>
              <a:rPr altLang="zh-CN" sz="1800" b="1" spc="100" baseline="300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N×1</a:t>
            </a: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 is calculated as follows: 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altLang="zh-CN" sz="1800" b="1" spc="100" dirty="0">
                <a:ln w="3175">
                  <a:noFill/>
                  <a:prstDash val="dash"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The top k*N nodes are selected based on the value of Z.</a:t>
            </a:r>
            <a:endParaRPr altLang="zh-CN" sz="1800" b="1" spc="100" dirty="0">
              <a:ln w="3175">
                <a:noFill/>
                <a:prstDash val="dash"/>
              </a:ln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25164" t="-6575" r="24226" b="-2055"/>
          <a:stretch>
            <a:fillRect/>
          </a:stretch>
        </p:blipFill>
        <p:spPr>
          <a:xfrm>
            <a:off x="3850640" y="2919730"/>
            <a:ext cx="4213225" cy="5035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l="10580" t="-18276" r="11426" b="-15690"/>
          <a:stretch>
            <a:fillRect/>
          </a:stretch>
        </p:blipFill>
        <p:spPr>
          <a:xfrm>
            <a:off x="2710815" y="4380865"/>
            <a:ext cx="6492875" cy="493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3483</Words>
  <Application>WPS 演示</Application>
  <PresentationFormat>自定义</PresentationFormat>
  <Paragraphs>129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Segoe UI</vt:lpstr>
      <vt:lpstr>微软雅黑 Light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陈志磊</dc:creator>
  <cp:lastModifiedBy>路过蜻蜓</cp:lastModifiedBy>
  <cp:revision>53</cp:revision>
  <dcterms:created xsi:type="dcterms:W3CDTF">2013-07-01T03:05:00Z</dcterms:created>
  <dcterms:modified xsi:type="dcterms:W3CDTF">2019-07-31T17:43:08Z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