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14e96dcf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14e96dcf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14e96dcfc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14e96dcfc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14e96dcfc0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14e96dcfc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1643c3d5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1643c3d5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1643c3d5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1643c3d5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14db833c6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14db833c6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14db833c6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14db833c6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142e2abe8e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142e2abe8e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42e2abe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42e2abe8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142e2abe8e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142e2abe8e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14db833c6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14db833c6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4db833c6f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314db833c6f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4db833c6f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314db833c6f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153c7e70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153c7e70b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2"/>
        <p:cNvGrpSpPr/>
        <p:nvPr/>
      </p:nvGrpSpPr>
      <p:grpSpPr>
        <a:xfrm>
          <a:off x="0" y="0"/>
          <a:ext cx="0" cy="0"/>
          <a:chOff x="0" y="0"/>
          <a:chExt cx="0" cy="0"/>
        </a:xfrm>
      </p:grpSpPr>
      <p:pic>
        <p:nvPicPr>
          <p:cNvPr id="53" name="Google Shape;53;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4" name="Google Shape;54;p2"/>
          <p:cNvGrpSpPr/>
          <p:nvPr/>
        </p:nvGrpSpPr>
        <p:grpSpPr>
          <a:xfrm>
            <a:off x="0" y="0"/>
            <a:ext cx="2305051" cy="6858001"/>
            <a:chOff x="0" y="0"/>
            <a:chExt cx="2305051" cy="6858001"/>
          </a:xfrm>
        </p:grpSpPr>
        <p:sp>
          <p:nvSpPr>
            <p:cNvPr id="55" name="Google Shape;55;p2"/>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1" name="Google Shape;111;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8" name="Google Shape;168;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9" name="Google Shape;169;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2"/>
        <p:cNvGrpSpPr/>
        <p:nvPr/>
      </p:nvGrpSpPr>
      <p:grpSpPr>
        <a:xfrm>
          <a:off x="0" y="0"/>
          <a:ext cx="0" cy="0"/>
          <a:chOff x="0" y="0"/>
          <a:chExt cx="0" cy="0"/>
        </a:xfrm>
      </p:grpSpPr>
      <p:sp>
        <p:nvSpPr>
          <p:cNvPr id="173" name="Google Shape;173;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5" name="Google Shape;175;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8"/>
        <p:cNvGrpSpPr/>
        <p:nvPr/>
      </p:nvGrpSpPr>
      <p:grpSpPr>
        <a:xfrm>
          <a:off x="0" y="0"/>
          <a:ext cx="0" cy="0"/>
          <a:chOff x="0" y="0"/>
          <a:chExt cx="0" cy="0"/>
        </a:xfrm>
      </p:grpSpPr>
      <p:sp>
        <p:nvSpPr>
          <p:cNvPr id="179" name="Google Shape;179;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1" name="Google Shape;181;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2" name="Google Shape;182;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5" name="Google Shape;185;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
        <p:nvSpPr>
          <p:cNvPr id="186" name="Google Shape;186;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87"/>
        <p:cNvGrpSpPr/>
        <p:nvPr/>
      </p:nvGrpSpPr>
      <p:grpSpPr>
        <a:xfrm>
          <a:off x="0" y="0"/>
          <a:ext cx="0" cy="0"/>
          <a:chOff x="0" y="0"/>
          <a:chExt cx="0" cy="0"/>
        </a:xfrm>
      </p:grpSpPr>
      <p:sp>
        <p:nvSpPr>
          <p:cNvPr id="188" name="Google Shape;188;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0" name="Google Shape;190;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6" name="Google Shape;196;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7" name="Google Shape;197;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98" name="Google Shape;198;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199" name="Google Shape;199;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2" name="Google Shape;202;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4"/>
        <p:cNvGrpSpPr/>
        <p:nvPr/>
      </p:nvGrpSpPr>
      <p:grpSpPr>
        <a:xfrm>
          <a:off x="0" y="0"/>
          <a:ext cx="0" cy="0"/>
          <a:chOff x="0" y="0"/>
          <a:chExt cx="0" cy="0"/>
        </a:xfrm>
      </p:grpSpPr>
      <p:sp>
        <p:nvSpPr>
          <p:cNvPr id="205" name="Google Shape;205;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6" name="Google Shape;206;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7" name="Google Shape;207;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08" name="Google Shape;208;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9" name="Google Shape;209;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0" name="Google Shape;210;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1" name="Google Shape;211;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2" name="Google Shape;212;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3" name="Google Shape;213;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4" name="Google Shape;214;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5" name="Google Shape;215;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18"/>
        <p:cNvGrpSpPr/>
        <p:nvPr/>
      </p:nvGrpSpPr>
      <p:grpSpPr>
        <a:xfrm>
          <a:off x="0" y="0"/>
          <a:ext cx="0" cy="0"/>
          <a:chOff x="0" y="0"/>
          <a:chExt cx="0" cy="0"/>
        </a:xfrm>
      </p:grpSpPr>
      <p:sp>
        <p:nvSpPr>
          <p:cNvPr id="219" name="Google Shape;219;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1" name="Google Shape;221;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6" name="Google Shape;226;p18"/>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7" name="Google Shape;227;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8" name="Google Shape;228;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17" name="Google Shape;117;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4"/>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23" name="Google Shape;123;p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5"/>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9" name="Google Shape;129;p5"/>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0" name="Google Shape;130;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6"/>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6" name="Google Shape;136;p6"/>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38" name="Google Shape;138;p6"/>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9" name="Google Shape;139;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7"/>
        <p:cNvGrpSpPr/>
        <p:nvPr/>
      </p:nvGrpSpPr>
      <p:grpSpPr>
        <a:xfrm>
          <a:off x="0" y="0"/>
          <a:ext cx="0" cy="0"/>
          <a:chOff x="0" y="0"/>
          <a:chExt cx="0" cy="0"/>
        </a:xfrm>
      </p:grpSpPr>
      <p:sp>
        <p:nvSpPr>
          <p:cNvPr id="148" name="Google Shape;148;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4" name="Google Shape;154;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5" name="Google Shape;155;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1" name="Google Shape;161;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2" name="Google Shape;162;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DROBO-FS\QuickDrops\JB\PPTX NG\Droplets\LightingOverlay.png"/>
          <p:cNvPicPr preferRelativeResize="0"/>
          <p:nvPr/>
        </p:nvPicPr>
        <p:blipFill rotWithShape="1">
          <a:blip r:embed="rId20">
            <a:alphaModFix amt="30000"/>
          </a:blip>
          <a:srcRect/>
          <a:stretch/>
        </p:blipFill>
        <p:spPr>
          <a:xfrm>
            <a:off x="0" y="-1"/>
            <a:ext cx="12192003" cy="6858001"/>
          </a:xfrm>
          <a:prstGeom prst="rect">
            <a:avLst/>
          </a:prstGeom>
          <a:noFill/>
          <a:ln>
            <a:noFill/>
          </a:ln>
        </p:spPr>
      </p:pic>
      <p:grpSp>
        <p:nvGrpSpPr>
          <p:cNvPr id="7" name="Google Shape;7;p1"/>
          <p:cNvGrpSpPr/>
          <p:nvPr/>
        </p:nvGrpSpPr>
        <p:grpSpPr>
          <a:xfrm>
            <a:off x="-14288" y="0"/>
            <a:ext cx="12053888" cy="6858001"/>
            <a:chOff x="-14288" y="0"/>
            <a:chExt cx="12053888" cy="6858001"/>
          </a:xfrm>
        </p:grpSpPr>
        <p:grpSp>
          <p:nvGrpSpPr>
            <p:cNvPr id="8" name="Google Shape;8;p1"/>
            <p:cNvGrpSpPr/>
            <p:nvPr/>
          </p:nvGrpSpPr>
          <p:grpSpPr>
            <a:xfrm>
              <a:off x="-14288" y="0"/>
              <a:ext cx="1220788" cy="6858001"/>
              <a:chOff x="-14288" y="0"/>
              <a:chExt cx="1220788" cy="6858001"/>
            </a:xfrm>
          </p:grpSpPr>
          <p:sp>
            <p:nvSpPr>
              <p:cNvPr id="9" name="Google Shape;9;p1"/>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1"/>
              <p:cNvCxnSpPr/>
              <p:nvPr/>
            </p:nvCxnSpPr>
            <p:spPr>
              <a:xfrm>
                <a:off x="-4763" y="9525"/>
                <a:ext cx="0" cy="0"/>
              </a:xfrm>
              <a:prstGeom prst="straightConnector1">
                <a:avLst/>
              </a:prstGeom>
              <a:gradFill>
                <a:gsLst>
                  <a:gs pos="0">
                    <a:schemeClr val="lt2"/>
                  </a:gs>
                  <a:gs pos="100000">
                    <a:srgbClr val="3B95DE"/>
                  </a:gs>
                </a:gsLst>
                <a:lin ang="5400000" scaled="0"/>
              </a:gradFill>
              <a:ln w="9525" cap="flat" cmpd="sng">
                <a:solidFill>
                  <a:srgbClr val="FFFFFF"/>
                </a:solidFill>
                <a:prstDash val="solid"/>
                <a:miter lim="800000"/>
                <a:headEnd type="none" w="med" len="med"/>
                <a:tailEnd type="none" w="med" len="med"/>
              </a:ln>
            </p:spPr>
          </p:cxnSp>
          <p:sp>
            <p:nvSpPr>
              <p:cNvPr id="21" name="Google Shape;21;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1"/>
            <p:cNvGrpSpPr/>
            <p:nvPr/>
          </p:nvGrpSpPr>
          <p:grpSpPr>
            <a:xfrm>
              <a:off x="11364912" y="0"/>
              <a:ext cx="674688" cy="6848476"/>
              <a:chOff x="11364912" y="0"/>
              <a:chExt cx="674688" cy="6848476"/>
            </a:xfrm>
          </p:grpSpPr>
          <p:sp>
            <p:nvSpPr>
              <p:cNvPr id="37" name="Google Shape;37;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 name="Google Shape;47;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49" name="Google Shape;49;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0" name="Google Shape;50;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1" name="Google Shape;51;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9"/>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4800"/>
              <a:buFont typeface="Twentieth Century"/>
              <a:buNone/>
            </a:pPr>
            <a:r>
              <a:rPr lang="en-US"/>
              <a:t>Brain Hemorrhage Detection</a:t>
            </a:r>
            <a:endParaRPr/>
          </a:p>
        </p:txBody>
      </p:sp>
      <p:sp>
        <p:nvSpPr>
          <p:cNvPr id="235" name="Google Shape;235;p19"/>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2"/>
              </a:buClr>
              <a:buSzPts val="2500"/>
              <a:buNone/>
            </a:pPr>
            <a:r>
              <a:rPr lang="en-US" dirty="0"/>
              <a:t>G-0053: Andrew Pham, Khang Duc Duy Huynh, Sebastian Duran, Stephanie Snow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8"/>
          <p:cNvSpPr txBox="1">
            <a:spLocks noGrp="1"/>
          </p:cNvSpPr>
          <p:nvPr>
            <p:ph type="ctrTitle"/>
          </p:nvPr>
        </p:nvSpPr>
        <p:spPr>
          <a:xfrm>
            <a:off x="1876424" y="1122363"/>
            <a:ext cx="87915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Neural Networks</a:t>
            </a:r>
            <a:endParaRPr/>
          </a:p>
        </p:txBody>
      </p:sp>
      <p:sp>
        <p:nvSpPr>
          <p:cNvPr id="311" name="Google Shape;311;p28"/>
          <p:cNvSpPr txBox="1">
            <a:spLocks noGrp="1"/>
          </p:cNvSpPr>
          <p:nvPr>
            <p:ph type="subTitle" idx="1"/>
          </p:nvPr>
        </p:nvSpPr>
        <p:spPr>
          <a:xfrm>
            <a:off x="1876424" y="3602038"/>
            <a:ext cx="87915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CNN and RNN</a:t>
            </a:r>
            <a:endParaRPr/>
          </a:p>
        </p:txBody>
      </p:sp>
      <p:sp>
        <p:nvSpPr>
          <p:cNvPr id="2" name="TextBox 1">
            <a:extLst>
              <a:ext uri="{FF2B5EF4-FFF2-40B4-BE49-F238E27FC236}">
                <a16:creationId xmlns:a16="http://schemas.microsoft.com/office/drawing/2014/main" id="{B829E11B-4104-FCA8-0387-DFA2DFCF8D37}"/>
              </a:ext>
            </a:extLst>
          </p:cNvPr>
          <p:cNvSpPr txBox="1"/>
          <p:nvPr/>
        </p:nvSpPr>
        <p:spPr>
          <a:xfrm>
            <a:off x="11332464" y="137160"/>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7404900" y="88575"/>
            <a:ext cx="2955000" cy="12102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t>CNN</a:t>
            </a:r>
            <a:endParaRPr b="1" u="sng"/>
          </a:p>
        </p:txBody>
      </p:sp>
      <p:sp>
        <p:nvSpPr>
          <p:cNvPr id="317" name="Google Shape;317;p29"/>
          <p:cNvSpPr txBox="1">
            <a:spLocks noGrp="1"/>
          </p:cNvSpPr>
          <p:nvPr>
            <p:ph type="body" idx="1"/>
          </p:nvPr>
        </p:nvSpPr>
        <p:spPr>
          <a:xfrm>
            <a:off x="6260706" y="1003274"/>
            <a:ext cx="5243400" cy="3694200"/>
          </a:xfrm>
          <a:prstGeom prst="rect">
            <a:avLst/>
          </a:prstGeom>
        </p:spPr>
        <p:txBody>
          <a:bodyPr spcFirstLastPara="1" wrap="square" lIns="91425" tIns="45700" rIns="91425" bIns="45700" anchor="t" anchorCtr="0">
            <a:normAutofit fontScale="85000" lnSpcReduction="10000"/>
          </a:bodyPr>
          <a:lstStyle/>
          <a:p>
            <a:pPr marL="457200" lvl="0" indent="-350043" algn="l" rtl="0">
              <a:spcBef>
                <a:spcPts val="1000"/>
              </a:spcBef>
              <a:spcAft>
                <a:spcPts val="0"/>
              </a:spcAft>
              <a:buSzPct val="93750"/>
              <a:buChar char="•"/>
            </a:pPr>
            <a:r>
              <a:rPr lang="en-US"/>
              <a:t>5 Layers using batch normalization, dropout, L2 regularization, and automatically adjusting the learning rate.</a:t>
            </a:r>
            <a:endParaRPr/>
          </a:p>
          <a:p>
            <a:pPr marL="457200" lvl="0" indent="-350043" algn="l" rtl="0">
              <a:spcBef>
                <a:spcPts val="0"/>
              </a:spcBef>
              <a:spcAft>
                <a:spcPts val="0"/>
              </a:spcAft>
              <a:buSzPct val="93750"/>
              <a:buChar char="•"/>
            </a:pPr>
            <a:r>
              <a:rPr lang="en-US"/>
              <a:t>The validation accuracy was 0.731 after 50 epochs taking a total of 35 minutes and 0.7133 after 100 epochs taking a total of ~1 hr</a:t>
            </a:r>
            <a:endParaRPr/>
          </a:p>
          <a:p>
            <a:pPr marL="457200" lvl="0" indent="-350043" algn="l" rtl="0">
              <a:spcBef>
                <a:spcPts val="0"/>
              </a:spcBef>
              <a:spcAft>
                <a:spcPts val="0"/>
              </a:spcAft>
              <a:buSzPct val="93750"/>
              <a:buChar char="•"/>
            </a:pPr>
            <a:r>
              <a:rPr lang="en-US"/>
              <a:t>The training accuracy at 50 and 100 epochs was ~0.94 indicating overfitting to the training data.</a:t>
            </a:r>
            <a:endParaRPr/>
          </a:p>
        </p:txBody>
      </p:sp>
      <p:pic>
        <p:nvPicPr>
          <p:cNvPr id="318" name="Google Shape;318;p29"/>
          <p:cNvPicPr preferRelativeResize="0"/>
          <p:nvPr/>
        </p:nvPicPr>
        <p:blipFill>
          <a:blip r:embed="rId3">
            <a:alphaModFix/>
          </a:blip>
          <a:stretch>
            <a:fillRect/>
          </a:stretch>
        </p:blipFill>
        <p:spPr>
          <a:xfrm>
            <a:off x="825675" y="305750"/>
            <a:ext cx="4041825" cy="2974550"/>
          </a:xfrm>
          <a:prstGeom prst="rect">
            <a:avLst/>
          </a:prstGeom>
          <a:noFill/>
          <a:ln>
            <a:noFill/>
          </a:ln>
        </p:spPr>
      </p:pic>
      <p:pic>
        <p:nvPicPr>
          <p:cNvPr id="319" name="Google Shape;319;p29"/>
          <p:cNvPicPr preferRelativeResize="0"/>
          <p:nvPr/>
        </p:nvPicPr>
        <p:blipFill>
          <a:blip r:embed="rId4">
            <a:alphaModFix/>
          </a:blip>
          <a:stretch>
            <a:fillRect/>
          </a:stretch>
        </p:blipFill>
        <p:spPr>
          <a:xfrm>
            <a:off x="825675" y="3476850"/>
            <a:ext cx="4878925" cy="3121375"/>
          </a:xfrm>
          <a:prstGeom prst="rect">
            <a:avLst/>
          </a:prstGeom>
          <a:noFill/>
          <a:ln>
            <a:noFill/>
          </a:ln>
        </p:spPr>
      </p:pic>
      <p:sp>
        <p:nvSpPr>
          <p:cNvPr id="2" name="TextBox 1">
            <a:extLst>
              <a:ext uri="{FF2B5EF4-FFF2-40B4-BE49-F238E27FC236}">
                <a16:creationId xmlns:a16="http://schemas.microsoft.com/office/drawing/2014/main" id="{614EC927-4C12-AA8A-39CD-48127F3A6EFB}"/>
              </a:ext>
            </a:extLst>
          </p:cNvPr>
          <p:cNvSpPr txBox="1"/>
          <p:nvPr/>
        </p:nvSpPr>
        <p:spPr>
          <a:xfrm>
            <a:off x="11265408" y="88575"/>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0"/>
          <p:cNvSpPr txBox="1">
            <a:spLocks noGrp="1"/>
          </p:cNvSpPr>
          <p:nvPr>
            <p:ph type="title"/>
          </p:nvPr>
        </p:nvSpPr>
        <p:spPr>
          <a:xfrm>
            <a:off x="6090219" y="-168675"/>
            <a:ext cx="49572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t>RNN</a:t>
            </a:r>
            <a:endParaRPr b="1" u="sng"/>
          </a:p>
        </p:txBody>
      </p:sp>
      <p:sp>
        <p:nvSpPr>
          <p:cNvPr id="326" name="Google Shape;326;p30"/>
          <p:cNvSpPr txBox="1">
            <a:spLocks noGrp="1"/>
          </p:cNvSpPr>
          <p:nvPr>
            <p:ph type="body" idx="1"/>
          </p:nvPr>
        </p:nvSpPr>
        <p:spPr>
          <a:xfrm>
            <a:off x="6090231" y="801649"/>
            <a:ext cx="5243400" cy="3694200"/>
          </a:xfrm>
          <a:prstGeom prst="rect">
            <a:avLst/>
          </a:prstGeom>
        </p:spPr>
        <p:txBody>
          <a:bodyPr spcFirstLastPara="1" wrap="square" lIns="91425" tIns="45700" rIns="91425" bIns="45700" anchor="t" anchorCtr="0">
            <a:normAutofit lnSpcReduction="10000"/>
          </a:bodyPr>
          <a:lstStyle/>
          <a:p>
            <a:pPr marL="457200" lvl="0" indent="-371475" algn="l" rtl="0">
              <a:spcBef>
                <a:spcPts val="1000"/>
              </a:spcBef>
              <a:spcAft>
                <a:spcPts val="0"/>
              </a:spcAft>
              <a:buSzPts val="2250"/>
              <a:buChar char="•"/>
            </a:pPr>
            <a:r>
              <a:rPr lang="en-US"/>
              <a:t>6 layers with input, 2 LSTM layers, dense, dropout and output layers</a:t>
            </a:r>
            <a:endParaRPr/>
          </a:p>
          <a:p>
            <a:pPr marL="457200" lvl="0" indent="-371475" algn="l" rtl="0">
              <a:spcBef>
                <a:spcPts val="0"/>
              </a:spcBef>
              <a:spcAft>
                <a:spcPts val="0"/>
              </a:spcAft>
              <a:buSzPts val="2250"/>
              <a:buChar char="•"/>
            </a:pPr>
            <a:r>
              <a:rPr lang="en-US"/>
              <a:t>Validation accuracy is 59.2 % after 50 epochs, above average</a:t>
            </a:r>
            <a:endParaRPr/>
          </a:p>
          <a:p>
            <a:pPr marL="457200" lvl="0" indent="-371475" algn="l" rtl="0">
              <a:spcBef>
                <a:spcPts val="0"/>
              </a:spcBef>
              <a:spcAft>
                <a:spcPts val="0"/>
              </a:spcAft>
              <a:buSzPts val="2250"/>
              <a:buChar char="•"/>
            </a:pPr>
            <a:r>
              <a:rPr lang="en-US"/>
              <a:t>Model is underfitting and can’t capture the pattern</a:t>
            </a:r>
            <a:endParaRPr/>
          </a:p>
          <a:p>
            <a:pPr marL="457200" lvl="0" indent="-371475" algn="l" rtl="0">
              <a:spcBef>
                <a:spcPts val="0"/>
              </a:spcBef>
              <a:spcAft>
                <a:spcPts val="0"/>
              </a:spcAft>
              <a:buSzPts val="2250"/>
              <a:buChar char="•"/>
            </a:pPr>
            <a:r>
              <a:rPr lang="en-US"/>
              <a:t>Model heavily favors predicting hemorrhagic over normal</a:t>
            </a:r>
            <a:endParaRPr/>
          </a:p>
        </p:txBody>
      </p:sp>
      <p:pic>
        <p:nvPicPr>
          <p:cNvPr id="327" name="Google Shape;327;p30"/>
          <p:cNvPicPr preferRelativeResize="0"/>
          <p:nvPr/>
        </p:nvPicPr>
        <p:blipFill rotWithShape="1">
          <a:blip r:embed="rId3">
            <a:alphaModFix/>
          </a:blip>
          <a:srcRect l="4338" r="4329"/>
          <a:stretch/>
        </p:blipFill>
        <p:spPr>
          <a:xfrm>
            <a:off x="212450" y="126650"/>
            <a:ext cx="4223325" cy="3139050"/>
          </a:xfrm>
          <a:prstGeom prst="rect">
            <a:avLst/>
          </a:prstGeom>
          <a:noFill/>
          <a:ln>
            <a:noFill/>
          </a:ln>
        </p:spPr>
      </p:pic>
      <p:pic>
        <p:nvPicPr>
          <p:cNvPr id="328" name="Google Shape;328;p30"/>
          <p:cNvPicPr preferRelativeResize="0"/>
          <p:nvPr/>
        </p:nvPicPr>
        <p:blipFill rotWithShape="1">
          <a:blip r:embed="rId4">
            <a:alphaModFix/>
          </a:blip>
          <a:srcRect l="2088" r="2088"/>
          <a:stretch/>
        </p:blipFill>
        <p:spPr>
          <a:xfrm>
            <a:off x="212450" y="3359225"/>
            <a:ext cx="5243400" cy="3139050"/>
          </a:xfrm>
          <a:prstGeom prst="rect">
            <a:avLst/>
          </a:prstGeom>
          <a:noFill/>
          <a:ln>
            <a:noFill/>
          </a:ln>
        </p:spPr>
      </p:pic>
      <p:sp>
        <p:nvSpPr>
          <p:cNvPr id="2" name="TextBox 1">
            <a:extLst>
              <a:ext uri="{FF2B5EF4-FFF2-40B4-BE49-F238E27FC236}">
                <a16:creationId xmlns:a16="http://schemas.microsoft.com/office/drawing/2014/main" id="{4531A84B-1BDE-8667-D5A4-8957883C5A63}"/>
              </a:ext>
            </a:extLst>
          </p:cNvPr>
          <p:cNvSpPr txBox="1"/>
          <p:nvPr/>
        </p:nvSpPr>
        <p:spPr>
          <a:xfrm>
            <a:off x="11332464" y="126650"/>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1"/>
          <p:cNvSpPr txBox="1">
            <a:spLocks noGrp="1"/>
          </p:cNvSpPr>
          <p:nvPr>
            <p:ph type="title"/>
          </p:nvPr>
        </p:nvSpPr>
        <p:spPr>
          <a:xfrm>
            <a:off x="531675" y="52075"/>
            <a:ext cx="5133600" cy="7863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Attention-based RNN</a:t>
            </a:r>
            <a:endParaRPr/>
          </a:p>
        </p:txBody>
      </p:sp>
      <p:sp>
        <p:nvSpPr>
          <p:cNvPr id="335" name="Google Shape;335;p31"/>
          <p:cNvSpPr txBox="1">
            <a:spLocks noGrp="1"/>
          </p:cNvSpPr>
          <p:nvPr>
            <p:ph type="body" idx="1"/>
          </p:nvPr>
        </p:nvSpPr>
        <p:spPr>
          <a:xfrm>
            <a:off x="427875" y="1125400"/>
            <a:ext cx="5133600" cy="4155000"/>
          </a:xfrm>
          <a:prstGeom prst="rect">
            <a:avLst/>
          </a:prstGeom>
        </p:spPr>
        <p:txBody>
          <a:bodyPr spcFirstLastPara="1" wrap="square" lIns="91425" tIns="45700" rIns="91425" bIns="45700" anchor="t" anchorCtr="0">
            <a:normAutofit/>
          </a:bodyPr>
          <a:lstStyle/>
          <a:p>
            <a:pPr marL="457200" lvl="0" indent="0" algn="l" rtl="0">
              <a:lnSpc>
                <a:spcPct val="100000"/>
              </a:lnSpc>
              <a:spcBef>
                <a:spcPts val="1000"/>
              </a:spcBef>
              <a:spcAft>
                <a:spcPts val="0"/>
              </a:spcAft>
              <a:buSzPts val="1018"/>
              <a:buNone/>
            </a:pPr>
            <a:r>
              <a:rPr lang="en-US" sz="2020"/>
              <a:t>The first component of the model consists of two LSTM layers, each using a tanh activation function, a kernel regularizer (0.01), and followed by a dropout layer with a dropout rate of 0.3. After the second lstm layer, an attention mechanism is applied to focus on the most relevant features. </a:t>
            </a:r>
            <a:endParaRPr sz="2020"/>
          </a:p>
          <a:p>
            <a:pPr marL="457200" lvl="0" indent="0" algn="l" rtl="0">
              <a:lnSpc>
                <a:spcPct val="100000"/>
              </a:lnSpc>
              <a:spcBef>
                <a:spcPts val="1000"/>
              </a:spcBef>
              <a:spcAft>
                <a:spcPts val="0"/>
              </a:spcAft>
              <a:buSzPts val="1018"/>
              <a:buNone/>
            </a:pPr>
            <a:r>
              <a:rPr lang="en-US" sz="2020"/>
              <a:t>The second component includes a dense layer with 128 neurons, a ReLU activation function, a kernel regularizer (.01), and a dropout layer with a dropout rate of 0.3.</a:t>
            </a:r>
            <a:endParaRPr sz="2020"/>
          </a:p>
        </p:txBody>
      </p:sp>
      <p:pic>
        <p:nvPicPr>
          <p:cNvPr id="336" name="Google Shape;336;p31"/>
          <p:cNvPicPr preferRelativeResize="0"/>
          <p:nvPr/>
        </p:nvPicPr>
        <p:blipFill>
          <a:blip r:embed="rId3">
            <a:alphaModFix/>
          </a:blip>
          <a:stretch>
            <a:fillRect/>
          </a:stretch>
        </p:blipFill>
        <p:spPr>
          <a:xfrm>
            <a:off x="7380225" y="52075"/>
            <a:ext cx="4465050" cy="2657625"/>
          </a:xfrm>
          <a:prstGeom prst="rect">
            <a:avLst/>
          </a:prstGeom>
          <a:noFill/>
          <a:ln>
            <a:noFill/>
          </a:ln>
        </p:spPr>
      </p:pic>
      <p:sp>
        <p:nvSpPr>
          <p:cNvPr id="337" name="Google Shape;337;p31"/>
          <p:cNvSpPr txBox="1"/>
          <p:nvPr/>
        </p:nvSpPr>
        <p:spPr>
          <a:xfrm>
            <a:off x="2066775" y="631175"/>
            <a:ext cx="1950000" cy="49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lt1"/>
                </a:solidFill>
                <a:latin typeface="Twentieth Century"/>
                <a:ea typeface="Twentieth Century"/>
                <a:cs typeface="Twentieth Century"/>
                <a:sym typeface="Twentieth Century"/>
              </a:rPr>
              <a:t>Architecture:</a:t>
            </a:r>
            <a:endParaRPr sz="2400">
              <a:solidFill>
                <a:schemeClr val="lt1"/>
              </a:solidFill>
              <a:latin typeface="Twentieth Century"/>
              <a:ea typeface="Twentieth Century"/>
              <a:cs typeface="Twentieth Century"/>
              <a:sym typeface="Twentieth Century"/>
            </a:endParaRPr>
          </a:p>
        </p:txBody>
      </p:sp>
      <p:pic>
        <p:nvPicPr>
          <p:cNvPr id="338" name="Google Shape;338;p31"/>
          <p:cNvPicPr preferRelativeResize="0"/>
          <p:nvPr/>
        </p:nvPicPr>
        <p:blipFill>
          <a:blip r:embed="rId4">
            <a:alphaModFix/>
          </a:blip>
          <a:stretch>
            <a:fillRect/>
          </a:stretch>
        </p:blipFill>
        <p:spPr>
          <a:xfrm>
            <a:off x="7262000" y="2709700"/>
            <a:ext cx="4542400" cy="2273650"/>
          </a:xfrm>
          <a:prstGeom prst="rect">
            <a:avLst/>
          </a:prstGeom>
          <a:noFill/>
          <a:ln>
            <a:noFill/>
          </a:ln>
        </p:spPr>
      </p:pic>
      <p:sp>
        <p:nvSpPr>
          <p:cNvPr id="339" name="Google Shape;339;p31"/>
          <p:cNvSpPr txBox="1"/>
          <p:nvPr/>
        </p:nvSpPr>
        <p:spPr>
          <a:xfrm>
            <a:off x="614525" y="5416725"/>
            <a:ext cx="5133600" cy="126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000">
                <a:solidFill>
                  <a:schemeClr val="lt1"/>
                </a:solidFill>
                <a:latin typeface="Twentieth Century"/>
                <a:ea typeface="Twentieth Century"/>
                <a:cs typeface="Twentieth Century"/>
                <a:sym typeface="Twentieth Century"/>
              </a:rPr>
              <a:t>The training accuracy was 0.78 after 60 epochs ; the loss converged to ~.67 and it took ~30 min to train the model. The validation accuracy was 0.60 and validation loss converged to ~0.67.</a:t>
            </a:r>
            <a:endParaRPr sz="2000">
              <a:solidFill>
                <a:schemeClr val="lt1"/>
              </a:solidFill>
              <a:latin typeface="Twentieth Century"/>
              <a:ea typeface="Twentieth Century"/>
              <a:cs typeface="Twentieth Century"/>
              <a:sym typeface="Twentieth Century"/>
            </a:endParaRPr>
          </a:p>
        </p:txBody>
      </p:sp>
      <p:sp>
        <p:nvSpPr>
          <p:cNvPr id="340" name="Google Shape;340;p31"/>
          <p:cNvSpPr txBox="1"/>
          <p:nvPr/>
        </p:nvSpPr>
        <p:spPr>
          <a:xfrm>
            <a:off x="1346175" y="4983350"/>
            <a:ext cx="2544300" cy="297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lt1"/>
                </a:solidFill>
                <a:latin typeface="Twentieth Century"/>
                <a:ea typeface="Twentieth Century"/>
                <a:cs typeface="Twentieth Century"/>
                <a:sym typeface="Twentieth Century"/>
              </a:rPr>
              <a:t>Performance:</a:t>
            </a:r>
            <a:endParaRPr sz="2400">
              <a:solidFill>
                <a:schemeClr val="lt1"/>
              </a:solidFill>
              <a:latin typeface="Twentieth Century"/>
              <a:ea typeface="Twentieth Century"/>
              <a:cs typeface="Twentieth Century"/>
              <a:sym typeface="Twentieth Century"/>
            </a:endParaRPr>
          </a:p>
        </p:txBody>
      </p:sp>
      <p:sp>
        <p:nvSpPr>
          <p:cNvPr id="342" name="Google Shape;342;p31"/>
          <p:cNvSpPr txBox="1"/>
          <p:nvPr/>
        </p:nvSpPr>
        <p:spPr>
          <a:xfrm>
            <a:off x="9498725" y="5094225"/>
            <a:ext cx="29700" cy="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B97B590A-B8BF-FA73-2E89-8838EC2E5FE6}"/>
              </a:ext>
            </a:extLst>
          </p:cNvPr>
          <p:cNvSpPr txBox="1"/>
          <p:nvPr/>
        </p:nvSpPr>
        <p:spPr>
          <a:xfrm>
            <a:off x="42795" y="26786"/>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txBox="1">
            <a:spLocks noGrp="1"/>
          </p:cNvSpPr>
          <p:nvPr>
            <p:ph type="title"/>
          </p:nvPr>
        </p:nvSpPr>
        <p:spPr>
          <a:xfrm>
            <a:off x="1645525" y="273650"/>
            <a:ext cx="8838300" cy="12141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u="sng"/>
              <a:t>Conclusion</a:t>
            </a:r>
            <a:endParaRPr u="sng"/>
          </a:p>
        </p:txBody>
      </p:sp>
      <p:sp>
        <p:nvSpPr>
          <p:cNvPr id="348" name="Google Shape;348;p32"/>
          <p:cNvSpPr txBox="1">
            <a:spLocks noGrp="1"/>
          </p:cNvSpPr>
          <p:nvPr>
            <p:ph type="body" idx="1"/>
          </p:nvPr>
        </p:nvSpPr>
        <p:spPr>
          <a:xfrm>
            <a:off x="859465" y="1285145"/>
            <a:ext cx="5236535" cy="5243246"/>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100" dirty="0"/>
              <a:t>Based on the performance of each model, we can conclude that CNNs are significantly better at modeling datasets with spatial information, as expected, compared to traditional and sequential machine learning models. However, due to the limited data and uneven class distribution, all models struggled to generalize, leading to overfitting. Interestingly, traditional machine learning methods, particularly SVMs, outperformed the vanilla RNN despite their inability to learn complex patterns as effectively as neural networks.</a:t>
            </a:r>
            <a:endParaRPr sz="2100" dirty="0"/>
          </a:p>
        </p:txBody>
      </p:sp>
      <p:pic>
        <p:nvPicPr>
          <p:cNvPr id="3" name="Picture 2">
            <a:extLst>
              <a:ext uri="{FF2B5EF4-FFF2-40B4-BE49-F238E27FC236}">
                <a16:creationId xmlns:a16="http://schemas.microsoft.com/office/drawing/2014/main" id="{6C0C5B23-420E-9E5B-11FA-8C5BC5D89ED9}"/>
              </a:ext>
            </a:extLst>
          </p:cNvPr>
          <p:cNvPicPr>
            <a:picLocks noChangeAspect="1"/>
          </p:cNvPicPr>
          <p:nvPr/>
        </p:nvPicPr>
        <p:blipFill>
          <a:blip r:embed="rId3"/>
          <a:stretch>
            <a:fillRect/>
          </a:stretch>
        </p:blipFill>
        <p:spPr>
          <a:xfrm>
            <a:off x="6483736" y="1487750"/>
            <a:ext cx="5572166" cy="4438682"/>
          </a:xfrm>
          <a:prstGeom prst="rect">
            <a:avLst/>
          </a:prstGeom>
        </p:spPr>
      </p:pic>
      <p:sp>
        <p:nvSpPr>
          <p:cNvPr id="2" name="TextBox 1">
            <a:extLst>
              <a:ext uri="{FF2B5EF4-FFF2-40B4-BE49-F238E27FC236}">
                <a16:creationId xmlns:a16="http://schemas.microsoft.com/office/drawing/2014/main" id="{3227247D-88BF-47FF-994F-2401A78D8EA5}"/>
              </a:ext>
            </a:extLst>
          </p:cNvPr>
          <p:cNvSpPr txBox="1"/>
          <p:nvPr/>
        </p:nvSpPr>
        <p:spPr>
          <a:xfrm>
            <a:off x="11332464" y="119761"/>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t>Improvements?</a:t>
            </a:r>
            <a:endParaRPr b="1" u="sng"/>
          </a:p>
        </p:txBody>
      </p:sp>
      <p:sp>
        <p:nvSpPr>
          <p:cNvPr id="356" name="Google Shape;356;p33"/>
          <p:cNvSpPr txBox="1">
            <a:spLocks noGrp="1"/>
          </p:cNvSpPr>
          <p:nvPr>
            <p:ph type="body" idx="1"/>
          </p:nvPr>
        </p:nvSpPr>
        <p:spPr>
          <a:xfrm>
            <a:off x="1141412" y="2249487"/>
            <a:ext cx="9906000" cy="3541800"/>
          </a:xfrm>
          <a:prstGeom prst="rect">
            <a:avLst/>
          </a:prstGeom>
        </p:spPr>
        <p:txBody>
          <a:bodyPr spcFirstLastPara="1" wrap="square" lIns="91425" tIns="45700" rIns="91425" bIns="45700" anchor="t" anchorCtr="0">
            <a:normAutofit/>
          </a:bodyPr>
          <a:lstStyle/>
          <a:p>
            <a:pPr marL="457200" lvl="0" indent="-371475" algn="l" rtl="0">
              <a:spcBef>
                <a:spcPts val="1000"/>
              </a:spcBef>
              <a:spcAft>
                <a:spcPts val="0"/>
              </a:spcAft>
              <a:buSzPts val="2250"/>
              <a:buChar char="•"/>
            </a:pPr>
            <a:r>
              <a:rPr lang="en-US"/>
              <a:t>Better hardware for faster computation</a:t>
            </a:r>
            <a:endParaRPr/>
          </a:p>
          <a:p>
            <a:pPr marL="457200" lvl="0" indent="-371475" algn="l" rtl="0">
              <a:spcBef>
                <a:spcPts val="0"/>
              </a:spcBef>
              <a:spcAft>
                <a:spcPts val="0"/>
              </a:spcAft>
              <a:buSzPts val="2250"/>
              <a:buChar char="•"/>
            </a:pPr>
            <a:r>
              <a:rPr lang="en-US"/>
              <a:t>Larger and more balance dataset from more patients</a:t>
            </a:r>
            <a:endParaRPr/>
          </a:p>
          <a:p>
            <a:pPr marL="457200" lvl="0" indent="-371475" algn="l" rtl="0">
              <a:spcBef>
                <a:spcPts val="0"/>
              </a:spcBef>
              <a:spcAft>
                <a:spcPts val="0"/>
              </a:spcAft>
              <a:buSzPts val="2250"/>
              <a:buChar char="•"/>
            </a:pPr>
            <a:r>
              <a:rPr lang="en-US"/>
              <a:t>Adjusting model’s parameters for better optimization.</a:t>
            </a:r>
            <a:endParaRPr/>
          </a:p>
        </p:txBody>
      </p:sp>
      <p:pic>
        <p:nvPicPr>
          <p:cNvPr id="357" name="Google Shape;357;p33" descr="Free Images : medicine, health, glasses, hospital, clinic, organ ..."/>
          <p:cNvPicPr preferRelativeResize="0"/>
          <p:nvPr/>
        </p:nvPicPr>
        <p:blipFill>
          <a:blip r:embed="rId3">
            <a:alphaModFix/>
          </a:blip>
          <a:stretch>
            <a:fillRect/>
          </a:stretch>
        </p:blipFill>
        <p:spPr>
          <a:xfrm>
            <a:off x="1360967" y="4197242"/>
            <a:ext cx="3657093" cy="2437474"/>
          </a:xfrm>
          <a:prstGeom prst="rect">
            <a:avLst/>
          </a:prstGeom>
          <a:noFill/>
          <a:ln>
            <a:noFill/>
          </a:ln>
        </p:spPr>
      </p:pic>
      <p:pic>
        <p:nvPicPr>
          <p:cNvPr id="358" name="Google Shape;358;p33" descr="Data Images | Free Photos, PNG Stickers, Wallpapers &amp; Backgrounds ..."/>
          <p:cNvPicPr preferRelativeResize="0"/>
          <p:nvPr/>
        </p:nvPicPr>
        <p:blipFill>
          <a:blip r:embed="rId4">
            <a:alphaModFix/>
          </a:blip>
          <a:stretch>
            <a:fillRect/>
          </a:stretch>
        </p:blipFill>
        <p:spPr>
          <a:xfrm>
            <a:off x="6769895" y="4020387"/>
            <a:ext cx="3657100" cy="2441110"/>
          </a:xfrm>
          <a:prstGeom prst="rect">
            <a:avLst/>
          </a:prstGeom>
          <a:noFill/>
          <a:ln>
            <a:noFill/>
          </a:ln>
        </p:spPr>
      </p:pic>
      <p:sp>
        <p:nvSpPr>
          <p:cNvPr id="2" name="TextBox 1">
            <a:extLst>
              <a:ext uri="{FF2B5EF4-FFF2-40B4-BE49-F238E27FC236}">
                <a16:creationId xmlns:a16="http://schemas.microsoft.com/office/drawing/2014/main" id="{4B556FB5-780E-2BB6-47E0-F4276838BB78}"/>
              </a:ext>
            </a:extLst>
          </p:cNvPr>
          <p:cNvSpPr txBox="1"/>
          <p:nvPr/>
        </p:nvSpPr>
        <p:spPr>
          <a:xfrm>
            <a:off x="11332464" y="82296"/>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0"/>
          <p:cNvSpPr txBox="1">
            <a:spLocks noGrp="1"/>
          </p:cNvSpPr>
          <p:nvPr>
            <p:ph type="title"/>
          </p:nvPr>
        </p:nvSpPr>
        <p:spPr>
          <a:xfrm>
            <a:off x="4890525" y="618525"/>
            <a:ext cx="61569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u="sng"/>
              <a:t>Overview</a:t>
            </a:r>
            <a:endParaRPr/>
          </a:p>
        </p:txBody>
      </p:sp>
      <p:sp>
        <p:nvSpPr>
          <p:cNvPr id="241" name="Google Shape;241;p20"/>
          <p:cNvSpPr txBox="1">
            <a:spLocks noGrp="1"/>
          </p:cNvSpPr>
          <p:nvPr>
            <p:ph type="body" idx="1"/>
          </p:nvPr>
        </p:nvSpPr>
        <p:spPr>
          <a:xfrm>
            <a:off x="5410800" y="2249475"/>
            <a:ext cx="5636700" cy="3541800"/>
          </a:xfrm>
          <a:prstGeom prst="rect">
            <a:avLst/>
          </a:prstGeom>
        </p:spPr>
        <p:txBody>
          <a:bodyPr spcFirstLastPara="1" wrap="square" lIns="91425" tIns="45700" rIns="91425" bIns="45700" anchor="t" anchorCtr="0">
            <a:normAutofit fontScale="25000" lnSpcReduction="20000"/>
          </a:bodyPr>
          <a:lstStyle/>
          <a:p>
            <a:pPr marL="0" lvl="0" indent="0" algn="l" rtl="0">
              <a:spcBef>
                <a:spcPts val="1000"/>
              </a:spcBef>
              <a:spcAft>
                <a:spcPts val="0"/>
              </a:spcAft>
              <a:buClr>
                <a:schemeClr val="dk1"/>
              </a:buClr>
              <a:buSzPts val="275"/>
              <a:buFont typeface="Arial"/>
              <a:buNone/>
            </a:pPr>
            <a:r>
              <a:rPr lang="en-US" sz="7600"/>
              <a:t>The human brain, the most complex and crucial organ we have, serves as the command center for the entire body controlling how we move, respond, and think. Brain hemorrhages, otherwise known as a brain bleed, is a serious condition that could possibly be fatal if left untreated. It is estimated that there are approximately 40,000 to 67,000 brain hemorrhages every year in the United States. Mortality can range from 51% to 65% within the first year, with half of these deaths happening in the first two days. Because of this, accurately identifying a hemorrhage is pivotal for the life and well being of the patient.</a:t>
            </a:r>
            <a:endParaRPr sz="7600"/>
          </a:p>
          <a:p>
            <a:pPr marL="0" lvl="0" indent="0" algn="l" rtl="0">
              <a:spcBef>
                <a:spcPts val="1000"/>
              </a:spcBef>
              <a:spcAft>
                <a:spcPts val="0"/>
              </a:spcAft>
              <a:buClr>
                <a:schemeClr val="dk1"/>
              </a:buClr>
              <a:buSzPct val="45833"/>
              <a:buFont typeface="Arial"/>
              <a:buNone/>
            </a:pPr>
            <a:endParaRPr/>
          </a:p>
          <a:p>
            <a:pPr marL="0" lvl="0" indent="0" algn="l" rtl="0">
              <a:spcBef>
                <a:spcPts val="1000"/>
              </a:spcBef>
              <a:spcAft>
                <a:spcPts val="0"/>
              </a:spcAft>
              <a:buNone/>
            </a:pPr>
            <a:endParaRPr/>
          </a:p>
        </p:txBody>
      </p:sp>
      <p:pic>
        <p:nvPicPr>
          <p:cNvPr id="242" name="Google Shape;242;p20"/>
          <p:cNvPicPr preferRelativeResize="0"/>
          <p:nvPr/>
        </p:nvPicPr>
        <p:blipFill>
          <a:blip r:embed="rId3">
            <a:alphaModFix/>
          </a:blip>
          <a:stretch>
            <a:fillRect/>
          </a:stretch>
        </p:blipFill>
        <p:spPr>
          <a:xfrm>
            <a:off x="995120" y="2319383"/>
            <a:ext cx="3541802" cy="3541802"/>
          </a:xfrm>
          <a:prstGeom prst="rect">
            <a:avLst/>
          </a:prstGeom>
          <a:noFill/>
          <a:ln>
            <a:noFill/>
          </a:ln>
        </p:spPr>
      </p:pic>
      <p:sp>
        <p:nvSpPr>
          <p:cNvPr id="2" name="TextBox 1">
            <a:extLst>
              <a:ext uri="{FF2B5EF4-FFF2-40B4-BE49-F238E27FC236}">
                <a16:creationId xmlns:a16="http://schemas.microsoft.com/office/drawing/2014/main" id="{8FCF5BBF-396D-A8D9-1D1E-188446E670A5}"/>
              </a:ext>
            </a:extLst>
          </p:cNvPr>
          <p:cNvSpPr txBox="1"/>
          <p:nvPr/>
        </p:nvSpPr>
        <p:spPr>
          <a:xfrm>
            <a:off x="11237976" y="109728"/>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1"/>
          <p:cNvSpPr txBox="1">
            <a:spLocks noGrp="1"/>
          </p:cNvSpPr>
          <p:nvPr>
            <p:ph type="title"/>
          </p:nvPr>
        </p:nvSpPr>
        <p:spPr>
          <a:xfrm>
            <a:off x="5162950" y="618525"/>
            <a:ext cx="58845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a:t>Background</a:t>
            </a:r>
            <a:endParaRPr b="1" u="sng"/>
          </a:p>
        </p:txBody>
      </p:sp>
      <p:sp>
        <p:nvSpPr>
          <p:cNvPr id="249" name="Google Shape;249;p21"/>
          <p:cNvSpPr txBox="1">
            <a:spLocks noGrp="1"/>
          </p:cNvSpPr>
          <p:nvPr>
            <p:ph type="body" idx="1"/>
          </p:nvPr>
        </p:nvSpPr>
        <p:spPr>
          <a:xfrm>
            <a:off x="4898575" y="2156200"/>
            <a:ext cx="6726300" cy="3728400"/>
          </a:xfrm>
          <a:prstGeom prst="rect">
            <a:avLst/>
          </a:prstGeom>
        </p:spPr>
        <p:txBody>
          <a:bodyPr spcFirstLastPara="1" wrap="square" lIns="91425" tIns="45700" rIns="91425" bIns="45700" anchor="t" anchorCtr="0">
            <a:normAutofit fontScale="77500" lnSpcReduction="20000"/>
          </a:bodyPr>
          <a:lstStyle/>
          <a:p>
            <a:pPr marL="457200" lvl="0" indent="-339328" algn="l" rtl="0">
              <a:spcBef>
                <a:spcPts val="1000"/>
              </a:spcBef>
              <a:spcAft>
                <a:spcPts val="0"/>
              </a:spcAft>
              <a:buSzPct val="93750"/>
              <a:buChar char="•"/>
            </a:pPr>
            <a:r>
              <a:rPr lang="en-US" b="1"/>
              <a:t>Scope of Research:</a:t>
            </a:r>
            <a:r>
              <a:rPr lang="en-US"/>
              <a:t> Explore the performance of neural network models compared to traditional learning models using a kaggle dataset containing x-ray images of brains with/without brain hemorrhages.</a:t>
            </a:r>
            <a:endParaRPr/>
          </a:p>
          <a:p>
            <a:pPr marL="457200" lvl="0" indent="-339328" algn="l" rtl="0">
              <a:spcBef>
                <a:spcPts val="0"/>
              </a:spcBef>
              <a:spcAft>
                <a:spcPts val="0"/>
              </a:spcAft>
              <a:buSzPct val="93750"/>
              <a:buChar char="•"/>
            </a:pPr>
            <a:r>
              <a:rPr lang="en-US" b="1"/>
              <a:t>Traditional Models:</a:t>
            </a:r>
            <a:r>
              <a:rPr lang="en-US"/>
              <a:t> Use SVM and Logistic Regression as a baseline to compare the accuracy scores from deep learning.</a:t>
            </a:r>
            <a:endParaRPr/>
          </a:p>
          <a:p>
            <a:pPr marL="457200" lvl="0" indent="-339328" algn="l" rtl="0">
              <a:spcBef>
                <a:spcPts val="0"/>
              </a:spcBef>
              <a:spcAft>
                <a:spcPts val="0"/>
              </a:spcAft>
              <a:buSzPct val="93750"/>
              <a:buChar char="•"/>
            </a:pPr>
            <a:r>
              <a:rPr lang="en-US" b="1"/>
              <a:t>Neural Networks:</a:t>
            </a:r>
            <a:r>
              <a:rPr lang="en-US"/>
              <a:t> Focus on CNN and RNN with their ability to detect sophisticated patterns.</a:t>
            </a:r>
            <a:endParaRPr/>
          </a:p>
          <a:p>
            <a:pPr marL="457200" lvl="0" indent="-339328" algn="l" rtl="0">
              <a:spcBef>
                <a:spcPts val="0"/>
              </a:spcBef>
              <a:spcAft>
                <a:spcPts val="0"/>
              </a:spcAft>
              <a:buSzPct val="93750"/>
              <a:buChar char="•"/>
            </a:pPr>
            <a:r>
              <a:rPr lang="en-US" b="1"/>
              <a:t>Comparison:</a:t>
            </a:r>
            <a:r>
              <a:rPr lang="en-US"/>
              <a:t> Based on our prior knowledge, evaluate the discrepancies in accuracy and time across the different models.</a:t>
            </a:r>
            <a:endParaRPr/>
          </a:p>
        </p:txBody>
      </p:sp>
      <p:pic>
        <p:nvPicPr>
          <p:cNvPr id="250" name="Google Shape;250;p21" descr="Big Data Artificial Intelligence Free Stock Photo - Public Domain ..."/>
          <p:cNvPicPr preferRelativeResize="0"/>
          <p:nvPr/>
        </p:nvPicPr>
        <p:blipFill>
          <a:blip r:embed="rId3">
            <a:alphaModFix/>
          </a:blip>
          <a:stretch>
            <a:fillRect/>
          </a:stretch>
        </p:blipFill>
        <p:spPr>
          <a:xfrm>
            <a:off x="815332" y="2867732"/>
            <a:ext cx="3676950" cy="2451275"/>
          </a:xfrm>
          <a:prstGeom prst="rect">
            <a:avLst/>
          </a:prstGeom>
          <a:noFill/>
          <a:ln>
            <a:noFill/>
          </a:ln>
        </p:spPr>
      </p:pic>
      <p:sp>
        <p:nvSpPr>
          <p:cNvPr id="2" name="TextBox 1">
            <a:extLst>
              <a:ext uri="{FF2B5EF4-FFF2-40B4-BE49-F238E27FC236}">
                <a16:creationId xmlns:a16="http://schemas.microsoft.com/office/drawing/2014/main" id="{0D5194ED-CEA3-9ECC-5C39-1775E3F43B71}"/>
              </a:ext>
            </a:extLst>
          </p:cNvPr>
          <p:cNvSpPr txBox="1"/>
          <p:nvPr/>
        </p:nvSpPr>
        <p:spPr>
          <a:xfrm>
            <a:off x="11195107" y="128016"/>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2"/>
          <p:cNvSpPr txBox="1">
            <a:spLocks noGrp="1"/>
          </p:cNvSpPr>
          <p:nvPr>
            <p:ph type="title"/>
          </p:nvPr>
        </p:nvSpPr>
        <p:spPr>
          <a:xfrm>
            <a:off x="699825" y="618525"/>
            <a:ext cx="61119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u="sng"/>
              <a:t>Objective</a:t>
            </a:r>
            <a:endParaRPr/>
          </a:p>
        </p:txBody>
      </p:sp>
      <p:sp>
        <p:nvSpPr>
          <p:cNvPr id="257" name="Google Shape;257;p22"/>
          <p:cNvSpPr txBox="1">
            <a:spLocks noGrp="1"/>
          </p:cNvSpPr>
          <p:nvPr>
            <p:ph type="body" idx="1"/>
          </p:nvPr>
        </p:nvSpPr>
        <p:spPr>
          <a:xfrm>
            <a:off x="699800" y="2021625"/>
            <a:ext cx="5862600" cy="4463100"/>
          </a:xfrm>
          <a:prstGeom prst="rect">
            <a:avLst/>
          </a:prstGeom>
        </p:spPr>
        <p:txBody>
          <a:bodyPr spcFirstLastPara="1" wrap="square" lIns="91425" tIns="45700" rIns="91425" bIns="45700" anchor="t" anchorCtr="0">
            <a:normAutofit/>
          </a:bodyPr>
          <a:lstStyle/>
          <a:p>
            <a:pPr marL="457200" lvl="0" indent="-371475" algn="l" rtl="0">
              <a:spcBef>
                <a:spcPts val="1000"/>
              </a:spcBef>
              <a:spcAft>
                <a:spcPts val="0"/>
              </a:spcAft>
              <a:buSzPts val="2250"/>
              <a:buChar char="•"/>
            </a:pPr>
            <a:r>
              <a:rPr lang="en-US"/>
              <a:t>Distinguish between normal, healthy CT scans and hemorrhagic brain scans.</a:t>
            </a:r>
            <a:endParaRPr sz="2350"/>
          </a:p>
          <a:p>
            <a:pPr marL="457200" lvl="0" indent="-381000" algn="l" rtl="0">
              <a:lnSpc>
                <a:spcPct val="115000"/>
              </a:lnSpc>
              <a:spcBef>
                <a:spcPts val="0"/>
              </a:spcBef>
              <a:spcAft>
                <a:spcPts val="0"/>
              </a:spcAft>
              <a:buSzPts val="2400"/>
              <a:buFont typeface="Twentieth Century"/>
              <a:buChar char="•"/>
            </a:pPr>
            <a:r>
              <a:rPr lang="en-US"/>
              <a:t>The purpose of this research is to provide advancements in detecting brain hemorrhages using machine learning techniques and in doing so improve early diagnosis and patient recovery outcomes.</a:t>
            </a:r>
            <a:endParaRPr/>
          </a:p>
        </p:txBody>
      </p:sp>
      <p:pic>
        <p:nvPicPr>
          <p:cNvPr id="258" name="Google Shape;258;p22"/>
          <p:cNvPicPr preferRelativeResize="0"/>
          <p:nvPr/>
        </p:nvPicPr>
        <p:blipFill>
          <a:blip r:embed="rId3">
            <a:alphaModFix/>
          </a:blip>
          <a:stretch>
            <a:fillRect/>
          </a:stretch>
        </p:blipFill>
        <p:spPr>
          <a:xfrm>
            <a:off x="6858509" y="2353626"/>
            <a:ext cx="2298450" cy="2298450"/>
          </a:xfrm>
          <a:prstGeom prst="rect">
            <a:avLst/>
          </a:prstGeom>
          <a:noFill/>
          <a:ln>
            <a:noFill/>
          </a:ln>
        </p:spPr>
      </p:pic>
      <p:pic>
        <p:nvPicPr>
          <p:cNvPr id="259" name="Google Shape;259;p22"/>
          <p:cNvPicPr preferRelativeResize="0"/>
          <p:nvPr/>
        </p:nvPicPr>
        <p:blipFill>
          <a:blip r:embed="rId4">
            <a:alphaModFix/>
          </a:blip>
          <a:stretch>
            <a:fillRect/>
          </a:stretch>
        </p:blipFill>
        <p:spPr>
          <a:xfrm>
            <a:off x="9564384" y="2353638"/>
            <a:ext cx="2298450" cy="2298450"/>
          </a:xfrm>
          <a:prstGeom prst="rect">
            <a:avLst/>
          </a:prstGeom>
          <a:noFill/>
          <a:ln>
            <a:noFill/>
          </a:ln>
        </p:spPr>
      </p:pic>
      <p:sp>
        <p:nvSpPr>
          <p:cNvPr id="260" name="Google Shape;260;p22"/>
          <p:cNvSpPr txBox="1"/>
          <p:nvPr/>
        </p:nvSpPr>
        <p:spPr>
          <a:xfrm>
            <a:off x="6920759" y="4652076"/>
            <a:ext cx="2266800" cy="57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solidFill>
                  <a:schemeClr val="lt1"/>
                </a:solidFill>
                <a:latin typeface="Twentieth Century"/>
                <a:ea typeface="Twentieth Century"/>
                <a:cs typeface="Twentieth Century"/>
                <a:sym typeface="Twentieth Century"/>
              </a:rPr>
              <a:t>Normal</a:t>
            </a:r>
            <a:endParaRPr sz="2400" dirty="0">
              <a:solidFill>
                <a:schemeClr val="lt1"/>
              </a:solidFill>
              <a:latin typeface="Twentieth Century"/>
              <a:ea typeface="Twentieth Century"/>
              <a:cs typeface="Twentieth Century"/>
              <a:sym typeface="Twentieth Century"/>
            </a:endParaRPr>
          </a:p>
        </p:txBody>
      </p:sp>
      <p:sp>
        <p:nvSpPr>
          <p:cNvPr id="261" name="Google Shape;261;p22"/>
          <p:cNvSpPr txBox="1"/>
          <p:nvPr/>
        </p:nvSpPr>
        <p:spPr>
          <a:xfrm>
            <a:off x="9572259" y="4652076"/>
            <a:ext cx="2282700" cy="57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a:solidFill>
                  <a:schemeClr val="lt1"/>
                </a:solidFill>
                <a:latin typeface="Twentieth Century"/>
                <a:ea typeface="Twentieth Century"/>
                <a:cs typeface="Twentieth Century"/>
                <a:sym typeface="Twentieth Century"/>
              </a:rPr>
              <a:t>Hemorrhagic</a:t>
            </a:r>
            <a:endParaRPr sz="2400">
              <a:solidFill>
                <a:schemeClr val="lt1"/>
              </a:solidFill>
              <a:latin typeface="Twentieth Century"/>
              <a:ea typeface="Twentieth Century"/>
              <a:cs typeface="Twentieth Century"/>
              <a:sym typeface="Twentieth Century"/>
            </a:endParaRPr>
          </a:p>
        </p:txBody>
      </p:sp>
      <p:sp>
        <p:nvSpPr>
          <p:cNvPr id="2" name="TextBox 1">
            <a:extLst>
              <a:ext uri="{FF2B5EF4-FFF2-40B4-BE49-F238E27FC236}">
                <a16:creationId xmlns:a16="http://schemas.microsoft.com/office/drawing/2014/main" id="{00A59879-C50F-F77F-34CF-6B8D3EC84667}"/>
              </a:ext>
            </a:extLst>
          </p:cNvPr>
          <p:cNvSpPr txBox="1"/>
          <p:nvPr/>
        </p:nvSpPr>
        <p:spPr>
          <a:xfrm>
            <a:off x="11332464" y="73152"/>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3"/>
          <p:cNvSpPr txBox="1">
            <a:spLocks noGrp="1"/>
          </p:cNvSpPr>
          <p:nvPr>
            <p:ph type="title"/>
          </p:nvPr>
        </p:nvSpPr>
        <p:spPr>
          <a:xfrm>
            <a:off x="1141413" y="618518"/>
            <a:ext cx="99060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dirty="0"/>
              <a:t>Preprocessing</a:t>
            </a:r>
            <a:endParaRPr b="1" u="sng" dirty="0"/>
          </a:p>
        </p:txBody>
      </p:sp>
      <p:sp>
        <p:nvSpPr>
          <p:cNvPr id="268" name="Google Shape;268;p23"/>
          <p:cNvSpPr txBox="1">
            <a:spLocks noGrp="1"/>
          </p:cNvSpPr>
          <p:nvPr>
            <p:ph type="body" idx="1"/>
          </p:nvPr>
        </p:nvSpPr>
        <p:spPr>
          <a:xfrm>
            <a:off x="2950825" y="2169725"/>
            <a:ext cx="6426900" cy="2224200"/>
          </a:xfrm>
          <a:prstGeom prst="rect">
            <a:avLst/>
          </a:prstGeom>
        </p:spPr>
        <p:txBody>
          <a:bodyPr spcFirstLastPara="1" wrap="square" lIns="91425" tIns="45700" rIns="91425" bIns="45700" anchor="t" anchorCtr="0">
            <a:normAutofit fontScale="70000" lnSpcReduction="20000"/>
          </a:bodyPr>
          <a:lstStyle/>
          <a:p>
            <a:pPr marL="457200" lvl="0" indent="-339328" algn="l" rtl="0">
              <a:spcBef>
                <a:spcPts val="1000"/>
              </a:spcBef>
              <a:spcAft>
                <a:spcPts val="0"/>
              </a:spcAft>
              <a:buSzPct val="93750"/>
              <a:buChar char="•"/>
            </a:pPr>
            <a:r>
              <a:rPr lang="en-US" dirty="0"/>
              <a:t>Original Dataset: 6795 images, 512 x 512 grayscale, 2 Categories (Normal and Hemorrhage)</a:t>
            </a:r>
            <a:endParaRPr dirty="0"/>
          </a:p>
          <a:p>
            <a:pPr marL="457200" lvl="0" indent="-339328" algn="l" rtl="0">
              <a:spcBef>
                <a:spcPts val="0"/>
              </a:spcBef>
              <a:spcAft>
                <a:spcPts val="0"/>
              </a:spcAft>
              <a:buSzPct val="93750"/>
              <a:buChar char="•"/>
            </a:pPr>
            <a:r>
              <a:rPr lang="en-US" dirty="0"/>
              <a:t>Preprocessing: Rescale images to 128 x 128. Randomly apply horizontal and vertical shifts, rotations, zooms, shears, and horizontal flips.</a:t>
            </a:r>
            <a:endParaRPr dirty="0"/>
          </a:p>
          <a:p>
            <a:pPr marL="457200" lvl="0" indent="-339328" algn="l" rtl="0">
              <a:spcBef>
                <a:spcPts val="0"/>
              </a:spcBef>
              <a:spcAft>
                <a:spcPts val="0"/>
              </a:spcAft>
              <a:buSzPct val="93750"/>
              <a:buChar char="•"/>
            </a:pPr>
            <a:r>
              <a:rPr lang="en-US" dirty="0"/>
              <a:t>Training and Validation Set: Training 70% shuffled, Validation 30%</a:t>
            </a:r>
            <a:endParaRPr dirty="0"/>
          </a:p>
        </p:txBody>
      </p:sp>
      <p:pic>
        <p:nvPicPr>
          <p:cNvPr id="269" name="Google Shape;269;p23"/>
          <p:cNvPicPr preferRelativeResize="0"/>
          <p:nvPr/>
        </p:nvPicPr>
        <p:blipFill>
          <a:blip r:embed="rId3">
            <a:alphaModFix/>
          </a:blip>
          <a:stretch>
            <a:fillRect/>
          </a:stretch>
        </p:blipFill>
        <p:spPr>
          <a:xfrm>
            <a:off x="455850" y="4688275"/>
            <a:ext cx="1856050" cy="1856050"/>
          </a:xfrm>
          <a:prstGeom prst="rect">
            <a:avLst/>
          </a:prstGeom>
          <a:noFill/>
          <a:ln>
            <a:noFill/>
          </a:ln>
        </p:spPr>
      </p:pic>
      <p:pic>
        <p:nvPicPr>
          <p:cNvPr id="270" name="Google Shape;270;p23"/>
          <p:cNvPicPr preferRelativeResize="0"/>
          <p:nvPr/>
        </p:nvPicPr>
        <p:blipFill>
          <a:blip r:embed="rId4">
            <a:alphaModFix/>
          </a:blip>
          <a:stretch>
            <a:fillRect/>
          </a:stretch>
        </p:blipFill>
        <p:spPr>
          <a:xfrm>
            <a:off x="2811125" y="4688275"/>
            <a:ext cx="1856050" cy="1856050"/>
          </a:xfrm>
          <a:prstGeom prst="rect">
            <a:avLst/>
          </a:prstGeom>
          <a:noFill/>
          <a:ln>
            <a:noFill/>
          </a:ln>
        </p:spPr>
      </p:pic>
      <p:pic>
        <p:nvPicPr>
          <p:cNvPr id="271" name="Google Shape;271;p23"/>
          <p:cNvPicPr preferRelativeResize="0"/>
          <p:nvPr/>
        </p:nvPicPr>
        <p:blipFill>
          <a:blip r:embed="rId5">
            <a:alphaModFix/>
          </a:blip>
          <a:stretch>
            <a:fillRect/>
          </a:stretch>
        </p:blipFill>
        <p:spPr>
          <a:xfrm>
            <a:off x="5166400" y="4688275"/>
            <a:ext cx="1856050" cy="1856050"/>
          </a:xfrm>
          <a:prstGeom prst="rect">
            <a:avLst/>
          </a:prstGeom>
          <a:noFill/>
          <a:ln>
            <a:noFill/>
          </a:ln>
        </p:spPr>
      </p:pic>
      <p:pic>
        <p:nvPicPr>
          <p:cNvPr id="272" name="Google Shape;272;p23"/>
          <p:cNvPicPr preferRelativeResize="0"/>
          <p:nvPr/>
        </p:nvPicPr>
        <p:blipFill>
          <a:blip r:embed="rId6">
            <a:alphaModFix/>
          </a:blip>
          <a:stretch>
            <a:fillRect/>
          </a:stretch>
        </p:blipFill>
        <p:spPr>
          <a:xfrm>
            <a:off x="7521675" y="4688275"/>
            <a:ext cx="1856050" cy="1856050"/>
          </a:xfrm>
          <a:prstGeom prst="rect">
            <a:avLst/>
          </a:prstGeom>
          <a:noFill/>
          <a:ln>
            <a:noFill/>
          </a:ln>
        </p:spPr>
      </p:pic>
      <p:pic>
        <p:nvPicPr>
          <p:cNvPr id="273" name="Google Shape;273;p23"/>
          <p:cNvPicPr preferRelativeResize="0"/>
          <p:nvPr/>
        </p:nvPicPr>
        <p:blipFill>
          <a:blip r:embed="rId7">
            <a:alphaModFix/>
          </a:blip>
          <a:stretch>
            <a:fillRect/>
          </a:stretch>
        </p:blipFill>
        <p:spPr>
          <a:xfrm>
            <a:off x="9876951" y="4688274"/>
            <a:ext cx="1856050" cy="1856050"/>
          </a:xfrm>
          <a:prstGeom prst="rect">
            <a:avLst/>
          </a:prstGeom>
          <a:noFill/>
          <a:ln>
            <a:noFill/>
          </a:ln>
        </p:spPr>
      </p:pic>
      <p:sp>
        <p:nvSpPr>
          <p:cNvPr id="2" name="TextBox 1">
            <a:extLst>
              <a:ext uri="{FF2B5EF4-FFF2-40B4-BE49-F238E27FC236}">
                <a16:creationId xmlns:a16="http://schemas.microsoft.com/office/drawing/2014/main" id="{3EF06C08-2715-CF30-1986-0BFD1F373E8F}"/>
              </a:ext>
            </a:extLst>
          </p:cNvPr>
          <p:cNvSpPr txBox="1"/>
          <p:nvPr/>
        </p:nvSpPr>
        <p:spPr>
          <a:xfrm>
            <a:off x="11332464" y="159787"/>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pic>
        <p:nvPicPr>
          <p:cNvPr id="279" name="Google Shape;279;p24"/>
          <p:cNvPicPr preferRelativeResize="0"/>
          <p:nvPr/>
        </p:nvPicPr>
        <p:blipFill>
          <a:blip r:embed="rId3">
            <a:alphaModFix/>
          </a:blip>
          <a:stretch>
            <a:fillRect/>
          </a:stretch>
        </p:blipFill>
        <p:spPr>
          <a:xfrm>
            <a:off x="6361449" y="1708678"/>
            <a:ext cx="5156500" cy="3888176"/>
          </a:xfrm>
          <a:prstGeom prst="rect">
            <a:avLst/>
          </a:prstGeom>
          <a:noFill/>
          <a:ln>
            <a:noFill/>
          </a:ln>
        </p:spPr>
      </p:pic>
      <p:pic>
        <p:nvPicPr>
          <p:cNvPr id="280" name="Google Shape;280;p24"/>
          <p:cNvPicPr preferRelativeResize="0"/>
          <p:nvPr/>
        </p:nvPicPr>
        <p:blipFill>
          <a:blip r:embed="rId4">
            <a:alphaModFix/>
          </a:blip>
          <a:stretch>
            <a:fillRect/>
          </a:stretch>
        </p:blipFill>
        <p:spPr>
          <a:xfrm>
            <a:off x="381174" y="1708689"/>
            <a:ext cx="5509325" cy="3701125"/>
          </a:xfrm>
          <a:prstGeom prst="rect">
            <a:avLst/>
          </a:prstGeom>
          <a:noFill/>
          <a:ln>
            <a:noFill/>
          </a:ln>
        </p:spPr>
      </p:pic>
      <p:sp>
        <p:nvSpPr>
          <p:cNvPr id="2" name="TextBox 1">
            <a:extLst>
              <a:ext uri="{FF2B5EF4-FFF2-40B4-BE49-F238E27FC236}">
                <a16:creationId xmlns:a16="http://schemas.microsoft.com/office/drawing/2014/main" id="{95D32CC4-AFE2-873F-AFCB-E3E09C2D8B91}"/>
              </a:ext>
            </a:extLst>
          </p:cNvPr>
          <p:cNvSpPr txBox="1"/>
          <p:nvPr/>
        </p:nvSpPr>
        <p:spPr>
          <a:xfrm>
            <a:off x="11247120" y="155448"/>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ctrTitle"/>
          </p:nvPr>
        </p:nvSpPr>
        <p:spPr>
          <a:xfrm>
            <a:off x="1876424" y="1122363"/>
            <a:ext cx="8791500" cy="23877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a:t>Traditional Learning Models</a:t>
            </a:r>
            <a:endParaRPr/>
          </a:p>
        </p:txBody>
      </p:sp>
      <p:sp>
        <p:nvSpPr>
          <p:cNvPr id="287" name="Google Shape;287;p25"/>
          <p:cNvSpPr txBox="1">
            <a:spLocks noGrp="1"/>
          </p:cNvSpPr>
          <p:nvPr>
            <p:ph type="subTitle" idx="1"/>
          </p:nvPr>
        </p:nvSpPr>
        <p:spPr>
          <a:xfrm>
            <a:off x="1876424" y="3602038"/>
            <a:ext cx="8791500" cy="1655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Logistic Regression and SVM</a:t>
            </a:r>
            <a:endParaRPr/>
          </a:p>
        </p:txBody>
      </p:sp>
      <p:sp>
        <p:nvSpPr>
          <p:cNvPr id="2" name="TextBox 1">
            <a:extLst>
              <a:ext uri="{FF2B5EF4-FFF2-40B4-BE49-F238E27FC236}">
                <a16:creationId xmlns:a16="http://schemas.microsoft.com/office/drawing/2014/main" id="{F5098FE6-913B-2746-B371-394843D2017F}"/>
              </a:ext>
            </a:extLst>
          </p:cNvPr>
          <p:cNvSpPr txBox="1"/>
          <p:nvPr/>
        </p:nvSpPr>
        <p:spPr>
          <a:xfrm>
            <a:off x="11219688" y="109728"/>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title"/>
          </p:nvPr>
        </p:nvSpPr>
        <p:spPr>
          <a:xfrm>
            <a:off x="5815924" y="618525"/>
            <a:ext cx="52314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u="sng"/>
              <a:t>Logistic Regression</a:t>
            </a:r>
            <a:endParaRPr/>
          </a:p>
        </p:txBody>
      </p:sp>
      <p:sp>
        <p:nvSpPr>
          <p:cNvPr id="293" name="Google Shape;293;p26"/>
          <p:cNvSpPr txBox="1">
            <a:spLocks noGrp="1"/>
          </p:cNvSpPr>
          <p:nvPr>
            <p:ph type="body" idx="1"/>
          </p:nvPr>
        </p:nvSpPr>
        <p:spPr>
          <a:xfrm>
            <a:off x="5815925" y="2119200"/>
            <a:ext cx="5231400" cy="2619600"/>
          </a:xfrm>
          <a:prstGeom prst="rect">
            <a:avLst/>
          </a:prstGeom>
        </p:spPr>
        <p:txBody>
          <a:bodyPr spcFirstLastPara="1" wrap="square" lIns="91425" tIns="45700" rIns="91425" bIns="45700" anchor="t" anchorCtr="0">
            <a:noAutofit/>
          </a:bodyPr>
          <a:lstStyle/>
          <a:p>
            <a:pPr marL="457200" lvl="0" indent="-381000" algn="l" rtl="0">
              <a:lnSpc>
                <a:spcPct val="100000"/>
              </a:lnSpc>
              <a:spcBef>
                <a:spcPts val="1000"/>
              </a:spcBef>
              <a:spcAft>
                <a:spcPts val="0"/>
              </a:spcAft>
              <a:buSzPts val="2400"/>
              <a:buChar char="•"/>
            </a:pPr>
            <a:r>
              <a:rPr lang="en-US"/>
              <a:t>Benchmark test</a:t>
            </a:r>
            <a:endParaRPr/>
          </a:p>
          <a:p>
            <a:pPr marL="457200" lvl="0" indent="-381000" algn="l" rtl="0">
              <a:lnSpc>
                <a:spcPct val="100000"/>
              </a:lnSpc>
              <a:spcBef>
                <a:spcPts val="0"/>
              </a:spcBef>
              <a:spcAft>
                <a:spcPts val="0"/>
              </a:spcAft>
              <a:buSzPts val="2400"/>
              <a:buChar char="•"/>
            </a:pPr>
            <a:r>
              <a:rPr lang="en-US"/>
              <a:t>This model took about 5 minutes to run and had a max iteration of 1000.</a:t>
            </a:r>
            <a:endParaRPr/>
          </a:p>
          <a:p>
            <a:pPr marL="457200" lvl="0" indent="-381000" algn="l" rtl="0">
              <a:lnSpc>
                <a:spcPct val="100000"/>
              </a:lnSpc>
              <a:spcBef>
                <a:spcPts val="0"/>
              </a:spcBef>
              <a:spcAft>
                <a:spcPts val="0"/>
              </a:spcAft>
              <a:buSzPts val="2400"/>
              <a:buChar char="•"/>
            </a:pPr>
            <a:r>
              <a:rPr lang="en-US"/>
              <a:t>The highest accuracy for logistic regression was 0.521.</a:t>
            </a:r>
            <a:endParaRPr/>
          </a:p>
        </p:txBody>
      </p:sp>
      <p:pic>
        <p:nvPicPr>
          <p:cNvPr id="294" name="Google Shape;294;p26"/>
          <p:cNvPicPr preferRelativeResize="0"/>
          <p:nvPr/>
        </p:nvPicPr>
        <p:blipFill>
          <a:blip r:embed="rId3">
            <a:alphaModFix/>
          </a:blip>
          <a:stretch>
            <a:fillRect/>
          </a:stretch>
        </p:blipFill>
        <p:spPr>
          <a:xfrm>
            <a:off x="152400" y="150193"/>
            <a:ext cx="5511280" cy="2619712"/>
          </a:xfrm>
          <a:prstGeom prst="rect">
            <a:avLst/>
          </a:prstGeom>
          <a:noFill/>
          <a:ln>
            <a:noFill/>
          </a:ln>
        </p:spPr>
      </p:pic>
      <p:pic>
        <p:nvPicPr>
          <p:cNvPr id="295" name="Google Shape;295;p26"/>
          <p:cNvPicPr preferRelativeResize="0"/>
          <p:nvPr/>
        </p:nvPicPr>
        <p:blipFill>
          <a:blip r:embed="rId4">
            <a:alphaModFix/>
          </a:blip>
          <a:stretch>
            <a:fillRect/>
          </a:stretch>
        </p:blipFill>
        <p:spPr>
          <a:xfrm>
            <a:off x="152400" y="2819347"/>
            <a:ext cx="5511276" cy="3886253"/>
          </a:xfrm>
          <a:prstGeom prst="rect">
            <a:avLst/>
          </a:prstGeom>
          <a:noFill/>
          <a:ln>
            <a:noFill/>
          </a:ln>
        </p:spPr>
      </p:pic>
      <p:sp>
        <p:nvSpPr>
          <p:cNvPr id="2" name="TextBox 1">
            <a:extLst>
              <a:ext uri="{FF2B5EF4-FFF2-40B4-BE49-F238E27FC236}">
                <a16:creationId xmlns:a16="http://schemas.microsoft.com/office/drawing/2014/main" id="{8F522A5D-9BBF-57C5-061C-09DC63B4BC94}"/>
              </a:ext>
            </a:extLst>
          </p:cNvPr>
          <p:cNvSpPr txBox="1"/>
          <p:nvPr/>
        </p:nvSpPr>
        <p:spPr>
          <a:xfrm>
            <a:off x="11306404" y="150193"/>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5816019" y="618525"/>
            <a:ext cx="5231400" cy="1478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1100"/>
              <a:buFont typeface="Arial"/>
              <a:buNone/>
            </a:pPr>
            <a:r>
              <a:rPr lang="en-US" b="1" u="sng"/>
              <a:t>SVM</a:t>
            </a:r>
            <a:endParaRPr/>
          </a:p>
        </p:txBody>
      </p:sp>
      <p:sp>
        <p:nvSpPr>
          <p:cNvPr id="302" name="Google Shape;302;p27"/>
          <p:cNvSpPr txBox="1">
            <a:spLocks noGrp="1"/>
          </p:cNvSpPr>
          <p:nvPr>
            <p:ph type="body" idx="1"/>
          </p:nvPr>
        </p:nvSpPr>
        <p:spPr>
          <a:xfrm>
            <a:off x="5816025" y="2034450"/>
            <a:ext cx="5231400" cy="2789100"/>
          </a:xfrm>
          <a:prstGeom prst="rect">
            <a:avLst/>
          </a:prstGeom>
        </p:spPr>
        <p:txBody>
          <a:bodyPr spcFirstLastPara="1" wrap="square" lIns="91425" tIns="45700" rIns="91425" bIns="45700" anchor="t" anchorCtr="0">
            <a:normAutofit lnSpcReduction="10000"/>
          </a:bodyPr>
          <a:lstStyle/>
          <a:p>
            <a:pPr marL="457200" lvl="0" indent="-371475" algn="l" rtl="0">
              <a:spcBef>
                <a:spcPts val="1000"/>
              </a:spcBef>
              <a:spcAft>
                <a:spcPts val="0"/>
              </a:spcAft>
              <a:buSzPts val="2250"/>
              <a:buChar char="•"/>
            </a:pPr>
            <a:r>
              <a:rPr lang="en-US"/>
              <a:t>The highest accuracy from SVM was 0.595 when using radial basis function (RBF) kernel.</a:t>
            </a:r>
            <a:endParaRPr/>
          </a:p>
          <a:p>
            <a:pPr marL="457200" lvl="0" indent="-371475" algn="l" rtl="0">
              <a:spcBef>
                <a:spcPts val="0"/>
              </a:spcBef>
              <a:spcAft>
                <a:spcPts val="0"/>
              </a:spcAft>
              <a:buSzPts val="2250"/>
              <a:buChar char="•"/>
            </a:pPr>
            <a:r>
              <a:rPr lang="en-US"/>
              <a:t>Other kernels had slightly lower accuracy with linear having 0.52 and polynomial having 0.58.</a:t>
            </a:r>
            <a:endParaRPr/>
          </a:p>
        </p:txBody>
      </p:sp>
      <p:pic>
        <p:nvPicPr>
          <p:cNvPr id="303" name="Google Shape;303;p27"/>
          <p:cNvPicPr preferRelativeResize="0"/>
          <p:nvPr/>
        </p:nvPicPr>
        <p:blipFill>
          <a:blip r:embed="rId3">
            <a:alphaModFix/>
          </a:blip>
          <a:stretch>
            <a:fillRect/>
          </a:stretch>
        </p:blipFill>
        <p:spPr>
          <a:xfrm>
            <a:off x="152400" y="196868"/>
            <a:ext cx="5511276" cy="2571929"/>
          </a:xfrm>
          <a:prstGeom prst="rect">
            <a:avLst/>
          </a:prstGeom>
          <a:noFill/>
          <a:ln>
            <a:noFill/>
          </a:ln>
        </p:spPr>
      </p:pic>
      <p:pic>
        <p:nvPicPr>
          <p:cNvPr id="304" name="Google Shape;304;p27"/>
          <p:cNvPicPr preferRelativeResize="0"/>
          <p:nvPr/>
        </p:nvPicPr>
        <p:blipFill>
          <a:blip r:embed="rId4">
            <a:alphaModFix/>
          </a:blip>
          <a:stretch>
            <a:fillRect/>
          </a:stretch>
        </p:blipFill>
        <p:spPr>
          <a:xfrm>
            <a:off x="152400" y="2926471"/>
            <a:ext cx="5231400" cy="3779130"/>
          </a:xfrm>
          <a:prstGeom prst="rect">
            <a:avLst/>
          </a:prstGeom>
          <a:noFill/>
          <a:ln>
            <a:noFill/>
          </a:ln>
        </p:spPr>
      </p:pic>
      <p:sp>
        <p:nvSpPr>
          <p:cNvPr id="2" name="TextBox 1">
            <a:extLst>
              <a:ext uri="{FF2B5EF4-FFF2-40B4-BE49-F238E27FC236}">
                <a16:creationId xmlns:a16="http://schemas.microsoft.com/office/drawing/2014/main" id="{549CDFD3-3F1D-3725-C22B-E487910B9B0D}"/>
              </a:ext>
            </a:extLst>
          </p:cNvPr>
          <p:cNvSpPr txBox="1"/>
          <p:nvPr/>
        </p:nvSpPr>
        <p:spPr>
          <a:xfrm>
            <a:off x="11332464" y="196868"/>
            <a:ext cx="859536" cy="307777"/>
          </a:xfrm>
          <a:prstGeom prst="rect">
            <a:avLst/>
          </a:prstGeom>
          <a:noFill/>
        </p:spPr>
        <p:txBody>
          <a:bodyPr wrap="square" rtlCol="0">
            <a:spAutoFit/>
          </a:bodyPr>
          <a:lstStyle/>
          <a:p>
            <a:r>
              <a:rPr lang="en-US" dirty="0">
                <a:solidFill>
                  <a:schemeClr val="bg1">
                    <a:lumMod val="95000"/>
                  </a:schemeClr>
                </a:solidFill>
              </a:rPr>
              <a:t>G-0053</a:t>
            </a:r>
          </a:p>
        </p:txBody>
      </p:sp>
    </p:spTree>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764</Words>
  <Application>Microsoft Office PowerPoint</Application>
  <PresentationFormat>Widescreen</PresentationFormat>
  <Paragraphs>64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Twentieth Century</vt:lpstr>
      <vt:lpstr>Circuit</vt:lpstr>
      <vt:lpstr>Brain Hemorrhage Detection</vt:lpstr>
      <vt:lpstr>Overview</vt:lpstr>
      <vt:lpstr>Background</vt:lpstr>
      <vt:lpstr>Objective</vt:lpstr>
      <vt:lpstr>Preprocessing</vt:lpstr>
      <vt:lpstr>PowerPoint Presentation</vt:lpstr>
      <vt:lpstr>Traditional Learning Models</vt:lpstr>
      <vt:lpstr>Logistic Regression</vt:lpstr>
      <vt:lpstr>SVM</vt:lpstr>
      <vt:lpstr>Neural Networks</vt:lpstr>
      <vt:lpstr>CNN</vt:lpstr>
      <vt:lpstr>RNN</vt:lpstr>
      <vt:lpstr>Attention-based RNN</vt:lpstr>
      <vt:lpstr>Conclusion</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Pham, Andrew Q</cp:lastModifiedBy>
  <cp:revision>2</cp:revision>
  <dcterms:modified xsi:type="dcterms:W3CDTF">2024-12-01T03:13:00Z</dcterms:modified>
</cp:coreProperties>
</file>