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1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3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97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9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2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41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07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15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99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10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7AF-E5CB-474F-89DC-A99979CA790F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8BB3-922F-484D-81EF-5BFFBFCDDA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31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w-biorobotics/raven2/wik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aven ii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56" y="1325293"/>
            <a:ext cx="83171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94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5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Applied dexterity, 7(6+1) </a:t>
            </a:r>
            <a:r>
              <a:rPr lang="en-AU" dirty="0" err="1" smtClean="0"/>
              <a:t>dof</a:t>
            </a:r>
            <a:r>
              <a:rPr lang="en-AU" dirty="0" smtClean="0"/>
              <a:t> arms, cable-driven</a:t>
            </a:r>
            <a:r>
              <a:rPr lang="en-AU" baseline="0" dirty="0" smtClean="0"/>
              <a:t>, capable of operating autonomously or using tele-/co-manipulation, has been used for tissue debridement,</a:t>
            </a:r>
            <a:r>
              <a:rPr lang="en-AU" dirty="0" smtClean="0"/>
              <a:t> suturing</a:t>
            </a:r>
            <a:r>
              <a:rPr lang="en-AU" baseline="0" dirty="0" smtClean="0"/>
              <a:t> and brain tumour ablation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>
                <a:hlinkClick r:id="rId2"/>
              </a:rPr>
              <a:t>https://github.com/uw-biorobotics/raven2/wiki</a:t>
            </a:r>
            <a:r>
              <a:rPr lang="en-AU" dirty="0" smtClean="0"/>
              <a:t> &lt;- has a lot of good details including specs and stuff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18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The RAVEN II is an open-source robotic platform from Applied Dexterity [1] capable of performing non-clinical surgical tasks [2]. It has up to four cable driven 6+1 degrees of freedom arms, is closely modelled on the da Vinci clinical minimally-invasive surgical robot from Intuitive Surgical [3] and is designed to be a research platform with a large support community. The RAVEN is designed to be </a:t>
            </a:r>
            <a:r>
              <a:rPr lang="en-AU" dirty="0" err="1"/>
              <a:t>teleoperated</a:t>
            </a:r>
            <a:r>
              <a:rPr lang="en-AU" dirty="0"/>
              <a:t> but can also be run autonomously. </a:t>
            </a:r>
          </a:p>
          <a:p>
            <a:r>
              <a:rPr lang="en-AU" dirty="0"/>
              <a:t>Most research using the RAVEN is related to teleoperation [4] and use of the robot in extreme conditions such as undersea enclosures [5] or low-gravity environments [6]. Other research that has been performed using the system includes autonomous tissue debridement [7], brain tumour ablation [8] and surgeon training [9].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55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smtClean="0"/>
              <a:t>[1]	Applied </a:t>
            </a:r>
            <a:r>
              <a:rPr lang="en-AU"/>
              <a:t>Dexterity, “Applied Dexterity - Driving Innovation in Surgical Robotics,” 2018. </a:t>
            </a:r>
            <a:r>
              <a:rPr lang="en-AU" dirty="0"/>
              <a:t>[Online]. Available: http://applieddexterity.com/.</a:t>
            </a:r>
          </a:p>
          <a:p>
            <a:r>
              <a:rPr lang="en-AU" dirty="0"/>
              <a:t>[2]	B. Hannaford </a:t>
            </a:r>
            <a:r>
              <a:rPr lang="en-AU" i="1" dirty="0"/>
              <a:t>et al.</a:t>
            </a:r>
            <a:r>
              <a:rPr lang="en-AU" dirty="0"/>
              <a:t>, “Raven-II: An open platform for surgical robotics research,” </a:t>
            </a:r>
            <a:r>
              <a:rPr lang="en-AU" i="1" dirty="0"/>
              <a:t>IEEE Trans. Biomed. Eng.</a:t>
            </a:r>
            <a:r>
              <a:rPr lang="en-AU" dirty="0"/>
              <a:t>, 2013.</a:t>
            </a:r>
          </a:p>
          <a:p>
            <a:r>
              <a:rPr lang="en-AU" dirty="0"/>
              <a:t>[3]	Intuitive Surgical Inc., “Intuitive Surgical - da Vinci Surgical System,” 2018. [Online]. Available: https://www.intuitivesurgical.com/products/davinci_surgical_system/.</a:t>
            </a:r>
          </a:p>
          <a:p>
            <a:r>
              <a:rPr lang="en-AU" dirty="0"/>
              <a:t>[4]	M. J. H. </a:t>
            </a:r>
            <a:r>
              <a:rPr lang="en-AU" dirty="0" err="1"/>
              <a:t>Lum</a:t>
            </a:r>
            <a:r>
              <a:rPr lang="en-AU" dirty="0"/>
              <a:t>, J. Rosen, T. S. </a:t>
            </a:r>
            <a:r>
              <a:rPr lang="en-AU" dirty="0" err="1"/>
              <a:t>Lendvay</a:t>
            </a:r>
            <a:r>
              <a:rPr lang="en-AU" dirty="0"/>
              <a:t>, A. S. Wright, M. N. </a:t>
            </a:r>
            <a:r>
              <a:rPr lang="en-AU" dirty="0" err="1"/>
              <a:t>Sinanan</a:t>
            </a:r>
            <a:r>
              <a:rPr lang="en-AU" dirty="0"/>
              <a:t>, and B. Hannaford, “</a:t>
            </a:r>
            <a:r>
              <a:rPr lang="en-AU" dirty="0" err="1"/>
              <a:t>TeleRobotic</a:t>
            </a:r>
            <a:r>
              <a:rPr lang="en-AU" dirty="0"/>
              <a:t> Fundamentals of Laparoscopic Surgery (FLS): Effects of Time Delay -Pilot Study,” 2008.</a:t>
            </a:r>
          </a:p>
          <a:p>
            <a:r>
              <a:rPr lang="en-AU" dirty="0"/>
              <a:t>[5]	C. R. </a:t>
            </a:r>
            <a:r>
              <a:rPr lang="en-AU" dirty="0" err="1"/>
              <a:t>Doarn</a:t>
            </a:r>
            <a:r>
              <a:rPr lang="en-AU" dirty="0"/>
              <a:t>, M. </a:t>
            </a:r>
            <a:r>
              <a:rPr lang="en-AU" dirty="0" err="1"/>
              <a:t>Anvari</a:t>
            </a:r>
            <a:r>
              <a:rPr lang="en-AU" dirty="0"/>
              <a:t>, T. Low, and T. J. Broderick, “Evaluation of </a:t>
            </a:r>
            <a:r>
              <a:rPr lang="en-AU" dirty="0" err="1"/>
              <a:t>Teleoperated</a:t>
            </a:r>
            <a:r>
              <a:rPr lang="en-AU" dirty="0"/>
              <a:t> Surgical Robots in an Enclosed Undersea Environment,” </a:t>
            </a:r>
            <a:r>
              <a:rPr lang="en-AU" i="1" dirty="0" err="1"/>
              <a:t>Telemed</a:t>
            </a:r>
            <a:r>
              <a:rPr lang="en-AU" i="1" dirty="0"/>
              <a:t>. e-Health</a:t>
            </a:r>
            <a:r>
              <a:rPr lang="en-AU" dirty="0"/>
              <a:t>, 2009.</a:t>
            </a:r>
          </a:p>
          <a:p>
            <a:r>
              <a:rPr lang="en-AU" dirty="0"/>
              <a:t>[6]	A. Lewis and B. Hannaford, “Dynamically evaluated gravity compensation for the RAVEN surgical robot,” in </a:t>
            </a:r>
            <a:r>
              <a:rPr lang="en-AU" i="1" dirty="0"/>
              <a:t>Proceedings - IEEE International Conference on Robotics and Automation</a:t>
            </a:r>
            <a:r>
              <a:rPr lang="en-AU" dirty="0"/>
              <a:t>, 2014.</a:t>
            </a:r>
          </a:p>
          <a:p>
            <a:r>
              <a:rPr lang="en-AU" dirty="0"/>
              <a:t>[7]	B. Kehoe </a:t>
            </a:r>
            <a:r>
              <a:rPr lang="en-AU" i="1" dirty="0"/>
              <a:t>et al.</a:t>
            </a:r>
            <a:r>
              <a:rPr lang="en-AU" dirty="0"/>
              <a:t>, “Autonomous multilateral debridement with the Raven surgical robot,” in </a:t>
            </a:r>
            <a:r>
              <a:rPr lang="en-AU" i="1" dirty="0"/>
              <a:t>Proceedings - IEEE International Conference on Robotics and Automation</a:t>
            </a:r>
            <a:r>
              <a:rPr lang="en-AU" dirty="0"/>
              <a:t>, 2014.</a:t>
            </a:r>
          </a:p>
          <a:p>
            <a:r>
              <a:rPr lang="en-AU" dirty="0"/>
              <a:t>[8]	D. Hu, Y. Gong, B. Hannaford, and E. J. Seibel, “Semi-autonomous simulated brain </a:t>
            </a:r>
            <a:r>
              <a:rPr lang="en-AU" dirty="0" err="1"/>
              <a:t>tumor</a:t>
            </a:r>
            <a:r>
              <a:rPr lang="en-AU" dirty="0"/>
              <a:t> ablation with RAVENII Surgical Robot using </a:t>
            </a:r>
            <a:r>
              <a:rPr lang="en-AU" dirty="0" err="1"/>
              <a:t>behavior</a:t>
            </a:r>
            <a:r>
              <a:rPr lang="en-AU" dirty="0"/>
              <a:t> tree,” in </a:t>
            </a:r>
            <a:r>
              <a:rPr lang="en-AU" i="1" dirty="0"/>
              <a:t>Proceedings - IEEE International Conference on Robotics and Automation</a:t>
            </a:r>
            <a:r>
              <a:rPr lang="en-AU" dirty="0"/>
              <a:t>, 2015.</a:t>
            </a:r>
          </a:p>
          <a:p>
            <a:r>
              <a:rPr lang="en-AU" dirty="0"/>
              <a:t>[9]	X. Li, H. </a:t>
            </a:r>
            <a:r>
              <a:rPr lang="en-AU" dirty="0" err="1"/>
              <a:t>Alemzadeh</a:t>
            </a:r>
            <a:r>
              <a:rPr lang="en-AU" dirty="0"/>
              <a:t>, D. Chen, Z. </a:t>
            </a:r>
            <a:r>
              <a:rPr lang="en-AU" dirty="0" err="1"/>
              <a:t>Kalbarczyk</a:t>
            </a:r>
            <a:r>
              <a:rPr lang="en-AU" dirty="0"/>
              <a:t>, R. K. </a:t>
            </a:r>
            <a:r>
              <a:rPr lang="en-AU" dirty="0" err="1"/>
              <a:t>Iyer</a:t>
            </a:r>
            <a:r>
              <a:rPr lang="en-AU" dirty="0"/>
              <a:t>, and T. </a:t>
            </a:r>
            <a:r>
              <a:rPr lang="en-AU" dirty="0" err="1"/>
              <a:t>Kesavadas</a:t>
            </a:r>
            <a:r>
              <a:rPr lang="en-AU" dirty="0"/>
              <a:t>, “Surgeon Training in </a:t>
            </a:r>
            <a:r>
              <a:rPr lang="en-AU" dirty="0" err="1"/>
              <a:t>Telerobotic</a:t>
            </a:r>
            <a:r>
              <a:rPr lang="en-AU" dirty="0"/>
              <a:t> Surgery via a Hardware-in-the-Loop Simulator,” </a:t>
            </a:r>
            <a:r>
              <a:rPr lang="en-AU" i="1" dirty="0"/>
              <a:t>J. </a:t>
            </a:r>
            <a:r>
              <a:rPr lang="en-AU" i="1" dirty="0" err="1"/>
              <a:t>Healthc</a:t>
            </a:r>
            <a:r>
              <a:rPr lang="en-AU" i="1" dirty="0"/>
              <a:t>. Eng.</a:t>
            </a:r>
            <a:r>
              <a:rPr lang="en-AU" dirty="0"/>
              <a:t>, 2017.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882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Coppin</dc:creator>
  <cp:lastModifiedBy>Thomas Coppin</cp:lastModifiedBy>
  <cp:revision>3</cp:revision>
  <dcterms:created xsi:type="dcterms:W3CDTF">2018-10-09T04:51:24Z</dcterms:created>
  <dcterms:modified xsi:type="dcterms:W3CDTF">2018-10-09T04:59:24Z</dcterms:modified>
</cp:coreProperties>
</file>