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58" r:id="rId6"/>
    <p:sldId id="264" r:id="rId7"/>
    <p:sldId id="261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avrilla" initials="DH" lastIdx="1" clrIdx="0">
    <p:extLst>
      <p:ext uri="{19B8F6BF-5375-455C-9EA6-DF929625EA0E}">
        <p15:presenceInfo xmlns:p15="http://schemas.microsoft.com/office/powerpoint/2012/main" userId="458c1a5932d6f2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3" autoAdjust="0"/>
    <p:restoredTop sz="82642" autoAdjust="0"/>
  </p:normalViewPr>
  <p:slideViewPr>
    <p:cSldViewPr snapToGrid="0">
      <p:cViewPr varScale="1">
        <p:scale>
          <a:sx n="85" d="100"/>
          <a:sy n="85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2C499-0C97-47A7-AD6C-876E42B6AD0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C6B0A-25C8-4798-970E-F6BD0105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reviewed, which were highest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C6B0A-25C8-4798-970E-F6BD01055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F801-F6BB-4CC9-B5C6-149F916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41950-38CC-44BA-9BDF-A489FA615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0261-8A0D-433B-891F-83E6FC52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35AA-C3BB-4585-8375-E23FF91C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8B4C-B1D8-484D-A443-D1F5EC3B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918F-D20F-4193-8BCE-EDC295E3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842F4-17AD-45F6-A977-0AED79ED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B1CD-2232-43CA-A202-DDA3BA3B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E5BA-0513-44DF-9FD7-0E1A3E9C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B010-A519-4DFB-8512-9E68B7A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DC8C-3F54-441F-94BE-08A8287CA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A5578-95D4-4637-8BA2-8FFA12B3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593-A764-47B1-9E8D-183F92D6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C07A-0305-4AC2-B1AA-AFD59F07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D1F0-192C-42F9-AA4A-E9D0B049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1A33-E69B-43DB-9FF8-51EAA895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6812-4910-489E-82FD-B83117F5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5A1D-3B64-439C-AB00-02D8E394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5061-64EB-465B-A457-9B18FA80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00DA-E027-49DD-9DF7-0564BE54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8DEA-9E4C-4BE7-AD02-6EABC5DB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8DC4-AF51-45A1-A6B9-4833C197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6819-E330-46F0-91BD-C5E30975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80D3-96BD-4F41-9434-DDF19599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37DD-CF47-4D0C-9695-F91ADFEA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03EE-462E-4A2A-A669-C2A0CCA5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B8C9-847E-4965-B078-A3377FC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ED8F-67C5-4F2A-BF91-6A9C3E31B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2E07A-D8E9-413A-8A54-FD71F91E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4B5E-9620-4AED-AEA7-02364543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27DFC-EF70-45E9-9717-E7ED4851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FADD-4382-4400-9064-2B68B4C6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7F92-9994-41DC-ABA4-F3FE1C71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AD928-77AF-456F-B6A7-04071A2D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98CFB-C693-4303-B562-411B442AC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C6BF8-2338-4B18-8768-A24440E37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6B2C4-45BB-4E35-8142-0FB78525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7AA68-61FF-4D90-8CD5-24D35B1A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24960-1474-46C7-B030-1E31E045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A193-5525-46F5-A30A-96D9EFF1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229BE-0DDE-49ED-B161-5897666F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C12CC-1F24-4556-BA0D-D569A259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5A087-9065-4ACD-9A07-78FA122C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3D867-4CFD-4714-AADB-F94FFA7F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1A9B4-D5DE-4BC0-A5C9-1D9B67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7135-407E-46F5-A531-375706E7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39A7-6FFB-4688-A23D-6FACA934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3CFE-2A05-4807-9E95-6AC5388E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2CC31-0E61-4164-8A56-31428871C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BBDF8-959A-4681-8B74-9DFDB015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E5ED-3DAA-4CAC-BA77-315DCAC6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690F9-CD03-4240-BE23-88A58ABC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6439-F540-4ABA-BB79-03EC6CB4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788ED-D4BB-4C19-8EEC-12297FAFA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BB90C-AB6E-4A41-9FE4-66EE3838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F3A1-F1FD-41D3-BF2F-F2BF30F5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8BCB-72E7-4014-B3CE-54A40DE7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9B0CE-7395-4C54-9C31-A46B7A41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D173F-8883-4FF0-93B4-3C536C09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D6DB-61B4-4302-9CAA-E0BCD3CA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B6C5A-B616-4FD3-95FA-DE1419D01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6F54-5CB2-4E1E-9139-692577F3304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D1A-B1B6-4C77-BAFE-42349D05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3CF3-0F3F-407E-9AC4-295A8ACDB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-siegen.sciebo.de/s/pYjSgfOVs6Ntah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242969.32429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10EE-8A03-4573-AB5E-F33635620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Emotional State Classification with Biometric Sensor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2699B-1F9C-4DAF-A443-E4B6E0CCD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Group 4:</a:t>
            </a:r>
          </a:p>
          <a:p>
            <a:r>
              <a:rPr lang="en-US"/>
              <a:t>David Havrilla</a:t>
            </a:r>
          </a:p>
          <a:p>
            <a:r>
              <a:rPr lang="en-US"/>
              <a:t>Andrew Rendler</a:t>
            </a:r>
          </a:p>
          <a:p>
            <a:r>
              <a:rPr lang="en-US"/>
              <a:t>Justin Teufel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7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09D4-9949-4265-B31C-A03E3230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A10C-E573-4CC7-BAF7-2A7B3512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Chest monitor had higher accuracy</a:t>
            </a:r>
          </a:p>
          <a:p>
            <a:r>
              <a:rPr lang="en-US" dirty="0"/>
              <a:t>ECG, Temp, EDA, and EMG were variables most strongly related to emotional state</a:t>
            </a:r>
          </a:p>
          <a:p>
            <a:r>
              <a:rPr lang="en-US" dirty="0"/>
              <a:t>Able to preemptively identify user’s emotional state</a:t>
            </a:r>
          </a:p>
        </p:txBody>
      </p:sp>
    </p:spTree>
    <p:extLst>
      <p:ext uri="{BB962C8B-B14F-4D97-AF65-F5344CB8AC3E}">
        <p14:creationId xmlns:p14="http://schemas.microsoft.com/office/powerpoint/2010/main" val="42098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3E22-F372-4C7F-AB39-5F0B875E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That Knowledge Can Be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7B01-98F9-4174-BDE7-DB6B1050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Many Applications Possible</a:t>
            </a:r>
          </a:p>
          <a:p>
            <a:pPr lvl="1"/>
            <a:r>
              <a:rPr lang="en-US" dirty="0"/>
              <a:t>Consumer Use</a:t>
            </a:r>
          </a:p>
          <a:p>
            <a:pPr lvl="1"/>
            <a:r>
              <a:rPr lang="en-US" dirty="0"/>
              <a:t>Workplace Use</a:t>
            </a:r>
          </a:p>
          <a:p>
            <a:r>
              <a:rPr lang="en-US" dirty="0"/>
              <a:t>This type of technology could be applied in the area of workplace ergonomics, for example in high stress environments like police work.</a:t>
            </a:r>
          </a:p>
          <a:p>
            <a:pPr lvl="1"/>
            <a:r>
              <a:rPr lang="en-US" dirty="0"/>
              <a:t>Protection in the workplace</a:t>
            </a:r>
          </a:p>
          <a:p>
            <a:pPr lvl="1"/>
            <a:r>
              <a:rPr lang="en-US" dirty="0"/>
              <a:t>Worker safety</a:t>
            </a:r>
          </a:p>
        </p:txBody>
      </p:sp>
    </p:spTree>
    <p:extLst>
      <p:ext uri="{BB962C8B-B14F-4D97-AF65-F5344CB8AC3E}">
        <p14:creationId xmlns:p14="http://schemas.microsoft.com/office/powerpoint/2010/main" val="338836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9D44-997E-4BCB-9D97-1D9520E1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19ED-3BDE-4887-B209-B1E56B8C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objective is to develop a model that will evaluate wearable-generated biometric information and return a prediction of the user’s current level of stress or excitement, defined by three potential states: 	</a:t>
            </a:r>
          </a:p>
          <a:p>
            <a:pPr marL="0" indent="0">
              <a:buNone/>
            </a:pPr>
            <a:r>
              <a:rPr lang="en-US" dirty="0"/>
              <a:t>	- Neutral</a:t>
            </a:r>
          </a:p>
          <a:p>
            <a:pPr marL="0" indent="0">
              <a:buNone/>
            </a:pPr>
            <a:r>
              <a:rPr lang="en-US" dirty="0"/>
              <a:t>	- Stress </a:t>
            </a:r>
          </a:p>
          <a:p>
            <a:pPr marL="0" indent="0">
              <a:buNone/>
            </a:pPr>
            <a:r>
              <a:rPr lang="en-US" dirty="0"/>
              <a:t>	- Amusement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1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5A33-96A2-476D-86C9-6D7124FA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A0FD-4E39-483E-9F1B-A5437144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Is temperature a good predictor for stress? What is a better predictor of stress?</a:t>
            </a:r>
          </a:p>
          <a:p>
            <a:r>
              <a:rPr lang="en-US" dirty="0"/>
              <a:t>How do we identify an emotional state, as to alert a user that they may be approaching a stressed state?</a:t>
            </a:r>
          </a:p>
        </p:txBody>
      </p:sp>
    </p:spTree>
    <p:extLst>
      <p:ext uri="{BB962C8B-B14F-4D97-AF65-F5344CB8AC3E}">
        <p14:creationId xmlns:p14="http://schemas.microsoft.com/office/powerpoint/2010/main" val="425636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F0AC-3EE4-4477-B0E7-BAD36D8F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2C16-BEC7-4776-86BD-F76AB58A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WESAD (Wearable Stress and Affect Detection) Data Set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Https://uni-siegen.sciebo.de/s/pYjSgfOVs6Ntahr/download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member of our team has an independent copy of the source data.</a:t>
            </a:r>
          </a:p>
        </p:txBody>
      </p:sp>
    </p:spTree>
    <p:extLst>
      <p:ext uri="{BB962C8B-B14F-4D97-AF65-F5344CB8AC3E}">
        <p14:creationId xmlns:p14="http://schemas.microsoft.com/office/powerpoint/2010/main" val="109637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32BF-BDDC-4F88-A44D-885438E7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0A63-2319-4D6F-81B1-C75706BE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original WESAD work will be our primary reference material, along with other related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Introducing WESAD, a Multimodal Dataset for Wearable Stress and Affect Detection</a:t>
            </a:r>
          </a:p>
          <a:p>
            <a:pPr marL="0" indent="0">
              <a:buNone/>
            </a:pPr>
            <a:r>
              <a:rPr lang="en-US" sz="2000" dirty="0"/>
              <a:t>Schmidt, Philip &amp; Reiss, Attila &amp; </a:t>
            </a:r>
            <a:r>
              <a:rPr lang="en-US" sz="2000" dirty="0" err="1"/>
              <a:t>Duerichen</a:t>
            </a:r>
            <a:r>
              <a:rPr lang="en-US" sz="2000" dirty="0"/>
              <a:t>, Robert &amp; </a:t>
            </a:r>
            <a:r>
              <a:rPr lang="en-US" sz="2000" dirty="0" err="1"/>
              <a:t>Marberger</a:t>
            </a:r>
            <a:r>
              <a:rPr lang="en-US" sz="2000" dirty="0"/>
              <a:t>, Claus &amp; Van </a:t>
            </a:r>
            <a:r>
              <a:rPr lang="en-US" sz="2000" dirty="0" err="1"/>
              <a:t>Laerhoven</a:t>
            </a:r>
            <a:r>
              <a:rPr lang="en-US" sz="2000" dirty="0"/>
              <a:t>, Kristof. (2018)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https://dl.acm.org/doi/10.1145/3242969.3242985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6463-0BBB-4084-9FFF-98790657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Work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45B7369-3C51-41E3-AB44-B3682D0FC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35" y="1444978"/>
            <a:ext cx="9402115" cy="5136444"/>
          </a:xfrm>
        </p:spPr>
      </p:pic>
    </p:spTree>
    <p:extLst>
      <p:ext uri="{BB962C8B-B14F-4D97-AF65-F5344CB8AC3E}">
        <p14:creationId xmlns:p14="http://schemas.microsoft.com/office/powerpoint/2010/main" val="51281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25C6-2537-40A4-92B2-0164B52D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2695-89A3-40B5-82DD-F920F40B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</a:t>
            </a:r>
          </a:p>
          <a:p>
            <a:pPr marL="0" indent="0">
              <a:buNone/>
            </a:pPr>
            <a:r>
              <a:rPr lang="en-US" dirty="0"/>
              <a:t>	- pandas: open-source, statistical analysis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numpy</a:t>
            </a:r>
            <a:r>
              <a:rPr lang="en-US" dirty="0"/>
              <a:t>: user-friendly computation</a:t>
            </a:r>
          </a:p>
          <a:p>
            <a:pPr marL="0" indent="0">
              <a:buNone/>
            </a:pPr>
            <a:r>
              <a:rPr lang="en-US" dirty="0"/>
              <a:t>	- matplotlib: graph plotting library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sklearn</a:t>
            </a:r>
            <a:r>
              <a:rPr lang="en-US" dirty="0"/>
              <a:t>: machine learning library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B735-8688-489C-984A-6FBA08C8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Subject 4</a:t>
            </a:r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4B97638E-2BAE-46A6-B881-5D38DEBBF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4" y="2491339"/>
            <a:ext cx="3666744" cy="2800252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B1AAC9FB-9FA5-4034-A751-25305C8B2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04" y="2549152"/>
            <a:ext cx="3666744" cy="282057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8E0C5-718E-4C11-960D-FB62862174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4978" y="2551974"/>
            <a:ext cx="3759199" cy="2847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8D029-B145-46FA-9011-FA83CF58AA59}"/>
              </a:ext>
            </a:extLst>
          </p:cNvPr>
          <p:cNvSpPr txBox="1"/>
          <p:nvPr/>
        </p:nvSpPr>
        <p:spPr>
          <a:xfrm>
            <a:off x="531650" y="2014056"/>
            <a:ext cx="3239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1A17A-3D44-453A-A2F8-CE009D531995}"/>
              </a:ext>
            </a:extLst>
          </p:cNvPr>
          <p:cNvSpPr txBox="1"/>
          <p:nvPr/>
        </p:nvSpPr>
        <p:spPr>
          <a:xfrm>
            <a:off x="4161027" y="2067064"/>
            <a:ext cx="3239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9AE09-7DF9-4FE2-B92A-8B1867AA9322}"/>
              </a:ext>
            </a:extLst>
          </p:cNvPr>
          <p:cNvSpPr txBox="1"/>
          <p:nvPr/>
        </p:nvSpPr>
        <p:spPr>
          <a:xfrm>
            <a:off x="8003820" y="2120730"/>
            <a:ext cx="3239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37194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A96C-4C85-4EBA-9BA9-F68C9576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Classification/Clustering/etc.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0F08-7A64-463A-9117-30E5D39E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approach evaluate performance of multiple approaches/models:</a:t>
            </a:r>
          </a:p>
          <a:p>
            <a:pPr lvl="1"/>
            <a:r>
              <a:rPr lang="en-US" dirty="0"/>
              <a:t>Linear-regression</a:t>
            </a:r>
          </a:p>
          <a:p>
            <a:pPr lvl="1"/>
            <a:r>
              <a:rPr lang="en-US" dirty="0"/>
              <a:t>Decision-tree</a:t>
            </a:r>
          </a:p>
          <a:p>
            <a:pPr lvl="1"/>
            <a:r>
              <a:rPr lang="en-US" dirty="0"/>
              <a:t>Linear-discriminate analysis</a:t>
            </a:r>
          </a:p>
          <a:p>
            <a:pPr lvl="1"/>
            <a:r>
              <a:rPr lang="en-US" dirty="0"/>
              <a:t>K-nearest neighbors</a:t>
            </a:r>
          </a:p>
          <a:p>
            <a:r>
              <a:rPr lang="en-US" dirty="0"/>
              <a:t>K-nearest neighbors classification provided best performance</a:t>
            </a:r>
          </a:p>
          <a:p>
            <a:pPr lvl="1"/>
            <a:r>
              <a:rPr lang="en-US" dirty="0"/>
              <a:t>Average ~99.9% accuracy</a:t>
            </a:r>
          </a:p>
        </p:txBody>
      </p:sp>
    </p:spTree>
    <p:extLst>
      <p:ext uri="{BB962C8B-B14F-4D97-AF65-F5344CB8AC3E}">
        <p14:creationId xmlns:p14="http://schemas.microsoft.com/office/powerpoint/2010/main" val="41985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360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Emotional State Classification with Biometric Sensor Data</vt:lpstr>
      <vt:lpstr>Project Description</vt:lpstr>
      <vt:lpstr>Questions</vt:lpstr>
      <vt:lpstr>Datasets</vt:lpstr>
      <vt:lpstr>Prior Work</vt:lpstr>
      <vt:lpstr>Data Preparation Work</vt:lpstr>
      <vt:lpstr>Tools</vt:lpstr>
      <vt:lpstr>Graphs – Subject 4</vt:lpstr>
      <vt:lpstr>Classification/Clustering/etc.</vt:lpstr>
      <vt:lpstr>Knowledge Gained</vt:lpstr>
      <vt:lpstr>How That Knowledge Can Be Applied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State Classification with Biometric Sensor Data</dc:title>
  <dc:creator>andrew.rendler@mail.com</dc:creator>
  <cp:lastModifiedBy>David Havrilla</cp:lastModifiedBy>
  <cp:revision>22</cp:revision>
  <dcterms:created xsi:type="dcterms:W3CDTF">2020-07-01T01:01:38Z</dcterms:created>
  <dcterms:modified xsi:type="dcterms:W3CDTF">2020-08-02T18:47:29Z</dcterms:modified>
</cp:coreProperties>
</file>