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OldStandardT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c2f31336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c2f31336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2f3133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2f3133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Telecom and technology companies collect data on thousands, if not hundreds of thousands, of attributes on their customers. And feed all of these attributes into a model to predict which customers will churn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350">
                <a:solidFill>
                  <a:srgbClr val="898989"/>
                </a:solidFill>
                <a:highlight>
                  <a:srgbClr val="FFFFFF"/>
                </a:highlight>
              </a:rPr>
              <a:t>Loyal customers feel betrayed if a company misuses the information that the customers provided to it.  Nearly four out of five customers would abandon a favorite brand if the company used the customers’ personal data without first notifying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Project Goal (~ 1 slide)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Motivate the problem you are trying to solve and why it matters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Formulate the task (define input and output of computation system)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Target an audience of machine learning graduate students who have taken this class before, but who may not know much at all </a:t>
            </a:r>
            <a:br>
              <a:rPr lang="en"/>
            </a:br>
            <a:r>
              <a:rPr lang="en"/>
              <a:t>about your domain (e.g. reinforcement learning or computer vision or NLP or whatever)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2f3133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2f3133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a Research Question / Hypothesis (~1 slide)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Make claim about comparison between focus and baseline(s) methods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Identify measurable performance metric(s) appropriate to goal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Provide because/why reasoning that is plausible to domain experts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2f31336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2f3133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baseline method (~1 slide)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Precise description of major pieces (focus on model, some details on algo/implementation)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Emphasize at least one strength and at least one limitation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Strength: More </a:t>
            </a:r>
            <a:r>
              <a:rPr lang="en"/>
              <a:t>straightforward</a:t>
            </a:r>
            <a:r>
              <a:rPr lang="en"/>
              <a:t> to implement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Faster time to convergence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Highlight an important hyperparameter and how you set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2f31336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2f31336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proposed/focus method (~1 slide)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Precise description of major pieces (focus on model, some details on algo/implementation)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Emphasize at least one strength and at least one limitation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Strength: Can learn noise inherent across different areas of the dataset, and diminishes influence of data from noisy areas of input space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Weakness: Longer training time, less stability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Highlight an important hyperparameter and how you set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3d507c0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3d507c0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 General mean 0 variance 1 gaussian priors, and gaussian variational distribution with diagonal covariance (or independent gaussians)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2f31336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c2f31336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Experimental Results on ONE dataset (pick most interesting) (~1 slide)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Dataset and evaluation protocol (esp. train/validation/test) clear and appropriate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Performance metrics are clear and appropriate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Focus and baseline methods compared with critical interpretation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Preliminary answer provided to the research question/hypothesis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c3d507c0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c3d507c0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Experimental Results on ONE dataset (pick most interesting) (~1 slide)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Dataset and evaluation protocol (esp. train/validation/test) clear and appropriate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Performance metrics are clear and appropriate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Focus and baseline methods compared with critical interpretation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Preliminary answer provided to the research question/hypothesis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c2f31336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c2f31336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Reflection and Outlook (~1 slide)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Short-term future work is sensible (What will you finalize for the report?)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Summarize one key take-home lesson about BDL methods from your project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Summarize one key take-home lesson about your task/evaluation/domain (try to say something more exciting than "ML is hard")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2" name="Google Shape;82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296992" y="5816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1960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00850" y="1240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1800">
                <a:solidFill>
                  <a:srgbClr val="000000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 rot="-5400000">
            <a:off x="4781559" y="977264"/>
            <a:ext cx="180107" cy="7782924"/>
            <a:chOff x="4580561" y="2589004"/>
            <a:chExt cx="1064464" cy="25200"/>
          </a:xfrm>
        </p:grpSpPr>
        <p:sp>
          <p:nvSpPr>
            <p:cNvPr id="32" name="Google Shape;32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4"/>
          <p:cNvSpPr/>
          <p:nvPr/>
        </p:nvSpPr>
        <p:spPr>
          <a:xfrm>
            <a:off x="8660700" y="4543075"/>
            <a:ext cx="684900" cy="651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 rot="-5400000">
            <a:off x="4171959" y="977264"/>
            <a:ext cx="180107" cy="7782924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1" name="Google Shape;41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 sz="1800"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727950" y="1750950"/>
            <a:ext cx="7688100" cy="1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Get Churn’t</a:t>
            </a:r>
            <a:br>
              <a:rPr lang="en" sz="6000"/>
            </a:br>
            <a:r>
              <a:rPr lang="en" sz="2400"/>
              <a:t>Implementing</a:t>
            </a:r>
            <a:r>
              <a:rPr lang="en" sz="2400"/>
              <a:t> </a:t>
            </a:r>
            <a:r>
              <a:rPr lang="en" sz="2400"/>
              <a:t>Heteroscedastic</a:t>
            </a:r>
            <a:r>
              <a:rPr lang="en" sz="2400"/>
              <a:t> Variance </a:t>
            </a:r>
            <a:br>
              <a:rPr lang="en" sz="2400"/>
            </a:br>
            <a:r>
              <a:rPr lang="en" sz="2400"/>
              <a:t>for Churn Prediction</a:t>
            </a:r>
            <a:endParaRPr sz="2400"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729627" y="3630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Berman, Andrew Wang, Emerson Wenzel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ctrTitle"/>
          </p:nvPr>
        </p:nvSpPr>
        <p:spPr>
          <a:xfrm>
            <a:off x="727950" y="1750950"/>
            <a:ext cx="7688100" cy="1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Get Churn’t</a:t>
            </a:r>
            <a:br>
              <a:rPr lang="en" sz="6000"/>
            </a:br>
            <a:r>
              <a:rPr lang="en" sz="2400"/>
              <a:t>Implementing Heteroskedastic Variance </a:t>
            </a:r>
            <a:br>
              <a:rPr lang="en" sz="2400"/>
            </a:br>
            <a:r>
              <a:rPr lang="en" sz="2400"/>
              <a:t>for Churn Prediction</a:t>
            </a:r>
            <a:endParaRPr sz="2400"/>
          </a:p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729627" y="3630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Berman, Andrew Wang, Emerson Wenzel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960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500850" y="1240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Telecom Companies: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Recruiting new customers costs 5x 	as much as retaining current customers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Six customers out of ten cite surprise rewards as a reason they stay loyal to a brand.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Telecom and technology companies have enormous stores of data on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Goal: </a:t>
            </a:r>
            <a:r>
              <a:rPr lang="en"/>
              <a:t>Leverage data to predict which customers will churn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Classification problem: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Multi-dimensional input from company data on customers → Binary output (At risk of churning / not at risk)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8752025" y="4562833"/>
            <a:ext cx="360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960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500850" y="1240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customer data,</a:t>
            </a:r>
            <a:r>
              <a:rPr lang="en"/>
              <a:t> some areas of the input space will be more noisy than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Hypothesis:</a:t>
            </a:r>
            <a:r>
              <a:rPr lang="en"/>
              <a:t> Modeling variance across input space will lead to better predictive performance.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Accounting for heteroscedastic variance → downplay significance of noisy data </a:t>
            </a:r>
            <a:r>
              <a:rPr lang="en"/>
              <a:t>→ </a:t>
            </a:r>
            <a:r>
              <a:rPr lang="en" sz="1400"/>
              <a:t> better performance</a:t>
            </a:r>
            <a:endParaRPr sz="600"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Performance Metric of Interest: 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8752025" y="4562833"/>
            <a:ext cx="360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875" y="3458275"/>
            <a:ext cx="52006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1960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Method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90825" y="1244250"/>
            <a:ext cx="53502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Neural Network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5 Layers, Hidden Size = 25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 for posterior estimation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Models homoscedastic variance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Tuning: </a:t>
            </a:r>
            <a:r>
              <a:rPr lang="en"/>
              <a:t>Homoscedastic</a:t>
            </a:r>
            <a:r>
              <a:rPr lang="en"/>
              <a:t> Variance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Gridsearch over  </a:t>
            </a:r>
            <a:r>
              <a:rPr lang="en" sz="1400"/>
              <a:t>σ</a:t>
            </a:r>
            <a:r>
              <a:rPr lang="en" sz="1400"/>
              <a:t> = [1e-6, 1e-4, 0.01,  0.25, 1, 25]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16"/>
          <p:cNvGrpSpPr/>
          <p:nvPr/>
        </p:nvGrpSpPr>
        <p:grpSpPr>
          <a:xfrm>
            <a:off x="5529150" y="1519225"/>
            <a:ext cx="3226800" cy="2452150"/>
            <a:chOff x="5519450" y="1296025"/>
            <a:chExt cx="3226800" cy="2452150"/>
          </a:xfrm>
        </p:grpSpPr>
        <p:sp>
          <p:nvSpPr>
            <p:cNvPr id="117" name="Google Shape;117;p16"/>
            <p:cNvSpPr/>
            <p:nvPr/>
          </p:nvSpPr>
          <p:spPr>
            <a:xfrm>
              <a:off x="5519450" y="1296025"/>
              <a:ext cx="3226800" cy="25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 Layer</a:t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5519450" y="1949275"/>
              <a:ext cx="3226800" cy="25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Hidden Layer (HL) 1</a:t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5519450" y="2836125"/>
              <a:ext cx="3226800" cy="25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HL 5</a:t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57250" y="3497675"/>
              <a:ext cx="751200" cy="25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μ</a:t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 rot="5400000">
              <a:off x="7004000" y="3131188"/>
              <a:ext cx="257700" cy="321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 rot="5400000">
              <a:off x="7074100" y="2181350"/>
              <a:ext cx="4830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Lato"/>
                  <a:ea typeface="Lato"/>
                  <a:cs typeface="Lato"/>
                  <a:sym typeface="Lato"/>
                </a:rPr>
                <a:t>...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 rot="5400000">
              <a:off x="7004000" y="1586950"/>
              <a:ext cx="257700" cy="321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6"/>
          <p:cNvSpPr txBox="1"/>
          <p:nvPr/>
        </p:nvSpPr>
        <p:spPr>
          <a:xfrm>
            <a:off x="8752025" y="4562833"/>
            <a:ext cx="360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196050" y="709050"/>
            <a:ext cx="455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Method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500850" y="1240675"/>
            <a:ext cx="47202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Neural Network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5 Layers, Hidden Size = 25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 for posterior estimation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Models heteroscedastic variance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Tuning: Learning Rate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Gridsearch over  α = [1e-4, 1e-3, 0.01, 1 , 10] </a:t>
            </a:r>
            <a:endParaRPr/>
          </a:p>
        </p:txBody>
      </p:sp>
      <p:grpSp>
        <p:nvGrpSpPr>
          <p:cNvPr id="131" name="Google Shape;131;p17"/>
          <p:cNvGrpSpPr/>
          <p:nvPr/>
        </p:nvGrpSpPr>
        <p:grpSpPr>
          <a:xfrm>
            <a:off x="5495125" y="1023575"/>
            <a:ext cx="3226800" cy="3096350"/>
            <a:chOff x="5487975" y="709050"/>
            <a:chExt cx="3226800" cy="3096350"/>
          </a:xfrm>
        </p:grpSpPr>
        <p:sp>
          <p:nvSpPr>
            <p:cNvPr id="132" name="Google Shape;132;p17"/>
            <p:cNvSpPr/>
            <p:nvPr/>
          </p:nvSpPr>
          <p:spPr>
            <a:xfrm>
              <a:off x="5487975" y="709050"/>
              <a:ext cx="3226800" cy="25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 Layer</a:t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487975" y="1362300"/>
              <a:ext cx="3226800" cy="25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Hidden Layer (HL) 1</a:t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5487975" y="2249150"/>
              <a:ext cx="3226800" cy="25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HL</a:t>
              </a:r>
              <a:r>
                <a:rPr lang="en"/>
                <a:t> 4</a:t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487975" y="2902025"/>
              <a:ext cx="1481100" cy="25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HL</a:t>
              </a:r>
              <a:r>
                <a:rPr lang="en"/>
                <a:t> 5 </a:t>
              </a:r>
              <a:r>
                <a:rPr lang="en"/>
                <a:t>μ</a:t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7233675" y="2902025"/>
              <a:ext cx="1481100" cy="25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HL 5 log σ</a:t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7598625" y="3554900"/>
              <a:ext cx="751200" cy="25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log </a:t>
              </a:r>
              <a:r>
                <a:rPr lang="en"/>
                <a:t>σ</a:t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5852925" y="3554900"/>
              <a:ext cx="751200" cy="25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μ</a:t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5400000">
              <a:off x="6099675" y="2539888"/>
              <a:ext cx="257700" cy="321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 txBox="1"/>
            <p:nvPr/>
          </p:nvSpPr>
          <p:spPr>
            <a:xfrm rot="5400000">
              <a:off x="7042625" y="1594375"/>
              <a:ext cx="4830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Lato"/>
                  <a:ea typeface="Lato"/>
                  <a:cs typeface="Lato"/>
                  <a:sym typeface="Lato"/>
                </a:rPr>
                <a:t>...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 rot="5400000">
              <a:off x="6972525" y="999975"/>
              <a:ext cx="257700" cy="321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 rot="5400000">
              <a:off x="7845375" y="2539888"/>
              <a:ext cx="257700" cy="321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 rot="5400000">
              <a:off x="6099675" y="3192750"/>
              <a:ext cx="257700" cy="321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 rot="5400000">
              <a:off x="7845375" y="3192750"/>
              <a:ext cx="257700" cy="321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7"/>
          <p:cNvSpPr txBox="1"/>
          <p:nvPr/>
        </p:nvSpPr>
        <p:spPr>
          <a:xfrm>
            <a:off x="3396450" y="366000"/>
            <a:ext cx="18246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8752025" y="4562833"/>
            <a:ext cx="360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196050" y="709050"/>
            <a:ext cx="2250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Likelihoods: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588" y="2081925"/>
            <a:ext cx="1585800" cy="2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700" y="2508275"/>
            <a:ext cx="11715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1727" y="2921150"/>
            <a:ext cx="2953511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050" y="2478625"/>
            <a:ext cx="11715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2614" y="2921150"/>
            <a:ext cx="2953511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1025" y="2051975"/>
            <a:ext cx="2156700" cy="2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1001725" y="1518800"/>
            <a:ext cx="918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Baseline: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5292625" y="1518800"/>
            <a:ext cx="918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Focus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8752025" y="4562833"/>
            <a:ext cx="360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1960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	</a:t>
            </a:r>
            <a:endParaRPr/>
          </a:p>
        </p:txBody>
      </p:sp>
      <p:grpSp>
        <p:nvGrpSpPr>
          <p:cNvPr id="166" name="Google Shape;166;p19"/>
          <p:cNvGrpSpPr/>
          <p:nvPr/>
        </p:nvGrpSpPr>
        <p:grpSpPr>
          <a:xfrm>
            <a:off x="3807575" y="1411251"/>
            <a:ext cx="3178225" cy="2504299"/>
            <a:chOff x="5407775" y="601676"/>
            <a:chExt cx="3178225" cy="2504299"/>
          </a:xfrm>
        </p:grpSpPr>
        <p:grpSp>
          <p:nvGrpSpPr>
            <p:cNvPr id="167" name="Google Shape;167;p19"/>
            <p:cNvGrpSpPr/>
            <p:nvPr/>
          </p:nvGrpSpPr>
          <p:grpSpPr>
            <a:xfrm>
              <a:off x="5580949" y="601676"/>
              <a:ext cx="3005052" cy="2340989"/>
              <a:chOff x="5144499" y="1717851"/>
              <a:chExt cx="3005052" cy="2340989"/>
            </a:xfrm>
          </p:grpSpPr>
          <p:grpSp>
            <p:nvGrpSpPr>
              <p:cNvPr id="168" name="Google Shape;168;p19"/>
              <p:cNvGrpSpPr/>
              <p:nvPr/>
            </p:nvGrpSpPr>
            <p:grpSpPr>
              <a:xfrm>
                <a:off x="5144499" y="1717851"/>
                <a:ext cx="3005052" cy="2210300"/>
                <a:chOff x="2847800" y="1083022"/>
                <a:chExt cx="3544111" cy="2867168"/>
              </a:xfrm>
            </p:grpSpPr>
            <p:pic>
              <p:nvPicPr>
                <p:cNvPr id="169" name="Google Shape;169;p1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11853" l="12064" r="0" t="11423"/>
                <a:stretch/>
              </p:blipFill>
              <p:spPr>
                <a:xfrm>
                  <a:off x="3105379" y="1083022"/>
                  <a:ext cx="3286532" cy="28671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0" name="Google Shape;170;p19"/>
                <p:cNvSpPr txBox="1"/>
                <p:nvPr/>
              </p:nvSpPr>
              <p:spPr>
                <a:xfrm>
                  <a:off x="2847800" y="1324350"/>
                  <a:ext cx="379200" cy="22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latin typeface="Old Standard TT"/>
                      <a:ea typeface="Old Standard TT"/>
                      <a:cs typeface="Old Standard TT"/>
                      <a:sym typeface="Old Standard TT"/>
                    </a:rPr>
                    <a:t>20</a:t>
                  </a:r>
                  <a:endParaRPr sz="800">
                    <a:latin typeface="Old Standard TT"/>
                    <a:ea typeface="Old Standard TT"/>
                    <a:cs typeface="Old Standard TT"/>
                    <a:sym typeface="Old Standard TT"/>
                  </a:endParaRPr>
                </a:p>
              </p:txBody>
            </p:sp>
            <p:sp>
              <p:nvSpPr>
                <p:cNvPr id="171" name="Google Shape;171;p19"/>
                <p:cNvSpPr txBox="1"/>
                <p:nvPr/>
              </p:nvSpPr>
              <p:spPr>
                <a:xfrm>
                  <a:off x="2847800" y="1901375"/>
                  <a:ext cx="379200" cy="22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latin typeface="Old Standard TT"/>
                      <a:ea typeface="Old Standard TT"/>
                      <a:cs typeface="Old Standard TT"/>
                      <a:sym typeface="Old Standard TT"/>
                    </a:rPr>
                    <a:t>15</a:t>
                  </a:r>
                  <a:endParaRPr sz="800">
                    <a:latin typeface="Old Standard TT"/>
                    <a:ea typeface="Old Standard TT"/>
                    <a:cs typeface="Old Standard TT"/>
                    <a:sym typeface="Old Standard TT"/>
                  </a:endParaRPr>
                </a:p>
              </p:txBody>
            </p:sp>
            <p:sp>
              <p:nvSpPr>
                <p:cNvPr id="172" name="Google Shape;172;p19"/>
                <p:cNvSpPr txBox="1"/>
                <p:nvPr/>
              </p:nvSpPr>
              <p:spPr>
                <a:xfrm>
                  <a:off x="2847800" y="2478400"/>
                  <a:ext cx="379200" cy="22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latin typeface="Old Standard TT"/>
                      <a:ea typeface="Old Standard TT"/>
                      <a:cs typeface="Old Standard TT"/>
                      <a:sym typeface="Old Standard TT"/>
                    </a:rPr>
                    <a:t>1</a:t>
                  </a:r>
                  <a:r>
                    <a:rPr lang="en" sz="800">
                      <a:latin typeface="Old Standard TT"/>
                      <a:ea typeface="Old Standard TT"/>
                      <a:cs typeface="Old Standard TT"/>
                      <a:sym typeface="Old Standard TT"/>
                    </a:rPr>
                    <a:t>0</a:t>
                  </a:r>
                  <a:endParaRPr sz="800">
                    <a:latin typeface="Old Standard TT"/>
                    <a:ea typeface="Old Standard TT"/>
                    <a:cs typeface="Old Standard TT"/>
                    <a:sym typeface="Old Standard TT"/>
                  </a:endParaRPr>
                </a:p>
              </p:txBody>
            </p:sp>
            <p:sp>
              <p:nvSpPr>
                <p:cNvPr id="173" name="Google Shape;173;p19"/>
                <p:cNvSpPr txBox="1"/>
                <p:nvPr/>
              </p:nvSpPr>
              <p:spPr>
                <a:xfrm>
                  <a:off x="2847800" y="3055425"/>
                  <a:ext cx="379200" cy="22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latin typeface="Old Standard TT"/>
                      <a:ea typeface="Old Standard TT"/>
                      <a:cs typeface="Old Standard TT"/>
                      <a:sym typeface="Old Standard TT"/>
                    </a:rPr>
                    <a:t>5</a:t>
                  </a:r>
                  <a:endParaRPr sz="800">
                    <a:latin typeface="Old Standard TT"/>
                    <a:ea typeface="Old Standard TT"/>
                    <a:cs typeface="Old Standard TT"/>
                    <a:sym typeface="Old Standard TT"/>
                  </a:endParaRPr>
                </a:p>
              </p:txBody>
            </p:sp>
            <p:sp>
              <p:nvSpPr>
                <p:cNvPr id="174" name="Google Shape;174;p19"/>
                <p:cNvSpPr txBox="1"/>
                <p:nvPr/>
              </p:nvSpPr>
              <p:spPr>
                <a:xfrm>
                  <a:off x="2847800" y="3632450"/>
                  <a:ext cx="379200" cy="22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latin typeface="Old Standard TT"/>
                      <a:ea typeface="Old Standard TT"/>
                      <a:cs typeface="Old Standard TT"/>
                      <a:sym typeface="Old Standard TT"/>
                    </a:rPr>
                    <a:t>0</a:t>
                  </a:r>
                  <a:endParaRPr sz="800">
                    <a:latin typeface="Old Standard TT"/>
                    <a:ea typeface="Old Standard TT"/>
                    <a:cs typeface="Old Standard TT"/>
                    <a:sym typeface="Old Standard TT"/>
                  </a:endParaRPr>
                </a:p>
              </p:txBody>
            </p:sp>
          </p:grpSp>
          <p:sp>
            <p:nvSpPr>
              <p:cNvPr id="175" name="Google Shape;175;p19"/>
              <p:cNvSpPr txBox="1"/>
              <p:nvPr/>
            </p:nvSpPr>
            <p:spPr>
              <a:xfrm>
                <a:off x="5316174" y="3850925"/>
                <a:ext cx="422254" cy="1709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Old Standard TT"/>
                    <a:ea typeface="Old Standard TT"/>
                    <a:cs typeface="Old Standard TT"/>
                    <a:sym typeface="Old Standard TT"/>
                  </a:rPr>
                  <a:t>-1</a:t>
                </a:r>
                <a:r>
                  <a:rPr lang="en" sz="800">
                    <a:latin typeface="Old Standard TT"/>
                    <a:ea typeface="Old Standard TT"/>
                    <a:cs typeface="Old Standard TT"/>
                    <a:sym typeface="Old Standard TT"/>
                  </a:rPr>
                  <a:t>0</a:t>
                </a:r>
                <a:endParaRPr sz="800"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76" name="Google Shape;176;p19"/>
              <p:cNvSpPr txBox="1"/>
              <p:nvPr/>
            </p:nvSpPr>
            <p:spPr>
              <a:xfrm>
                <a:off x="5880955" y="3813925"/>
                <a:ext cx="321524" cy="244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Old Standard TT"/>
                    <a:ea typeface="Old Standard TT"/>
                    <a:cs typeface="Old Standard TT"/>
                    <a:sym typeface="Old Standard TT"/>
                  </a:rPr>
                  <a:t>-</a:t>
                </a:r>
                <a:r>
                  <a:rPr lang="en" sz="800">
                    <a:latin typeface="Old Standard TT"/>
                    <a:ea typeface="Old Standard TT"/>
                    <a:cs typeface="Old Standard TT"/>
                    <a:sym typeface="Old Standard TT"/>
                  </a:rPr>
                  <a:t>5</a:t>
                </a:r>
                <a:endParaRPr sz="800"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77" name="Google Shape;177;p19"/>
              <p:cNvSpPr txBox="1"/>
              <p:nvPr/>
            </p:nvSpPr>
            <p:spPr>
              <a:xfrm>
                <a:off x="6530327" y="3850921"/>
                <a:ext cx="197391" cy="1709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Old Standard TT"/>
                    <a:ea typeface="Old Standard TT"/>
                    <a:cs typeface="Old Standard TT"/>
                    <a:sym typeface="Old Standard TT"/>
                  </a:rPr>
                  <a:t>0</a:t>
                </a:r>
                <a:endParaRPr sz="800"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78" name="Google Shape;178;p19"/>
              <p:cNvSpPr txBox="1"/>
              <p:nvPr/>
            </p:nvSpPr>
            <p:spPr>
              <a:xfrm>
                <a:off x="7055580" y="3850933"/>
                <a:ext cx="197391" cy="1709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Old Standard TT"/>
                    <a:ea typeface="Old Standard TT"/>
                    <a:cs typeface="Old Standard TT"/>
                    <a:sym typeface="Old Standard TT"/>
                  </a:rPr>
                  <a:t>5</a:t>
                </a:r>
                <a:endParaRPr sz="800"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79" name="Google Shape;179;p19"/>
              <p:cNvSpPr txBox="1"/>
              <p:nvPr/>
            </p:nvSpPr>
            <p:spPr>
              <a:xfrm>
                <a:off x="7575195" y="3850933"/>
                <a:ext cx="321524" cy="1709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Old Standard TT"/>
                    <a:ea typeface="Old Standard TT"/>
                    <a:cs typeface="Old Standard TT"/>
                    <a:sym typeface="Old Standard TT"/>
                  </a:rPr>
                  <a:t>10</a:t>
                </a:r>
                <a:endParaRPr sz="800"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180" name="Google Shape;180;p19"/>
            <p:cNvGrpSpPr/>
            <p:nvPr/>
          </p:nvGrpSpPr>
          <p:grpSpPr>
            <a:xfrm>
              <a:off x="5407775" y="746950"/>
              <a:ext cx="2652350" cy="2359025"/>
              <a:chOff x="5407775" y="746950"/>
              <a:chExt cx="2652350" cy="2359025"/>
            </a:xfrm>
          </p:grpSpPr>
          <p:sp>
            <p:nvSpPr>
              <p:cNvPr id="181" name="Google Shape;181;p19"/>
              <p:cNvSpPr txBox="1"/>
              <p:nvPr/>
            </p:nvSpPr>
            <p:spPr>
              <a:xfrm>
                <a:off x="6106825" y="2855475"/>
                <a:ext cx="1953300" cy="25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Old Standard TT"/>
                    <a:ea typeface="Old Standard TT"/>
                    <a:cs typeface="Old Standard TT"/>
                    <a:sym typeface="Old Standard TT"/>
                  </a:rPr>
                  <a:t>Toy x Data</a:t>
                </a:r>
                <a:endParaRPr sz="800"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82" name="Google Shape;182;p19"/>
              <p:cNvSpPr txBox="1"/>
              <p:nvPr/>
            </p:nvSpPr>
            <p:spPr>
              <a:xfrm rot="-5400000">
                <a:off x="4556375" y="1598350"/>
                <a:ext cx="1953300" cy="25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Old Standard TT"/>
                    <a:ea typeface="Old Standard TT"/>
                    <a:cs typeface="Old Standard TT"/>
                    <a:sym typeface="Old Standard TT"/>
                  </a:rPr>
                  <a:t>Standard Deviation</a:t>
                </a:r>
                <a:endParaRPr sz="800"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sp>
        <p:nvSpPr>
          <p:cNvPr id="183" name="Google Shape;183;p19"/>
          <p:cNvSpPr txBox="1"/>
          <p:nvPr/>
        </p:nvSpPr>
        <p:spPr>
          <a:xfrm>
            <a:off x="196050" y="1411250"/>
            <a:ext cx="3793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Bayesian Linear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Regression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on Toy Dataset: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Output generating process: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 * x - 5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Variance generating process: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exp(0.3 * x)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4" name="Google Shape;184;p19"/>
          <p:cNvGrpSpPr/>
          <p:nvPr/>
        </p:nvGrpSpPr>
        <p:grpSpPr>
          <a:xfrm>
            <a:off x="6779025" y="934000"/>
            <a:ext cx="2218200" cy="1673525"/>
            <a:chOff x="6779025" y="934000"/>
            <a:chExt cx="2218200" cy="1673525"/>
          </a:xfrm>
        </p:grpSpPr>
        <p:grpSp>
          <p:nvGrpSpPr>
            <p:cNvPr id="185" name="Google Shape;185;p19"/>
            <p:cNvGrpSpPr/>
            <p:nvPr/>
          </p:nvGrpSpPr>
          <p:grpSpPr>
            <a:xfrm>
              <a:off x="6963450" y="934000"/>
              <a:ext cx="2033775" cy="1541999"/>
              <a:chOff x="6963450" y="857800"/>
              <a:chExt cx="2033775" cy="1541999"/>
            </a:xfrm>
          </p:grpSpPr>
          <p:pic>
            <p:nvPicPr>
              <p:cNvPr id="186" name="Google Shape;186;p19"/>
              <p:cNvPicPr preferRelativeResize="0"/>
              <p:nvPr/>
            </p:nvPicPr>
            <p:blipFill rotWithShape="1">
              <a:blip r:embed="rId4">
                <a:alphaModFix/>
              </a:blip>
              <a:srcRect b="9192" l="37153" r="36486" t="64889"/>
              <a:stretch/>
            </p:blipFill>
            <p:spPr>
              <a:xfrm>
                <a:off x="6963450" y="1066750"/>
                <a:ext cx="2033775" cy="13330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7" name="Google Shape;187;p19"/>
              <p:cNvSpPr txBox="1"/>
              <p:nvPr/>
            </p:nvSpPr>
            <p:spPr>
              <a:xfrm>
                <a:off x="6963450" y="857800"/>
                <a:ext cx="1953300" cy="25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434343"/>
                    </a:solidFill>
                  </a:rPr>
                  <a:t>Variance Weight</a:t>
                </a:r>
                <a:endParaRPr sz="800"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188" name="Google Shape;188;p19"/>
            <p:cNvSpPr txBox="1"/>
            <p:nvPr/>
          </p:nvSpPr>
          <p:spPr>
            <a:xfrm rot="-5400000">
              <a:off x="6356925" y="1613025"/>
              <a:ext cx="10947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</a:rPr>
                <a:t>Weight</a:t>
              </a:r>
              <a:r>
                <a:rPr lang="en" sz="800">
                  <a:solidFill>
                    <a:srgbClr val="434343"/>
                  </a:solidFill>
                </a:rPr>
                <a:t> Value</a:t>
              </a:r>
              <a:endParaRPr sz="800">
                <a:solidFill>
                  <a:srgbClr val="434343"/>
                </a:solidFill>
              </a:endParaRPr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7169375" y="2357025"/>
              <a:ext cx="17958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</a:rPr>
                <a:t>Epoch</a:t>
              </a:r>
              <a:endParaRPr sz="800">
                <a:solidFill>
                  <a:srgbClr val="434343"/>
                </a:solidFill>
              </a:endParaRPr>
            </a:p>
          </p:txBody>
        </p:sp>
      </p:grpSp>
      <p:grpSp>
        <p:nvGrpSpPr>
          <p:cNvPr id="190" name="Google Shape;190;p19"/>
          <p:cNvGrpSpPr/>
          <p:nvPr/>
        </p:nvGrpSpPr>
        <p:grpSpPr>
          <a:xfrm>
            <a:off x="6841250" y="2690900"/>
            <a:ext cx="2156100" cy="1688300"/>
            <a:chOff x="6841250" y="2690900"/>
            <a:chExt cx="2156100" cy="1688300"/>
          </a:xfrm>
        </p:grpSpPr>
        <p:grpSp>
          <p:nvGrpSpPr>
            <p:cNvPr id="191" name="Google Shape;191;p19"/>
            <p:cNvGrpSpPr/>
            <p:nvPr/>
          </p:nvGrpSpPr>
          <p:grpSpPr>
            <a:xfrm>
              <a:off x="6963450" y="2690900"/>
              <a:ext cx="2033775" cy="1619575"/>
              <a:chOff x="6963450" y="2614700"/>
              <a:chExt cx="2033775" cy="1619575"/>
            </a:xfrm>
          </p:grpSpPr>
          <p:pic>
            <p:nvPicPr>
              <p:cNvPr id="192" name="Google Shape;192;p19"/>
              <p:cNvPicPr preferRelativeResize="0"/>
              <p:nvPr/>
            </p:nvPicPr>
            <p:blipFill rotWithShape="1">
              <a:blip r:embed="rId4">
                <a:alphaModFix/>
              </a:blip>
              <a:srcRect b="61122" l="10048" r="63591" t="11514"/>
              <a:stretch/>
            </p:blipFill>
            <p:spPr>
              <a:xfrm>
                <a:off x="6963450" y="2826875"/>
                <a:ext cx="2033775" cy="1407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" name="Google Shape;193;p19"/>
              <p:cNvSpPr txBox="1"/>
              <p:nvPr/>
            </p:nvSpPr>
            <p:spPr>
              <a:xfrm>
                <a:off x="7003688" y="2614700"/>
                <a:ext cx="1953300" cy="25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434343"/>
                    </a:solidFill>
                  </a:rPr>
                  <a:t>Variance Bias</a:t>
                </a:r>
                <a:endParaRPr sz="800"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194" name="Google Shape;194;p19"/>
            <p:cNvSpPr txBox="1"/>
            <p:nvPr/>
          </p:nvSpPr>
          <p:spPr>
            <a:xfrm rot="-5400000">
              <a:off x="6419150" y="3413525"/>
              <a:ext cx="10947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</a:rPr>
                <a:t>Bias Value</a:t>
              </a:r>
              <a:endParaRPr sz="800">
                <a:solidFill>
                  <a:srgbClr val="434343"/>
                </a:solidFill>
              </a:endParaRPr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7091750" y="4128700"/>
              <a:ext cx="19056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</a:rPr>
                <a:t>Epoch</a:t>
              </a:r>
              <a:endParaRPr sz="800">
                <a:solidFill>
                  <a:srgbClr val="434343"/>
                </a:solidFill>
              </a:endParaRPr>
            </a:p>
          </p:txBody>
        </p:sp>
      </p:grpSp>
      <p:sp>
        <p:nvSpPr>
          <p:cNvPr id="196" name="Google Shape;196;p19"/>
          <p:cNvSpPr txBox="1"/>
          <p:nvPr/>
        </p:nvSpPr>
        <p:spPr>
          <a:xfrm>
            <a:off x="8752025" y="4562833"/>
            <a:ext cx="360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1960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	</a:t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350725" y="1306950"/>
            <a:ext cx="42213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(Focus) Bayesian Logistic Regression on Toy Dataset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-score: 92.56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(Baseline):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-score: 92.45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8752025" y="4562833"/>
            <a:ext cx="360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150" y="785250"/>
            <a:ext cx="3594451" cy="359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1960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and Outlook</a:t>
            </a:r>
            <a:endParaRPr/>
          </a:p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500850" y="1240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Remaining work: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Neural Network vs. Linear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Balanced → Unbalanced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Linear relationships in toy dataset → non-linear relationships to learn in real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BDL 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Challenges exist in translating between pseudo Bayesian neural networks that approximate uncertainty and actual Bayesian neural networks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Churn prediction domain: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Sparsity of data (0’s and empty values)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Labeling of features (secrecy associated with company data)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Meaningfulness of labeled output in training data, and output of predictions (Timeline of churn)</a:t>
            </a:r>
            <a:endParaRPr/>
          </a:p>
        </p:txBody>
      </p:sp>
      <p:sp>
        <p:nvSpPr>
          <p:cNvPr id="211" name="Google Shape;211;p21"/>
          <p:cNvSpPr txBox="1"/>
          <p:nvPr/>
        </p:nvSpPr>
        <p:spPr>
          <a:xfrm>
            <a:off x="8752025" y="4562833"/>
            <a:ext cx="360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