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7" r:id="rId8"/>
    <p:sldId id="262" r:id="rId9"/>
    <p:sldId id="263" r:id="rId10"/>
    <p:sldId id="264" r:id="rId11"/>
    <p:sldId id="266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87270-4283-204F-958A-1222E49CB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D50F9-6C27-A746-93E7-3991840AB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EFF82-F13F-5D45-B4CB-50D716BDF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B885-1E32-5A45-959C-67B9EF95D560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1DD61-CF2E-0C46-AE8B-B23F5D83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DD505-D575-DC44-9F6B-C26455A9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E5DA-CDB8-9347-96CA-40882CE7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0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775A1-5CD7-3B48-BE4A-6ACD4EEE3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38964-4353-DD4E-9270-F71D6D554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85074-3022-B143-A130-D535B068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B885-1E32-5A45-959C-67B9EF95D560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E2525-58DB-6843-BAF3-E0F62C0E7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F7027-9FF6-624F-AEB7-67B24D93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E5DA-CDB8-9347-96CA-40882CE7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4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231AF6-CB4C-2847-A812-77F311522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472F6-0704-9744-894B-114F16002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3F6E6-25B6-374C-99EC-4CEB6427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B885-1E32-5A45-959C-67B9EF95D560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EBD7-F7DD-0A4D-99B3-0CDF3482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032A7-1BE2-7F4A-A7BE-DAE49EB9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E5DA-CDB8-9347-96CA-40882CE7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0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8175-277F-EF4E-AD3B-7F14D4B0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0878-8AF2-954A-9EAF-5F5D36907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3B667-5BA2-0C4C-AA35-4F6C334A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B885-1E32-5A45-959C-67B9EF95D560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641AA-6486-0D4E-B781-9573F8513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38C71-B8BD-6C48-A6F1-867B1327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E5DA-CDB8-9347-96CA-40882CE7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8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2D0C-0A1F-644C-8A63-D7D66495E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53D13-D49D-1349-BE4D-5F0264AB6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028CD-B5B7-0D4B-BDC6-7A0F08FE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B885-1E32-5A45-959C-67B9EF95D560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EBFDC-A0FB-1241-B4E0-B96E73E01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C5591-F338-8E49-9294-0CB966DA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E5DA-CDB8-9347-96CA-40882CE7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5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D79D2-59CB-3944-820B-44F8F94C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37847-E6F2-2F43-A58A-8BF6D9F3F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55D56-1604-6A43-AEA7-71442956A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9D274-32BF-8446-B843-E4E3FC1C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B885-1E32-5A45-959C-67B9EF95D560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77E72-DF46-E346-AD98-7D2EEE6E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21CF1-8C2D-654F-B324-D5654EBD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E5DA-CDB8-9347-96CA-40882CE7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7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5200C-BEF1-3A4D-9BA6-7A3861B7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FE672-1579-714F-B63C-C6643733C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70D96-A767-DA46-948C-8AB457A82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CE00E-51C2-B64C-B36E-E191D0E25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655983-3DB1-FF41-B999-3DAD0518F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E6008-433A-4C4C-A6B3-92BB3944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B885-1E32-5A45-959C-67B9EF95D560}" type="datetimeFigureOut">
              <a:rPr lang="en-US" smtClean="0"/>
              <a:t>6/24/20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706D8-CCE4-C941-A446-AE4E18C1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682D35-2086-6740-BFBD-C080A695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E5DA-CDB8-9347-96CA-40882CE7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B5704-AE54-4041-B084-245A7878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0CC8B4-609E-0C4D-BE09-16EDF24B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B885-1E32-5A45-959C-67B9EF95D560}" type="datetimeFigureOut">
              <a:rPr lang="en-US" smtClean="0"/>
              <a:t>6/24/20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A12F91-03B1-D746-BA44-C2238FE8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D8092-E5E8-3D4C-AEB8-1E3CF2A1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E5DA-CDB8-9347-96CA-40882CE7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1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599784-D3E2-E744-95A7-CF222009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B885-1E32-5A45-959C-67B9EF95D560}" type="datetimeFigureOut">
              <a:rPr lang="en-US" smtClean="0"/>
              <a:t>6/24/20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773AD-0A21-DB48-BC3A-65615B7A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BA54D-4368-DE42-A4FF-C66DFC06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E5DA-CDB8-9347-96CA-40882CE7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7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1C11-64B9-054D-A7F2-17D86D2EC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50992-232B-0F40-BFBB-A4B0FBDC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713FC-7AA1-274B-9CA9-D68BBF352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9AE68-52B2-3A46-B606-C152F497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B885-1E32-5A45-959C-67B9EF95D560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167E8-3882-1D4A-98CE-FA72A412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74208-8886-CA41-99E2-0EE602A7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E5DA-CDB8-9347-96CA-40882CE7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6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234A-DCAB-AF48-855E-BC670E9BE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01506D-2A41-764D-84A0-FD68F3415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D7E4A-900F-ED42-B8A5-5D766DBB5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33726-F93A-8740-9D2C-1A882032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B885-1E32-5A45-959C-67B9EF95D560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82CD2-0949-304C-B075-E36516EF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9E9C5-1E80-2E4A-BA74-4BA0B657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E5DA-CDB8-9347-96CA-40882CE7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7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85212-09F9-1148-B121-932923D57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C35DC-431B-764B-B459-8A5AA812A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535A6-7AB7-1F4F-B4A4-7ACDE6CCA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EB885-1E32-5A45-959C-67B9EF95D560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341A5-C647-9146-B04B-22BBE0F2D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BDB80-F9DB-9047-9185-CF7C66C66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2E5DA-CDB8-9347-96CA-40882CE7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8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izmann.ac.il/chemphys/edn/research-activities/moving-magnetic-tra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rf.eu/Accelerators/Groups/InsertionDevices/Software/Radi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570D-F96E-7B4C-850F-8C4500E726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Magnetic Lens and Monte Carlo Particle Trajectory Simulations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14A6B-6EED-874A-946C-708EE22BC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Winnicki</a:t>
            </a:r>
          </a:p>
          <a:p>
            <a:r>
              <a:rPr lang="en-US" dirty="0"/>
              <a:t>Thursday, June 18, 2020</a:t>
            </a:r>
          </a:p>
        </p:txBody>
      </p:sp>
    </p:spTree>
    <p:extLst>
      <p:ext uri="{BB962C8B-B14F-4D97-AF65-F5344CB8AC3E}">
        <p14:creationId xmlns:p14="http://schemas.microsoft.com/office/powerpoint/2010/main" val="2234901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915858B-E330-594A-A550-D4B0AC80EBBA}"/>
              </a:ext>
            </a:extLst>
          </p:cNvPr>
          <p:cNvCxnSpPr>
            <a:cxnSpLocks/>
          </p:cNvCxnSpPr>
          <p:nvPr/>
        </p:nvCxnSpPr>
        <p:spPr>
          <a:xfrm>
            <a:off x="3573516" y="4081299"/>
            <a:ext cx="0" cy="51500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74A1759-65CC-014D-B35B-E1637748FE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75138" y="1430033"/>
            <a:ext cx="7070042" cy="53025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C22FF0-7BF6-5A4F-8422-C35DADB4D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Particle Trajectory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F8493-F6DA-7245-877F-289BDFB60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5007" y="2099440"/>
            <a:ext cx="3218793" cy="4619298"/>
          </a:xfrm>
        </p:spPr>
        <p:txBody>
          <a:bodyPr>
            <a:normAutofit/>
          </a:bodyPr>
          <a:lstStyle/>
          <a:p>
            <a:r>
              <a:rPr lang="en-US" dirty="0"/>
              <a:t>Yield ratio with lens: ~0.0142) (~111-140 particles make it into the MOT region)</a:t>
            </a:r>
          </a:p>
          <a:p>
            <a:r>
              <a:rPr lang="en-US" dirty="0"/>
              <a:t>Yield ratio without lens: ~0.0097 (~70-108 particles make it into the MOT region)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E14422-1392-E245-9B8D-FCA9160BF9A1}"/>
              </a:ext>
            </a:extLst>
          </p:cNvPr>
          <p:cNvSpPr txBox="1"/>
          <p:nvPr/>
        </p:nvSpPr>
        <p:spPr>
          <a:xfrm>
            <a:off x="2581107" y="2653316"/>
            <a:ext cx="115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4K Aperture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F3B2C7-E6C9-6944-8707-DF5F052E94CE}"/>
              </a:ext>
            </a:extLst>
          </p:cNvPr>
          <p:cNvSpPr txBox="1"/>
          <p:nvPr/>
        </p:nvSpPr>
        <p:spPr>
          <a:xfrm>
            <a:off x="5553404" y="3796889"/>
            <a:ext cx="115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MOT Region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BF91D2-DA5F-F542-ABF5-B027A8D49880}"/>
              </a:ext>
            </a:extLst>
          </p:cNvPr>
          <p:cNvSpPr txBox="1"/>
          <p:nvPr/>
        </p:nvSpPr>
        <p:spPr>
          <a:xfrm>
            <a:off x="4939879" y="2588366"/>
            <a:ext cx="115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Beam Aperture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76317F-3127-FC4D-A5A1-31849E6E9BFE}"/>
              </a:ext>
            </a:extLst>
          </p:cNvPr>
          <p:cNvSpPr txBox="1"/>
          <p:nvPr/>
        </p:nvSpPr>
        <p:spPr>
          <a:xfrm>
            <a:off x="3705698" y="2107248"/>
            <a:ext cx="115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Lens</a:t>
            </a:r>
          </a:p>
        </p:txBody>
      </p:sp>
    </p:spTree>
    <p:extLst>
      <p:ext uri="{BB962C8B-B14F-4D97-AF65-F5344CB8AC3E}">
        <p14:creationId xmlns:p14="http://schemas.microsoft.com/office/powerpoint/2010/main" val="734574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bed, umbrella&#10;&#10;Description automatically generated">
            <a:extLst>
              <a:ext uri="{FF2B5EF4-FFF2-40B4-BE49-F238E27FC236}">
                <a16:creationId xmlns:a16="http://schemas.microsoft.com/office/drawing/2014/main" id="{B9886EB6-BD5D-724B-A6B9-E46F3D4B3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67" y="1914007"/>
            <a:ext cx="5430818" cy="4073113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16F88B-BE5F-504C-B7F8-E5C5235E9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717" y="1884005"/>
            <a:ext cx="5430818" cy="40731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A13936-2CBB-3142-9A50-FF74F5D6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Particle Trajectory Simulation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89D110-A6F9-B54A-9C6C-D45DFEDBF39B}"/>
              </a:ext>
            </a:extLst>
          </p:cNvPr>
          <p:cNvSpPr txBox="1"/>
          <p:nvPr/>
        </p:nvSpPr>
        <p:spPr>
          <a:xfrm>
            <a:off x="7540929" y="2835219"/>
            <a:ext cx="115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4K Aperture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AA98FE-E52E-E749-B8AA-79D0F2442F7A}"/>
              </a:ext>
            </a:extLst>
          </p:cNvPr>
          <p:cNvSpPr txBox="1"/>
          <p:nvPr/>
        </p:nvSpPr>
        <p:spPr>
          <a:xfrm>
            <a:off x="9633707" y="3627399"/>
            <a:ext cx="115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MOT Region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81A7D0-6FD6-5446-AD9A-8138687A21B0}"/>
              </a:ext>
            </a:extLst>
          </p:cNvPr>
          <p:cNvSpPr txBox="1"/>
          <p:nvPr/>
        </p:nvSpPr>
        <p:spPr>
          <a:xfrm>
            <a:off x="9402490" y="2643412"/>
            <a:ext cx="115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Beam Aperture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E585F9-B62B-0640-AB60-ECB92A250B2C}"/>
              </a:ext>
            </a:extLst>
          </p:cNvPr>
          <p:cNvSpPr txBox="1"/>
          <p:nvPr/>
        </p:nvSpPr>
        <p:spPr>
          <a:xfrm>
            <a:off x="1987589" y="5957119"/>
            <a:ext cx="2590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Unpruned Trajectories, With Lens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3158BE-AE7D-9C47-B7B8-510195309BBC}"/>
              </a:ext>
            </a:extLst>
          </p:cNvPr>
          <p:cNvSpPr txBox="1"/>
          <p:nvPr/>
        </p:nvSpPr>
        <p:spPr>
          <a:xfrm>
            <a:off x="8346556" y="5957119"/>
            <a:ext cx="146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Without Lens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C1BF7AE-613C-664F-B10F-770A8EF029E8}"/>
              </a:ext>
            </a:extLst>
          </p:cNvPr>
          <p:cNvSpPr txBox="1"/>
          <p:nvPr/>
        </p:nvSpPr>
        <p:spPr>
          <a:xfrm>
            <a:off x="1931732" y="2695399"/>
            <a:ext cx="115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4K Aperture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9C6CA3-B5D2-F844-BE8A-85D1C68F7EB8}"/>
              </a:ext>
            </a:extLst>
          </p:cNvPr>
          <p:cNvSpPr txBox="1"/>
          <p:nvPr/>
        </p:nvSpPr>
        <p:spPr>
          <a:xfrm>
            <a:off x="8403396" y="2333917"/>
            <a:ext cx="115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6A2D31-59DE-B74B-A415-87EB2F29DB65}"/>
              </a:ext>
            </a:extLst>
          </p:cNvPr>
          <p:cNvSpPr txBox="1"/>
          <p:nvPr/>
        </p:nvSpPr>
        <p:spPr>
          <a:xfrm>
            <a:off x="3744921" y="2663943"/>
            <a:ext cx="115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Beam Aperture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6F151A-D1E6-C44A-A165-32AD0CF9726E}"/>
              </a:ext>
            </a:extLst>
          </p:cNvPr>
          <p:cNvSpPr txBox="1"/>
          <p:nvPr/>
        </p:nvSpPr>
        <p:spPr>
          <a:xfrm>
            <a:off x="2777357" y="2369634"/>
            <a:ext cx="115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909E01-2A98-854C-827F-F533D540FFB8}"/>
              </a:ext>
            </a:extLst>
          </p:cNvPr>
          <p:cNvSpPr txBox="1"/>
          <p:nvPr/>
        </p:nvSpPr>
        <p:spPr>
          <a:xfrm>
            <a:off x="3979141" y="3648419"/>
            <a:ext cx="115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MOT Region</a:t>
            </a:r>
          </a:p>
        </p:txBody>
      </p:sp>
    </p:spTree>
    <p:extLst>
      <p:ext uri="{BB962C8B-B14F-4D97-AF65-F5344CB8AC3E}">
        <p14:creationId xmlns:p14="http://schemas.microsoft.com/office/powerpoint/2010/main" val="69950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9886EB6-BD5D-724B-A6B9-E46F3D4B34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04464" y="1304242"/>
            <a:ext cx="6550349" cy="4912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A13936-2CBB-3142-9A50-FF74F5D6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Particle Trajectory Simulation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E585F9-B62B-0640-AB60-ECB92A250B2C}"/>
              </a:ext>
            </a:extLst>
          </p:cNvPr>
          <p:cNvSpPr txBox="1"/>
          <p:nvPr/>
        </p:nvSpPr>
        <p:spPr>
          <a:xfrm>
            <a:off x="4384351" y="6264266"/>
            <a:ext cx="259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Magnified, With Lens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C1BF7AE-613C-664F-B10F-770A8EF029E8}"/>
              </a:ext>
            </a:extLst>
          </p:cNvPr>
          <p:cNvSpPr txBox="1"/>
          <p:nvPr/>
        </p:nvSpPr>
        <p:spPr>
          <a:xfrm>
            <a:off x="4086352" y="1920414"/>
            <a:ext cx="115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4K Aperture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6A2D31-59DE-B74B-A415-87EB2F29DB65}"/>
              </a:ext>
            </a:extLst>
          </p:cNvPr>
          <p:cNvSpPr txBox="1"/>
          <p:nvPr/>
        </p:nvSpPr>
        <p:spPr>
          <a:xfrm>
            <a:off x="6256894" y="1907969"/>
            <a:ext cx="115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Beam Aperture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909E01-2A98-854C-827F-F533D540FFB8}"/>
              </a:ext>
            </a:extLst>
          </p:cNvPr>
          <p:cNvSpPr txBox="1"/>
          <p:nvPr/>
        </p:nvSpPr>
        <p:spPr>
          <a:xfrm>
            <a:off x="6722337" y="3472397"/>
            <a:ext cx="115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MOT Region</a:t>
            </a:r>
          </a:p>
        </p:txBody>
      </p:sp>
    </p:spTree>
    <p:extLst>
      <p:ext uri="{BB962C8B-B14F-4D97-AF65-F5344CB8AC3E}">
        <p14:creationId xmlns:p14="http://schemas.microsoft.com/office/powerpoint/2010/main" val="599864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10A3-3F7A-0140-9A01-5F55846F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33D06-AEB6-5541-979D-3B3512F1F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Denser mesh, more particles</a:t>
            </a:r>
          </a:p>
          <a:p>
            <a:r>
              <a:rPr lang="en-US" dirty="0"/>
              <a:t>Transverse velocity profile</a:t>
            </a:r>
          </a:p>
          <a:p>
            <a:r>
              <a:rPr lang="en-US" dirty="0"/>
              <a:t>Improved number enhancement calculations</a:t>
            </a:r>
          </a:p>
          <a:p>
            <a:r>
              <a:rPr lang="en-US" dirty="0"/>
              <a:t>Changing position of lens, aperture, beam shutter, and lens number</a:t>
            </a:r>
          </a:p>
          <a:p>
            <a:pPr lvl="1"/>
            <a:r>
              <a:rPr lang="en-US" dirty="0"/>
              <a:t>Series of lens, calibrated with focal point at geometric center of another lens</a:t>
            </a:r>
          </a:p>
          <a:p>
            <a:r>
              <a:rPr lang="en-US" dirty="0"/>
              <a:t>Benchmark for future experimentation</a:t>
            </a:r>
          </a:p>
          <a:p>
            <a:pPr lvl="1"/>
            <a:r>
              <a:rPr lang="en-US" dirty="0"/>
              <a:t>Code can be modified to use different magnet configurations and arrangements (coils, etc.)</a:t>
            </a:r>
          </a:p>
          <a:p>
            <a:pPr lvl="1"/>
            <a:r>
              <a:rPr lang="en-US" dirty="0"/>
              <a:t>Moving trap (</a:t>
            </a:r>
            <a:r>
              <a:rPr lang="en-US" dirty="0" err="1"/>
              <a:t>Narevicius</a:t>
            </a:r>
            <a:r>
              <a:rPr lang="en-US" dirty="0"/>
              <a:t>), Zeeman-Sisyphus slowing simulations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2B2053-ECB5-7D4A-AE2F-814FC0991E56}"/>
              </a:ext>
            </a:extLst>
          </p:cNvPr>
          <p:cNvSpPr txBox="1"/>
          <p:nvPr/>
        </p:nvSpPr>
        <p:spPr>
          <a:xfrm>
            <a:off x="189185" y="6390290"/>
            <a:ext cx="898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https://www.weizmann.ac.il/chemphys/edn/research-activities/moving-magnetic-trap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1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60AF-BCE1-7840-A518-D9C9ECDF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FD2A-69A1-EA46-BB09-380128649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Halbach Cylinder</a:t>
            </a:r>
          </a:p>
          <a:p>
            <a:r>
              <a:rPr lang="en-US" dirty="0"/>
              <a:t>Molecular Parameters</a:t>
            </a:r>
          </a:p>
          <a:p>
            <a:r>
              <a:rPr lang="en-US" dirty="0"/>
              <a:t>Experimental Setup</a:t>
            </a:r>
          </a:p>
          <a:p>
            <a:r>
              <a:rPr lang="en-US" dirty="0"/>
              <a:t>Monte Carlo Particle Trajectory Simulations</a:t>
            </a:r>
          </a:p>
        </p:txBody>
      </p:sp>
    </p:spTree>
    <p:extLst>
      <p:ext uri="{BB962C8B-B14F-4D97-AF65-F5344CB8AC3E}">
        <p14:creationId xmlns:p14="http://schemas.microsoft.com/office/powerpoint/2010/main" val="67315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11C4-8342-B641-AB58-27523D5F3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BFF4C-3C26-4841-B300-7E6034624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Leverages Halbach Array</a:t>
            </a:r>
          </a:p>
          <a:p>
            <a:pPr lvl="1"/>
            <a:r>
              <a:rPr lang="en-US" dirty="0"/>
              <a:t>Specifically, a Halbach cylinder</a:t>
            </a:r>
          </a:p>
          <a:p>
            <a:pPr lvl="1"/>
            <a:r>
              <a:rPr lang="en-US" dirty="0"/>
              <a:t>Confined, enhanced magnetic field</a:t>
            </a:r>
          </a:p>
          <a:p>
            <a:pPr lvl="1"/>
            <a:r>
              <a:rPr lang="en-US" dirty="0"/>
              <a:t>Attenuated outside the magnet</a:t>
            </a:r>
          </a:p>
          <a:p>
            <a:r>
              <a:rPr lang="en-US" dirty="0"/>
              <a:t>Hexapole configuration of of 12 permanent 1T magnets</a:t>
            </a:r>
          </a:p>
          <a:p>
            <a:r>
              <a:rPr lang="en-US" dirty="0"/>
              <a:t>Uniformly magnetized, spatially rotating magnetic field</a:t>
            </a:r>
          </a:p>
          <a:p>
            <a:r>
              <a:rPr lang="en-US" dirty="0"/>
              <a:t>Simulated in Mathematica using Radia magnetostatics package</a:t>
            </a:r>
          </a:p>
          <a:p>
            <a:pPr lvl="1"/>
            <a:r>
              <a:rPr lang="en-US" dirty="0"/>
              <a:t>ESRF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EE647A-AE6C-7A42-B25E-E71915BB0129}"/>
              </a:ext>
            </a:extLst>
          </p:cNvPr>
          <p:cNvSpPr txBox="1"/>
          <p:nvPr/>
        </p:nvSpPr>
        <p:spPr>
          <a:xfrm>
            <a:off x="174173" y="6311900"/>
            <a:ext cx="768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http://www.esrf.eu/Accelerators/Groups/InsertionDevices/Software/Radia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76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504E-82BF-2341-BAFF-A5869994C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Halbach Cylinder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F39B460D-6A7A-7746-BC39-EA31C9706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52509"/>
            <a:ext cx="5764214" cy="3606183"/>
          </a:xfrm>
          <a:prstGeom prst="rect">
            <a:avLst/>
          </a:prstGeom>
        </p:spPr>
      </p:pic>
      <p:pic>
        <p:nvPicPr>
          <p:cNvPr id="6" name="Picture 5" descr="A picture containing accessory, umbrella, building, clock&#10;&#10;Description automatically generated">
            <a:extLst>
              <a:ext uri="{FF2B5EF4-FFF2-40B4-BE49-F238E27FC236}">
                <a16:creationId xmlns:a16="http://schemas.microsoft.com/office/drawing/2014/main" id="{DE2F7445-A612-D544-ABB3-29CAD33DD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4217"/>
            <a:ext cx="5847284" cy="522865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8AB016-41AC-3846-837B-9A26D7830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4718" y="4908331"/>
            <a:ext cx="5131676" cy="17236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Inner bore radius: 12.5 mm, outer radius: 25.4 mm</a:t>
            </a:r>
          </a:p>
          <a:p>
            <a:r>
              <a:rPr lang="en-US" dirty="0"/>
              <a:t>Axial length: 25.4 mm</a:t>
            </a:r>
          </a:p>
          <a:p>
            <a:r>
              <a:rPr lang="en-US" dirty="0"/>
              <a:t>k = 4</a:t>
            </a:r>
          </a:p>
        </p:txBody>
      </p:sp>
    </p:spTree>
    <p:extLst>
      <p:ext uri="{BB962C8B-B14F-4D97-AF65-F5344CB8AC3E}">
        <p14:creationId xmlns:p14="http://schemas.microsoft.com/office/powerpoint/2010/main" val="261321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97B9-A63D-2142-8EA5-8613D2EB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Halbach Cylinder</a:t>
            </a:r>
          </a:p>
        </p:txBody>
      </p: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4017091C-B9B4-E046-9FC7-28B0F8C9E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04" y="1851075"/>
            <a:ext cx="5764213" cy="3606183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D664BA-133F-4841-A869-925EA0001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985" y="1848482"/>
            <a:ext cx="5798457" cy="360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3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97B9-A63D-2142-8EA5-8613D2EB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Halbach Cylinder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2332CA-E753-704C-BD17-912A7E081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3" y="1550756"/>
            <a:ext cx="4673600" cy="4631400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3C2246F-EDD3-3746-9BAA-FA09AF8A0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263" y="1212488"/>
            <a:ext cx="6626225" cy="496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02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97B9-A63D-2142-8EA5-8613D2EB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Halbach Cylinder</a:t>
            </a:r>
          </a:p>
        </p:txBody>
      </p:sp>
      <p:pic>
        <p:nvPicPr>
          <p:cNvPr id="4" name="Picture 3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5BB7397-A589-C14A-86FF-80040614A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849" y="1238250"/>
            <a:ext cx="7226301" cy="541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7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7DD1-114B-9C43-B3F0-CC215BA1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060907-149F-BC48-B8AA-DD2B5C1D7E60}"/>
              </a:ext>
            </a:extLst>
          </p:cNvPr>
          <p:cNvSpPr/>
          <p:nvPr/>
        </p:nvSpPr>
        <p:spPr>
          <a:xfrm>
            <a:off x="472962" y="3258207"/>
            <a:ext cx="1093076" cy="84082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B5175B-DF91-7241-B813-7F416481E653}"/>
              </a:ext>
            </a:extLst>
          </p:cNvPr>
          <p:cNvCxnSpPr/>
          <p:nvPr/>
        </p:nvCxnSpPr>
        <p:spPr>
          <a:xfrm>
            <a:off x="2869320" y="3908371"/>
            <a:ext cx="0" cy="1738312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89B99B-97CB-A74B-8291-06713FFB8449}"/>
              </a:ext>
            </a:extLst>
          </p:cNvPr>
          <p:cNvCxnSpPr/>
          <p:nvPr/>
        </p:nvCxnSpPr>
        <p:spPr>
          <a:xfrm>
            <a:off x="2879831" y="1669668"/>
            <a:ext cx="0" cy="1738312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D80AB23-EE90-CC40-AC5E-FA28F1B6F13F}"/>
              </a:ext>
            </a:extLst>
          </p:cNvPr>
          <p:cNvSpPr/>
          <p:nvPr/>
        </p:nvSpPr>
        <p:spPr>
          <a:xfrm>
            <a:off x="4698119" y="3258207"/>
            <a:ext cx="840799" cy="84082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FC6F4-E277-E041-8F16-E15E553A62D7}"/>
              </a:ext>
            </a:extLst>
          </p:cNvPr>
          <p:cNvCxnSpPr/>
          <p:nvPr/>
        </p:nvCxnSpPr>
        <p:spPr>
          <a:xfrm>
            <a:off x="7577954" y="3897860"/>
            <a:ext cx="0" cy="1738312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0EFB20-7DA1-E84E-9823-BAA25EBA1449}"/>
              </a:ext>
            </a:extLst>
          </p:cNvPr>
          <p:cNvCxnSpPr/>
          <p:nvPr/>
        </p:nvCxnSpPr>
        <p:spPr>
          <a:xfrm>
            <a:off x="7588465" y="1690687"/>
            <a:ext cx="0" cy="1738312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5CEE192-CC0A-3547-8503-CD77DCCCDE73}"/>
              </a:ext>
            </a:extLst>
          </p:cNvPr>
          <p:cNvSpPr/>
          <p:nvPr/>
        </p:nvSpPr>
        <p:spPr>
          <a:xfrm>
            <a:off x="10384216" y="3258207"/>
            <a:ext cx="1292772" cy="84082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 Region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3D54EB-EFD1-6E4C-AD96-C6DFF8BA62E2}"/>
              </a:ext>
            </a:extLst>
          </p:cNvPr>
          <p:cNvSpPr txBox="1"/>
          <p:nvPr/>
        </p:nvSpPr>
        <p:spPr>
          <a:xfrm>
            <a:off x="2900852" y="1786759"/>
            <a:ext cx="115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4K Aperture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CCEC76-B20B-884C-ADD3-1466EF0E4DA6}"/>
              </a:ext>
            </a:extLst>
          </p:cNvPr>
          <p:cNvSpPr txBox="1"/>
          <p:nvPr/>
        </p:nvSpPr>
        <p:spPr>
          <a:xfrm>
            <a:off x="7609489" y="1797270"/>
            <a:ext cx="115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Beam Shutter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88B708-A705-1440-9B42-F9F62BE72DE8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566038" y="3678621"/>
            <a:ext cx="31320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BAF27D-CF48-F543-9CDA-C6380D1C65A6}"/>
              </a:ext>
            </a:extLst>
          </p:cNvPr>
          <p:cNvSpPr txBox="1"/>
          <p:nvPr/>
        </p:nvSpPr>
        <p:spPr>
          <a:xfrm>
            <a:off x="2511978" y="3358635"/>
            <a:ext cx="8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 cm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B309B8-E214-4C4D-BFB4-6FF82FFC4D0A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538918" y="3678621"/>
            <a:ext cx="48452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F2960E-5057-FD4E-A939-48B0A8F32F79}"/>
              </a:ext>
            </a:extLst>
          </p:cNvPr>
          <p:cNvSpPr txBox="1"/>
          <p:nvPr/>
        </p:nvSpPr>
        <p:spPr>
          <a:xfrm>
            <a:off x="4666598" y="2685973"/>
            <a:ext cx="98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2.54 cm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6CEE9B-2528-C042-A9F8-8C692E10D891}"/>
              </a:ext>
            </a:extLst>
          </p:cNvPr>
          <p:cNvCxnSpPr>
            <a:cxnSpLocks/>
          </p:cNvCxnSpPr>
          <p:nvPr/>
        </p:nvCxnSpPr>
        <p:spPr>
          <a:xfrm>
            <a:off x="4698101" y="3016469"/>
            <a:ext cx="8408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D6B92D4-7EBF-A74B-98B0-BD10C71270BD}"/>
              </a:ext>
            </a:extLst>
          </p:cNvPr>
          <p:cNvSpPr txBox="1"/>
          <p:nvPr/>
        </p:nvSpPr>
        <p:spPr>
          <a:xfrm>
            <a:off x="7241628" y="3369145"/>
            <a:ext cx="98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cm</a:t>
            </a:r>
          </a:p>
        </p:txBody>
      </p:sp>
    </p:spTree>
    <p:extLst>
      <p:ext uri="{BB962C8B-B14F-4D97-AF65-F5344CB8AC3E}">
        <p14:creationId xmlns:p14="http://schemas.microsoft.com/office/powerpoint/2010/main" val="251340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10645-4045-7F47-9FE5-89C584EF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91A57F-C62B-D244-8535-4E5922F719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 = 1e5</a:t>
                </a:r>
              </a:p>
              <a:p>
                <a:r>
                  <a:rPr lang="en-US" dirty="0"/>
                  <a:t>m = 50 x 50 x 50</a:t>
                </a:r>
              </a:p>
              <a:p>
                <a:r>
                  <a:rPr lang="en-US" dirty="0"/>
                  <a:t>Time of flight: 0.02 s, 3000 timesteps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=100.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=30.0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MOT region: cube of 2.5 mm side length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91A57F-C62B-D244-8535-4E5922F719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536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366</Words>
  <Application>Microsoft Macintosh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Magnetic Lens and Monte Carlo Particle Trajectory Simulations</vt:lpstr>
      <vt:lpstr>Outline</vt:lpstr>
      <vt:lpstr>Background</vt:lpstr>
      <vt:lpstr>Halbach Cylinder</vt:lpstr>
      <vt:lpstr>Halbach Cylinder</vt:lpstr>
      <vt:lpstr>Halbach Cylinder</vt:lpstr>
      <vt:lpstr>Halbach Cylinder</vt:lpstr>
      <vt:lpstr>Experimental Setup</vt:lpstr>
      <vt:lpstr>Trajectory Parameters</vt:lpstr>
      <vt:lpstr>Monte Carlo Particle Trajectory Simulation</vt:lpstr>
      <vt:lpstr>Monte Carlo Particle Trajectory Simulation</vt:lpstr>
      <vt:lpstr>Monte Carlo Particle Trajectory Simulation</vt:lpstr>
      <vt:lpstr>Immediate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Magnetic Lens</dc:title>
  <dc:creator>Winnicki, Andrew</dc:creator>
  <cp:lastModifiedBy>Winnicki, Andrew</cp:lastModifiedBy>
  <cp:revision>66</cp:revision>
  <dcterms:created xsi:type="dcterms:W3CDTF">2020-06-18T15:14:24Z</dcterms:created>
  <dcterms:modified xsi:type="dcterms:W3CDTF">2020-06-24T20:29:28Z</dcterms:modified>
</cp:coreProperties>
</file>