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78" r:id="rId6"/>
    <p:sldId id="280" r:id="rId7"/>
    <p:sldId id="281" r:id="rId8"/>
    <p:sldId id="282" r:id="rId9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BFB3-9181-4087-A422-279095175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ACF55-8286-41E1-9CCC-5852036D5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7FDF0-38E4-42BD-8B61-EF898639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35DD-EF6B-4E55-9406-03EC920281D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7A49-D4FD-48A9-878D-3FCFAEA8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4D108-4FF1-4A5D-A8C6-B4C39640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F22-42FE-4827-8CAE-EC662D779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1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8132-F323-4B10-8091-3E7082E0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79497-EEB9-4A54-A7D0-3F91219F3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738F6-03BF-4A02-8920-2E27880E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35DD-EF6B-4E55-9406-03EC920281D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50C48-0093-40F3-9B49-8ECA84E4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30D08-FCE3-4497-BF41-CC178BF1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F22-42FE-4827-8CAE-EC662D779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A9EF9-3B92-470D-8F9D-4743722BF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76AE0-8CD4-47AC-9181-99DF5C0D8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96C93-BF7A-481E-B9DC-0F883AF0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35DD-EF6B-4E55-9406-03EC920281D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C7AF7-CC58-4CF9-B186-50C0B6DF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DF802-6DE4-4367-956A-D017CC33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F22-42FE-4827-8CAE-EC662D779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5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9306-A72A-4C37-851B-6C8E9C25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864BE-AA41-4D09-B9E2-D463F3DAA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C40B-AE29-442C-853A-F3DA967A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35DD-EF6B-4E55-9406-03EC920281D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083C9-4018-4D1E-917A-680BB73B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BB363-0E74-4D3B-924A-BDDF8FA2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F22-42FE-4827-8CAE-EC662D779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0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9B4C-C2CE-4C7B-85AE-E9E8F3A6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58CBA-744D-4DF2-BC1F-B1DCAF1A9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3FECE-04D8-42BB-8416-CF08069D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35DD-EF6B-4E55-9406-03EC920281D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A9AC3-1AD6-4CA0-BE75-5F209E81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6A2C2-5F11-46EF-9D4C-868D7004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F22-42FE-4827-8CAE-EC662D779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5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5AEA-CD7E-4373-81AE-23DA3214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910B-2D38-432B-B9D0-59AFE9C99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B1367-EA4C-435B-A1E0-8636CE6C2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3C2F-3064-47CE-A320-1E5ACD0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35DD-EF6B-4E55-9406-03EC920281D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8F0F8-9750-4B72-A541-D63DB13F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00F77-CA7C-41D9-9B07-2AB365B2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F22-42FE-4827-8CAE-EC662D779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6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A819-EDA4-40E8-A4B6-1DCC0B06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75D21-E23E-46D1-B7ED-75092DA2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27C44-DC20-4809-A304-AB053F821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E99D9-DF1E-4D2B-A4F1-BCF07F6E5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02260-9A23-4FC4-917C-3133B833F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6F559-7D22-425E-821D-EBFD5EDE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35DD-EF6B-4E55-9406-03EC920281D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F9492-9176-45DC-A1E6-8DE19A58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3FBA6-5B3D-4419-ACBD-B1FFBF80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F22-42FE-4827-8CAE-EC662D779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6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B756-DD48-45B3-887C-A100B6F8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937FC-CA74-4340-9118-093DBB2B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35DD-EF6B-4E55-9406-03EC920281D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93F92-9217-43C8-8189-389DE56A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693EE-9C73-4A43-8EEE-810E3DBC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F22-42FE-4827-8CAE-EC662D779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20288-B075-4FD4-8EB0-77689D58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35DD-EF6B-4E55-9406-03EC920281D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389A3-B514-4DE3-8658-7608BDCF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84719-AE22-44CC-8076-138C64FE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F22-42FE-4827-8CAE-EC662D779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6FA2-E68F-4317-AB75-611FE3FF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7572-4DD2-4DEC-8B2C-8133B907E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95CEF-4AB3-4D97-AAA9-C3C41055F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A0AEC-908F-41A9-B28C-0545CC08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35DD-EF6B-4E55-9406-03EC920281D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F0AEF-A865-4E3F-80E2-132334E2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02473-A820-4788-9762-0E9A809E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F22-42FE-4827-8CAE-EC662D779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AA9-7125-45F0-AC22-4FF27523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6E1144-230B-454C-8EFC-8ACE5D9BF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5483E-C94E-44AA-916E-2E9A344B6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1FA93-410C-4D29-A25A-D6570E33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35DD-EF6B-4E55-9406-03EC920281D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6E0A6-0C4A-4E44-BF5C-09DC787E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3F2DA-CF26-4CBF-94FD-2DC2A16A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F22-42FE-4827-8CAE-EC662D779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6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334263-F5E8-4789-8103-EC7ED6A5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17AD-7AB3-4453-85CA-288C8C7F2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68C0C-00AB-4646-8E43-01FC9BC9B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A35DD-EF6B-4E55-9406-03EC920281D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A19AA-597E-4ECC-BA89-93A49D6B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EF0B9-B843-4F86-AE51-356CB6DF3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48F22-42FE-4827-8CAE-EC662D779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2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652E-B8DF-40B2-B1B6-926666B68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Magnetic lens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7CF6E-3920-403B-B021-A4AAA646A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CaOH</a:t>
            </a:r>
          </a:p>
        </p:txBody>
      </p:sp>
    </p:spTree>
    <p:extLst>
      <p:ext uri="{BB962C8B-B14F-4D97-AF65-F5344CB8AC3E}">
        <p14:creationId xmlns:p14="http://schemas.microsoft.com/office/powerpoint/2010/main" val="21347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3B1BE0-0CB1-4A10-9CC7-237E1578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74D601-7A03-48F0-B7CD-8BDE0C2648A0}"/>
              </a:ext>
            </a:extLst>
          </p:cNvPr>
          <p:cNvSpPr/>
          <p:nvPr/>
        </p:nvSpPr>
        <p:spPr>
          <a:xfrm>
            <a:off x="421105" y="3007895"/>
            <a:ext cx="806116" cy="709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Cell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8642FC-4BF9-488C-851B-BA9F6B0E6885}"/>
              </a:ext>
            </a:extLst>
          </p:cNvPr>
          <p:cNvCxnSpPr/>
          <p:nvPr/>
        </p:nvCxnSpPr>
        <p:spPr>
          <a:xfrm>
            <a:off x="2418347" y="2322092"/>
            <a:ext cx="0" cy="80611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4CECB3-F960-41B1-A3A4-11243004AF9D}"/>
              </a:ext>
            </a:extLst>
          </p:cNvPr>
          <p:cNvCxnSpPr>
            <a:cxnSpLocks/>
          </p:cNvCxnSpPr>
          <p:nvPr/>
        </p:nvCxnSpPr>
        <p:spPr>
          <a:xfrm flipV="1">
            <a:off x="2418347" y="3429000"/>
            <a:ext cx="1" cy="91439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20947-96F0-40C2-A269-7398151C7216}"/>
              </a:ext>
            </a:extLst>
          </p:cNvPr>
          <p:cNvSpPr/>
          <p:nvPr/>
        </p:nvSpPr>
        <p:spPr>
          <a:xfrm>
            <a:off x="4170947" y="3007894"/>
            <a:ext cx="806116" cy="709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93EF54-9180-4ECD-AEFB-74124CED28A1}"/>
              </a:ext>
            </a:extLst>
          </p:cNvPr>
          <p:cNvCxnSpPr/>
          <p:nvPr/>
        </p:nvCxnSpPr>
        <p:spPr>
          <a:xfrm>
            <a:off x="7034463" y="2322092"/>
            <a:ext cx="0" cy="80611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11350A-A83C-4742-88A2-CBC345358A44}"/>
              </a:ext>
            </a:extLst>
          </p:cNvPr>
          <p:cNvCxnSpPr>
            <a:cxnSpLocks/>
          </p:cNvCxnSpPr>
          <p:nvPr/>
        </p:nvCxnSpPr>
        <p:spPr>
          <a:xfrm flipV="1">
            <a:off x="7034463" y="3429000"/>
            <a:ext cx="1" cy="91439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901EC39-94A5-4377-BA83-CFE6B18C34EF}"/>
              </a:ext>
            </a:extLst>
          </p:cNvPr>
          <p:cNvSpPr/>
          <p:nvPr/>
        </p:nvSpPr>
        <p:spPr>
          <a:xfrm>
            <a:off x="10664048" y="2899612"/>
            <a:ext cx="986531" cy="91439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092926-8C6F-4A8B-B2B1-D03B0320D7CB}"/>
              </a:ext>
            </a:extLst>
          </p:cNvPr>
          <p:cNvCxnSpPr>
            <a:cxnSpLocks/>
          </p:cNvCxnSpPr>
          <p:nvPr/>
        </p:nvCxnSpPr>
        <p:spPr>
          <a:xfrm flipH="1" flipV="1">
            <a:off x="1227221" y="3814010"/>
            <a:ext cx="119112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552B49-6F3A-4066-B28F-DF41C246C42F}"/>
              </a:ext>
            </a:extLst>
          </p:cNvPr>
          <p:cNvCxnSpPr>
            <a:cxnSpLocks/>
          </p:cNvCxnSpPr>
          <p:nvPr/>
        </p:nvCxnSpPr>
        <p:spPr>
          <a:xfrm flipH="1">
            <a:off x="2446450" y="3814008"/>
            <a:ext cx="17244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1EDB37-4B6A-468F-8944-30E804BB3CBB}"/>
              </a:ext>
            </a:extLst>
          </p:cNvPr>
          <p:cNvCxnSpPr>
            <a:cxnSpLocks/>
          </p:cNvCxnSpPr>
          <p:nvPr/>
        </p:nvCxnSpPr>
        <p:spPr>
          <a:xfrm flipH="1">
            <a:off x="4170947" y="2752347"/>
            <a:ext cx="8061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FAE388-3D3B-4768-B4D5-3F693BB140DA}"/>
              </a:ext>
            </a:extLst>
          </p:cNvPr>
          <p:cNvCxnSpPr>
            <a:cxnSpLocks/>
          </p:cNvCxnSpPr>
          <p:nvPr/>
        </p:nvCxnSpPr>
        <p:spPr>
          <a:xfrm flipH="1">
            <a:off x="2446451" y="4271204"/>
            <a:ext cx="458801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3CF1F5-1F50-4993-8918-A039378326FB}"/>
              </a:ext>
            </a:extLst>
          </p:cNvPr>
          <p:cNvCxnSpPr>
            <a:cxnSpLocks/>
          </p:cNvCxnSpPr>
          <p:nvPr/>
        </p:nvCxnSpPr>
        <p:spPr>
          <a:xfrm flipH="1">
            <a:off x="2446450" y="4656208"/>
            <a:ext cx="871086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0CAD56-F032-4A23-83FF-5A26483EE870}"/>
              </a:ext>
            </a:extLst>
          </p:cNvPr>
          <p:cNvSpPr txBox="1"/>
          <p:nvPr/>
        </p:nvSpPr>
        <p:spPr>
          <a:xfrm>
            <a:off x="1321896" y="3732878"/>
            <a:ext cx="1001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cm or 15 cm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64F05B-4CC2-4501-B18F-EBDBC173A855}"/>
              </a:ext>
            </a:extLst>
          </p:cNvPr>
          <p:cNvSpPr txBox="1"/>
          <p:nvPr/>
        </p:nvSpPr>
        <p:spPr>
          <a:xfrm>
            <a:off x="1674700" y="1632216"/>
            <a:ext cx="1543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4K aperture </a:t>
            </a:r>
          </a:p>
          <a:p>
            <a:r>
              <a:rPr lang="en-US" dirty="0"/>
              <a:t>1 cm diameter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B9E51D-417C-45F7-8E02-93B8CDA00391}"/>
              </a:ext>
            </a:extLst>
          </p:cNvPr>
          <p:cNvSpPr txBox="1"/>
          <p:nvPr/>
        </p:nvSpPr>
        <p:spPr>
          <a:xfrm>
            <a:off x="6404162" y="4656210"/>
            <a:ext cx="126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 cm fixed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F30577-631E-4037-9F33-E472C97FF96C}"/>
              </a:ext>
            </a:extLst>
          </p:cNvPr>
          <p:cNvSpPr txBox="1"/>
          <p:nvPr/>
        </p:nvSpPr>
        <p:spPr>
          <a:xfrm>
            <a:off x="4110156" y="4194543"/>
            <a:ext cx="126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 cm fixed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C3A02F-0FE3-4C74-B806-6C61720076E8}"/>
              </a:ext>
            </a:extLst>
          </p:cNvPr>
          <p:cNvSpPr txBox="1"/>
          <p:nvPr/>
        </p:nvSpPr>
        <p:spPr>
          <a:xfrm>
            <a:off x="3940773" y="235581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 cm or 5 cm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C80480-DC98-48E8-A32E-0BD75B68D08B}"/>
              </a:ext>
            </a:extLst>
          </p:cNvPr>
          <p:cNvSpPr txBox="1"/>
          <p:nvPr/>
        </p:nvSpPr>
        <p:spPr>
          <a:xfrm>
            <a:off x="6404161" y="1637293"/>
            <a:ext cx="17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Beam shutter</a:t>
            </a:r>
          </a:p>
          <a:p>
            <a:r>
              <a:rPr lang="en-US" dirty="0"/>
              <a:t>1.4 cm diameter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A595DA-9282-4A3E-AAF7-40FC173472D5}"/>
              </a:ext>
            </a:extLst>
          </p:cNvPr>
          <p:cNvSpPr txBox="1"/>
          <p:nvPr/>
        </p:nvSpPr>
        <p:spPr>
          <a:xfrm>
            <a:off x="10270884" y="1706359"/>
            <a:ext cx="177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 size ~2.5 cm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C3ACB2-3583-40FE-852A-0A81DFD9C69D}"/>
              </a:ext>
            </a:extLst>
          </p:cNvPr>
          <p:cNvCxnSpPr>
            <a:cxnSpLocks/>
          </p:cNvCxnSpPr>
          <p:nvPr/>
        </p:nvCxnSpPr>
        <p:spPr>
          <a:xfrm>
            <a:off x="7034463" y="4271204"/>
            <a:ext cx="412285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6DC0F3E-522F-403D-9F2F-90ED8910B945}"/>
              </a:ext>
            </a:extLst>
          </p:cNvPr>
          <p:cNvSpPr txBox="1"/>
          <p:nvPr/>
        </p:nvSpPr>
        <p:spPr>
          <a:xfrm>
            <a:off x="8349916" y="3917541"/>
            <a:ext cx="126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 cm fixed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F105B8-1DE3-47D7-99E6-AC0B4BE18A66}"/>
              </a:ext>
            </a:extLst>
          </p:cNvPr>
          <p:cNvSpPr txBox="1"/>
          <p:nvPr/>
        </p:nvSpPr>
        <p:spPr>
          <a:xfrm>
            <a:off x="2359173" y="3789401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Vary from 1cm to 10 cm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CBFB13-F5ED-4216-8CA0-D5F7D2C817DF}"/>
              </a:ext>
            </a:extLst>
          </p:cNvPr>
          <p:cNvSpPr txBox="1"/>
          <p:nvPr/>
        </p:nvSpPr>
        <p:spPr>
          <a:xfrm>
            <a:off x="4041743" y="1637294"/>
            <a:ext cx="1481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Lens aperture</a:t>
            </a:r>
          </a:p>
          <a:p>
            <a:r>
              <a:rPr lang="en-US" dirty="0"/>
              <a:t>2.5 cm</a:t>
            </a:r>
          </a:p>
        </p:txBody>
      </p:sp>
    </p:spTree>
    <p:extLst>
      <p:ext uri="{BB962C8B-B14F-4D97-AF65-F5344CB8AC3E}">
        <p14:creationId xmlns:p14="http://schemas.microsoft.com/office/powerpoint/2010/main" val="108130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20191011-140529 channel 4 integrated between 0.008 and 0.022 seconds &#10;peak velocity = -113.71 m/s with peak fluorescence = 5.39e-04 &#10;x10 &#10;-250 &#10;fraction within window = 78.5 % &#10;-200 &#10;-150 &#10;-100 &#10;velocity (m/s) ">
            <a:extLst>
              <a:ext uri="{FF2B5EF4-FFF2-40B4-BE49-F238E27FC236}">
                <a16:creationId xmlns:a16="http://schemas.microsoft.com/office/drawing/2014/main" id="{37AAF27B-C857-4C21-A78D-2594E2B75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38" y="1690688"/>
            <a:ext cx="5082141" cy="380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13A262-BDEF-4D07-86D9-B4B549B4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Molecule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CE513B-4C80-44C3-A35E-223C954A8BF0}"/>
                  </a:ext>
                </a:extLst>
              </p:cNvPr>
              <p:cNvSpPr txBox="1"/>
              <p:nvPr/>
            </p:nvSpPr>
            <p:spPr>
              <a:xfrm>
                <a:off x="552649" y="1449532"/>
                <a:ext cx="6701589" cy="5408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forward velocity = 110 m/s with FWHM = 70 m/s (gaussian sigma = 30 m/s)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Calculate (for both cases of with lens and without lens) : N1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</a:t>
                </a:r>
                <a:r>
                  <a:rPr lang="en-US" baseline="-25000" dirty="0"/>
                  <a:t>1</a:t>
                </a:r>
                <a:r>
                  <a:rPr lang="en-US" dirty="0"/>
                  <a:t> = number at start, right after 4K aperture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</a:t>
                </a:r>
                <a:r>
                  <a:rPr lang="en-US" baseline="-25000" dirty="0"/>
                  <a:t>1</a:t>
                </a:r>
                <a:r>
                  <a:rPr lang="en-US" dirty="0"/>
                  <a:t> = transverse velocity spread right after 4K aperture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</a:t>
                </a:r>
                <a:r>
                  <a:rPr lang="en-US" baseline="-25000" dirty="0"/>
                  <a:t>2</a:t>
                </a:r>
                <a:r>
                  <a:rPr lang="en-US" dirty="0"/>
                  <a:t> = number being detected at the end in MOT region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</a:t>
                </a:r>
                <a:r>
                  <a:rPr lang="en-US" baseline="-25000" dirty="0"/>
                  <a:t>2</a:t>
                </a:r>
                <a:r>
                  <a:rPr lang="en-US" dirty="0"/>
                  <a:t> = transverse velocity spread in MOT region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Using these, calculate number enhancement and velocity reduction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;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Both quantities matter because increase in phase space density requires increasing density of colder molecules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Ideally when calculating without lens, should increase limiting aperture of lens from 1” (~5% loss in number) but saw that it doesn’t matter because those molecules would anyway be stopped by shutter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CE513B-4C80-44C3-A35E-223C954A8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49" y="1449532"/>
                <a:ext cx="6701589" cy="5408468"/>
              </a:xfrm>
              <a:prstGeom prst="rect">
                <a:avLst/>
              </a:prstGeom>
              <a:blipFill>
                <a:blip r:embed="rId3"/>
                <a:stretch>
                  <a:fillRect l="-637" t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46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637D-241B-43F2-A530-4260FDE4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Halbach array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BA87F7-DDBE-4136-B032-28C412EED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79" y="1835067"/>
            <a:ext cx="5889208" cy="3800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F076C1-CC1D-4EC3-BAAA-E3EBFE10AB69}"/>
              </a:ext>
            </a:extLst>
          </p:cNvPr>
          <p:cNvSpPr txBox="1"/>
          <p:nvPr/>
        </p:nvSpPr>
        <p:spPr>
          <a:xfrm>
            <a:off x="5350834" y="526637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(inches)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EA931-89DD-4E07-9B85-4DE8AD1A7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72" y="3638311"/>
            <a:ext cx="4346335" cy="32561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238E83-3EEC-403D-B02E-CE9FE14EF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372" y="382193"/>
            <a:ext cx="4346336" cy="3256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19742B-CF82-4FDF-9E07-2C8F68E628AE}"/>
              </a:ext>
            </a:extLst>
          </p:cNvPr>
          <p:cNvSpPr txBox="1"/>
          <p:nvPr/>
        </p:nvSpPr>
        <p:spPr>
          <a:xfrm>
            <a:off x="7694196" y="226948"/>
            <a:ext cx="22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 along x for y, z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96FFD2-DEC2-46C4-839A-E7E009764B39}"/>
                  </a:ext>
                </a:extLst>
              </p:cNvPr>
              <p:cNvSpPr txBox="1"/>
              <p:nvPr/>
            </p:nvSpPr>
            <p:spPr>
              <a:xfrm>
                <a:off x="5152729" y="5930781"/>
                <a:ext cx="1886542" cy="685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96FFD2-DEC2-46C4-839A-E7E00976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729" y="5930781"/>
                <a:ext cx="1886542" cy="6857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D169FE4-B3F6-42E2-9CDF-6CFF610169F6}"/>
              </a:ext>
            </a:extLst>
          </p:cNvPr>
          <p:cNvSpPr txBox="1"/>
          <p:nvPr/>
        </p:nvSpPr>
        <p:spPr>
          <a:xfrm>
            <a:off x="7205661" y="6088997"/>
            <a:ext cx="268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along x for y, z = 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93EDEB-6122-4486-A245-FBE29102317E}"/>
              </a:ext>
            </a:extLst>
          </p:cNvPr>
          <p:cNvCxnSpPr/>
          <p:nvPr/>
        </p:nvCxnSpPr>
        <p:spPr>
          <a:xfrm>
            <a:off x="7998864" y="811850"/>
            <a:ext cx="2794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C62378-FB71-409E-8D15-E05141B899A8}"/>
              </a:ext>
            </a:extLst>
          </p:cNvPr>
          <p:cNvCxnSpPr/>
          <p:nvPr/>
        </p:nvCxnSpPr>
        <p:spPr>
          <a:xfrm>
            <a:off x="9161092" y="487110"/>
            <a:ext cx="0" cy="2879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E39687-F08A-48E4-98FC-E8588096D2C1}"/>
                  </a:ext>
                </a:extLst>
              </p:cNvPr>
              <p:cNvSpPr txBox="1"/>
              <p:nvPr/>
            </p:nvSpPr>
            <p:spPr>
              <a:xfrm>
                <a:off x="9657271" y="734457"/>
                <a:ext cx="745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E39687-F08A-48E4-98FC-E8588096D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271" y="734457"/>
                <a:ext cx="7459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C07277-6345-405D-B36D-96461042F9CC}"/>
                  </a:ext>
                </a:extLst>
              </p:cNvPr>
              <p:cNvSpPr txBox="1"/>
              <p:nvPr/>
            </p:nvSpPr>
            <p:spPr>
              <a:xfrm>
                <a:off x="9017407" y="3373896"/>
                <a:ext cx="1454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= 12.7mm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C07277-6345-405D-B36D-96461042F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407" y="3373896"/>
                <a:ext cx="1454694" cy="369332"/>
              </a:xfrm>
              <a:prstGeom prst="rect">
                <a:avLst/>
              </a:prstGeom>
              <a:blipFill>
                <a:blip r:embed="rId7"/>
                <a:stretch>
                  <a:fillRect t="-8197" r="-29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5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13C5-D6E5-49C7-BBA4-80BE38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why enhancement is small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B30694-1DF8-4ED8-A4B0-69765948B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468" y="1179549"/>
            <a:ext cx="4676608" cy="35035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F0ED65-F535-4115-AC04-A1F0987C2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11" y="1179549"/>
            <a:ext cx="4676608" cy="35035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5735A-1A1F-4EA5-A941-685BA75B9B75}"/>
              </a:ext>
            </a:extLst>
          </p:cNvPr>
          <p:cNvSpPr txBox="1"/>
          <p:nvPr/>
        </p:nvSpPr>
        <p:spPr>
          <a:xfrm>
            <a:off x="1871529" y="4819828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lens, N = 670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BEDE3-1836-4322-809A-438757923B71}"/>
              </a:ext>
            </a:extLst>
          </p:cNvPr>
          <p:cNvSpPr txBox="1"/>
          <p:nvPr/>
        </p:nvSpPr>
        <p:spPr>
          <a:xfrm>
            <a:off x="5929507" y="4749448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lens, N = 4100</a:t>
            </a:r>
          </a:p>
          <a:p>
            <a:r>
              <a:rPr lang="en-US" dirty="0"/>
              <a:t>enhancement = 6.1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B1E788-5946-4EEC-ABA0-D984673DAADF}"/>
              </a:ext>
            </a:extLst>
          </p:cNvPr>
          <p:cNvSpPr txBox="1"/>
          <p:nvPr/>
        </p:nvSpPr>
        <p:spPr>
          <a:xfrm>
            <a:off x="9340553" y="1922804"/>
            <a:ext cx="2569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Clearly see shift in center towards negative velocity. Not seem without magnet so its not gravity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74BFE-416B-482F-814F-76EF0CC095D8}"/>
              </a:ext>
            </a:extLst>
          </p:cNvPr>
          <p:cNvSpPr txBox="1"/>
          <p:nvPr/>
        </p:nvSpPr>
        <p:spPr>
          <a:xfrm>
            <a:off x="9120076" y="3948157"/>
            <a:ext cx="2682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to detection = 68cm</a:t>
            </a:r>
          </a:p>
          <a:p>
            <a:r>
              <a:rPr lang="en-US" dirty="0"/>
              <a:t>4K to shutter = 24cm</a:t>
            </a:r>
          </a:p>
          <a:p>
            <a:r>
              <a:rPr lang="en-US" dirty="0"/>
              <a:t>Detection diameter = 1cm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190A6-8B14-4DEE-B715-3438D87609C2}"/>
              </a:ext>
            </a:extLst>
          </p:cNvPr>
          <p:cNvSpPr txBox="1"/>
          <p:nvPr/>
        </p:nvSpPr>
        <p:spPr>
          <a:xfrm>
            <a:off x="1489892" y="5532512"/>
            <a:ext cx="921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Happens because of slight asymmetry in </a:t>
            </a:r>
            <a:r>
              <a:rPr lang="en-US" dirty="0" err="1"/>
              <a:t>comsol</a:t>
            </a:r>
            <a:r>
              <a:rPr lang="en-US" dirty="0"/>
              <a:t> gradient : realized that the resolution on the </a:t>
            </a:r>
            <a:r>
              <a:rPr lang="en-US" dirty="0" err="1"/>
              <a:t>comsol</a:t>
            </a:r>
            <a:r>
              <a:rPr lang="en-US" dirty="0"/>
              <a:t> export was too low and the gradient in the center was not going to 0. Fixed that by </a:t>
            </a:r>
          </a:p>
          <a:p>
            <a:pPr marL="342900" indent="-342900">
              <a:buAutoNum type="arabicPeriod"/>
            </a:pPr>
            <a:r>
              <a:rPr lang="en-US" dirty="0"/>
              <a:t>Reducing the size of the envelope volume over which simulation happens</a:t>
            </a:r>
          </a:p>
          <a:p>
            <a:pPr marL="342900" indent="-342900">
              <a:buAutoNum type="arabicPeriod"/>
            </a:pPr>
            <a:r>
              <a:rPr lang="en-US" dirty="0"/>
              <a:t>Exported a regular grid of 200x200x200 points instead of 100x100x100 points</a:t>
            </a:r>
          </a:p>
        </p:txBody>
      </p:sp>
    </p:spTree>
    <p:extLst>
      <p:ext uri="{BB962C8B-B14F-4D97-AF65-F5344CB8AC3E}">
        <p14:creationId xmlns:p14="http://schemas.microsoft.com/office/powerpoint/2010/main" val="63340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D0A4-F4AC-4418-827C-8AD0BB84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correction of B-field – Vary 4K to shutter distance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339C4E-9439-4721-BC79-B2E99F86D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6376"/>
            <a:ext cx="3899675" cy="29214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710119-42D1-4431-9CCA-B09FDB5DB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078" y="1586375"/>
            <a:ext cx="3899675" cy="2921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BE4052-4740-4931-9EB7-57056AFC2468}"/>
              </a:ext>
            </a:extLst>
          </p:cNvPr>
          <p:cNvSpPr txBox="1"/>
          <p:nvPr/>
        </p:nvSpPr>
        <p:spPr>
          <a:xfrm>
            <a:off x="2948500" y="4845518"/>
            <a:ext cx="55588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15,000 molecules start out after 4K aperture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Cell T = 1.5K, </a:t>
            </a:r>
            <a:r>
              <a:rPr lang="en-US" dirty="0" err="1"/>
              <a:t>v_f</a:t>
            </a:r>
            <a:r>
              <a:rPr lang="en-US" dirty="0"/>
              <a:t> = 110m/s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Distance between shutter and detection fixed at 34cm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Detecting only in 1cm diameter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Double Halbach array fixed at 10cm from 4K aperture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A06286-C0C4-4B62-8762-27307FB0E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742" y="1638532"/>
            <a:ext cx="3899674" cy="292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4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0989-36DF-43F3-8850-CD0EE9CE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different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4FFF7-2E1F-4AAD-9D12-3AE4C5698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1378654"/>
            <a:ext cx="6271589" cy="4703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44D7A6-B182-437B-A954-BB1758AE28E6}"/>
              </a:ext>
            </a:extLst>
          </p:cNvPr>
          <p:cNvSpPr txBox="1"/>
          <p:nvPr/>
        </p:nvSpPr>
        <p:spPr>
          <a:xfrm>
            <a:off x="1587725" y="6093232"/>
            <a:ext cx="28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x (675/67, start with 1e5)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CBF3A1-AAD7-450D-A766-1AF0AB811DC4}"/>
              </a:ext>
            </a:extLst>
          </p:cNvPr>
          <p:cNvSpPr txBox="1"/>
          <p:nvPr/>
        </p:nvSpPr>
        <p:spPr>
          <a:xfrm>
            <a:off x="7554791" y="6093232"/>
            <a:ext cx="28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x (680/60, start with 1e5)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A06E2A-62A5-4906-8803-D38C68144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213" y="1419852"/>
            <a:ext cx="6271588" cy="47036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B0C73D-7A31-4D2F-BB9B-191BCAB5DBC4}"/>
              </a:ext>
            </a:extLst>
          </p:cNvPr>
          <p:cNvSpPr txBox="1"/>
          <p:nvPr/>
        </p:nvSpPr>
        <p:spPr>
          <a:xfrm>
            <a:off x="2503713" y="6374180"/>
            <a:ext cx="101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41B42-AEA8-4EAC-A6D8-B97BB30F72C0}"/>
              </a:ext>
            </a:extLst>
          </p:cNvPr>
          <p:cNvSpPr txBox="1"/>
          <p:nvPr/>
        </p:nvSpPr>
        <p:spPr>
          <a:xfrm>
            <a:off x="8419533" y="6374180"/>
            <a:ext cx="112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65205-4D49-4AE2-94DA-729C68F4D633}"/>
              </a:ext>
            </a:extLst>
          </p:cNvPr>
          <p:cNvSpPr txBox="1"/>
          <p:nvPr/>
        </p:nvSpPr>
        <p:spPr>
          <a:xfrm>
            <a:off x="1704432" y="1337457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Slow : iterate over each trajectory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A5D0C7-AF8E-4518-9513-8478CF96EF3D}"/>
              </a:ext>
            </a:extLst>
          </p:cNvPr>
          <p:cNvSpPr txBox="1"/>
          <p:nvPr/>
        </p:nvSpPr>
        <p:spPr>
          <a:xfrm>
            <a:off x="7109789" y="1362554"/>
            <a:ext cx="40070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Fast : matrix operation for all trajectories</a:t>
            </a:r>
          </a:p>
        </p:txBody>
      </p:sp>
    </p:spTree>
    <p:extLst>
      <p:ext uri="{BB962C8B-B14F-4D97-AF65-F5344CB8AC3E}">
        <p14:creationId xmlns:p14="http://schemas.microsoft.com/office/powerpoint/2010/main" val="250521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BDA27E-4D52-4CF8-A900-86E94632A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863"/>
            <a:ext cx="12192000" cy="412827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21C33EA-B320-4738-8893-9AA37B56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Averaged force profiles</a:t>
            </a:r>
          </a:p>
        </p:txBody>
      </p:sp>
    </p:spTree>
    <p:extLst>
      <p:ext uri="{BB962C8B-B14F-4D97-AF65-F5344CB8AC3E}">
        <p14:creationId xmlns:p14="http://schemas.microsoft.com/office/powerpoint/2010/main" val="212012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6991</TotalTime>
  <Words>432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Magnetic lens simulations</vt:lpstr>
      <vt:lpstr>Schematic</vt:lpstr>
      <vt:lpstr>Molecule parameters</vt:lpstr>
      <vt:lpstr>Single Halbach array</vt:lpstr>
      <vt:lpstr>Issue why enhancement is small</vt:lpstr>
      <vt:lpstr>After correction of B-field – Vary 4K to shutter distance </vt:lpstr>
      <vt:lpstr>Comparing different methods</vt:lpstr>
      <vt:lpstr>Averaged force profiles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 lens simulations</dc:title>
  <dc:creator>Mitra, Debayan</dc:creator>
  <cp:lastModifiedBy>Mitra, Debayan</cp:lastModifiedBy>
  <cp:revision>83</cp:revision>
  <cp:lastPrinted>2019-10-22T16:30:02Z</cp:lastPrinted>
  <dcterms:created xsi:type="dcterms:W3CDTF">2019-10-17T19:09:25Z</dcterms:created>
  <dcterms:modified xsi:type="dcterms:W3CDTF">2020-04-08T21:05:17Z</dcterms:modified>
</cp:coreProperties>
</file>