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2" r:id="rId5"/>
    <p:sldId id="274" r:id="rId6"/>
    <p:sldId id="266" r:id="rId7"/>
    <p:sldId id="267" r:id="rId8"/>
    <p:sldId id="273" r:id="rId9"/>
    <p:sldId id="270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30104-FA4F-6A43-90A0-D2E342D84A23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45B7D-53CC-384D-BF3E-6E10B3C7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21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45B7D-53CC-384D-BF3E-6E10B3C78E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1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45B7D-53CC-384D-BF3E-6E10B3C78E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0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45B7D-53CC-384D-BF3E-6E10B3C78E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31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94DC-27F8-904C-954A-5FC973EE2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6AFB5-7C1B-5547-A912-781D85B1B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2E3B2-6B7F-6B43-A02F-C886A35D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D11BA-9836-9D4B-BD01-33B031F1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D7768-C587-DF41-9476-7D8CB02E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1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5E7D-7CE9-064F-8E98-2283F40F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652B2-83FB-D04F-A10D-D779D1253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6490B-5707-E941-8DF5-6857B95D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3107F-8791-DB40-AE09-12F7210E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5EC01-D456-014F-AB60-B12F22ED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D7D22-5F09-1A41-8A03-3BB60A176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76803-5176-044D-BE25-68575B56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6284B-AEC7-C049-A307-0BF0D05A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05C7B-7C09-7940-8389-07F25376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197E5-C1E7-5E40-B17B-6AB3FE63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5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3834-D399-304D-9432-72CA4B05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A0ED-AA89-264C-8715-82BCE6015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AACA8-45E9-3F45-B0C7-084736B0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F75EE-6A48-8540-93EA-317B579D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4F823-D68D-F845-B342-47C6CC60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8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E4B8-AF1C-E344-B097-4A8667A3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66F90-6C68-B342-8922-A3A88861A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8638C-0AE3-4843-BF55-70511D37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74507-5A53-D043-B823-03B3C89E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7A852-8E95-124C-BC09-05139962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BA0B-D49F-FB41-A0AD-AD12F9F3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39F0C-812D-0049-9EBB-2D5FDFE40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0DE20-87FD-4749-9050-6DC26E96A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25C92-D049-7742-9A70-A918A79A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94A84-1133-7240-AED6-EDA648B9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08AB9-9E5C-D744-BA74-1F285AD0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5437-264F-8845-B349-41F886AC6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F61B4-527D-DC46-8852-3B9B54F46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C84E3-2051-5848-B90B-A10C5330E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AB960-194A-A74D-8654-B4DD9C9FF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2193A-3EB2-724A-AE43-EED25E787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D6D70-6809-9044-97E6-3A171928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9/8/20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EB0DF-DDB0-D443-B056-305DCF34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CC644A-3047-1F41-92A3-BCF2A064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4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DA76-0AEC-E74E-A6CD-D50B3D28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6F803-BB27-784D-88B4-1D0E3E2F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66B1E-1632-9A46-9C12-DC60BA2B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C67BA-CF12-9744-82D5-5323410A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3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D445B-829A-E144-A151-25CD643C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9/8/20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3C4A3-96A3-F846-B7F9-B8605C54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06F1E-8142-DA48-9CE2-4D2C6515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9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6D56-86B7-FC46-94AC-593AA5ED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C3E2-CB32-9A47-B9E6-B353A8B4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3087-B2A3-0E48-B49C-A32CFE096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EB284-7AC4-2D4B-B69C-F5D0ADA9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302D0-2E02-5E41-A667-61F2C87E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EA07E-A280-1A4F-A1F8-CBBB4B14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9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B441-4BDC-1A41-94B0-1E5964BF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B00CE-05DF-D041-86EA-78D89048B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4D120-B456-B942-B7EA-306DC46C4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08685-D645-F24F-8D27-74E01E54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3FCA5-5364-DC46-9E2E-F92259E3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B77C2-143C-5046-8325-A8BB2379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1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D0A01-4E1B-1E40-B1A5-0D039BFA2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C4786-EC0B-9D48-BEA1-FEBB96EB1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46077-B81E-EE41-BA6F-30BEBBD24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873B2-FE48-E94D-A61C-39BAD4D07F7A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F92CE-7764-0541-9497-CDE45FE70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AFB04-FCC7-864E-9617-246A4EA75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0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C8AE-3402-E341-A931-4A689FB57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071" y="1383163"/>
            <a:ext cx="10395857" cy="2387600"/>
          </a:xfrm>
        </p:spPr>
        <p:txBody>
          <a:bodyPr>
            <a:normAutofit/>
          </a:bodyPr>
          <a:lstStyle/>
          <a:p>
            <a:r>
              <a:rPr lang="en-US" dirty="0"/>
              <a:t>Lens Update: Parameter Scan, Two Lenses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4AF2F-F412-424F-85BD-1A3C11A9C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91210"/>
            <a:ext cx="9144000" cy="980848"/>
          </a:xfrm>
        </p:spPr>
        <p:txBody>
          <a:bodyPr/>
          <a:lstStyle/>
          <a:p>
            <a:r>
              <a:rPr lang="en-US" dirty="0"/>
              <a:t>CaOH Subgroup Meeting</a:t>
            </a:r>
          </a:p>
          <a:p>
            <a:r>
              <a:rPr lang="en-US" dirty="0"/>
              <a:t>Tuesday, September 8, 2020</a:t>
            </a:r>
          </a:p>
        </p:txBody>
      </p:sp>
    </p:spTree>
    <p:extLst>
      <p:ext uri="{BB962C8B-B14F-4D97-AF65-F5344CB8AC3E}">
        <p14:creationId xmlns:p14="http://schemas.microsoft.com/office/powerpoint/2010/main" val="918457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8930-BC29-2D48-8908-D3207B60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Halbach Cylinder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1722E5-1887-8B44-8F7F-8CA9E9993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Leverages Halbach Array</a:t>
            </a:r>
          </a:p>
          <a:p>
            <a:pPr lvl="1"/>
            <a:r>
              <a:rPr lang="en-US" dirty="0"/>
              <a:t>Specifically, a Halbach cylinder</a:t>
            </a:r>
          </a:p>
          <a:p>
            <a:pPr lvl="1"/>
            <a:r>
              <a:rPr lang="en-US" dirty="0"/>
              <a:t>Confined magnetic field</a:t>
            </a:r>
          </a:p>
          <a:p>
            <a:pPr lvl="1"/>
            <a:r>
              <a:rPr lang="en-US" dirty="0"/>
              <a:t>Attenuated outside the magnet</a:t>
            </a:r>
          </a:p>
          <a:p>
            <a:r>
              <a:rPr lang="en-US" dirty="0"/>
              <a:t>Hexapole configuration of of 12 permanent 1T magnets</a:t>
            </a:r>
          </a:p>
          <a:p>
            <a:r>
              <a:rPr lang="en-US" dirty="0"/>
              <a:t>Uniformly magnetized, spatially rotating magnetic field</a:t>
            </a:r>
          </a:p>
          <a:p>
            <a:r>
              <a:rPr lang="en-US" dirty="0"/>
              <a:t>Mathematica, used Radia magnetostatics package</a:t>
            </a:r>
          </a:p>
          <a:p>
            <a:pPr lvl="1"/>
            <a:r>
              <a:rPr lang="en-US" dirty="0"/>
              <a:t>ESRF</a:t>
            </a:r>
          </a:p>
        </p:txBody>
      </p:sp>
    </p:spTree>
    <p:extLst>
      <p:ext uri="{BB962C8B-B14F-4D97-AF65-F5344CB8AC3E}">
        <p14:creationId xmlns:p14="http://schemas.microsoft.com/office/powerpoint/2010/main" val="839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22AE-09AB-A444-B3B4-B3DB9E2C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6C64-A38C-BE4D-907E-50E33F275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Positioning</a:t>
            </a:r>
          </a:p>
          <a:p>
            <a:pPr lvl="1"/>
            <a:r>
              <a:rPr lang="en-US" dirty="0"/>
              <a:t>Tune-Ups</a:t>
            </a:r>
          </a:p>
          <a:p>
            <a:r>
              <a:rPr lang="en-US" dirty="0"/>
              <a:t>Two Lenses</a:t>
            </a:r>
          </a:p>
          <a:p>
            <a:r>
              <a:rPr lang="en-US" dirty="0"/>
              <a:t>WIPs</a:t>
            </a:r>
          </a:p>
        </p:txBody>
      </p:sp>
    </p:spTree>
    <p:extLst>
      <p:ext uri="{BB962C8B-B14F-4D97-AF65-F5344CB8AC3E}">
        <p14:creationId xmlns:p14="http://schemas.microsoft.com/office/powerpoint/2010/main" val="191510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7DD1-114B-9C43-B3F0-CC215BA1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Setup: Single Lens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60907-149F-BC48-B8AA-DD2B5C1D7E60}"/>
              </a:ext>
            </a:extLst>
          </p:cNvPr>
          <p:cNvSpPr/>
          <p:nvPr/>
        </p:nvSpPr>
        <p:spPr>
          <a:xfrm>
            <a:off x="472962" y="3258207"/>
            <a:ext cx="1093076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B5175B-DF91-7241-B813-7F416481E653}"/>
              </a:ext>
            </a:extLst>
          </p:cNvPr>
          <p:cNvCxnSpPr/>
          <p:nvPr/>
        </p:nvCxnSpPr>
        <p:spPr>
          <a:xfrm>
            <a:off x="2869320" y="3908371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89B99B-97CB-A74B-8291-06713FFB8449}"/>
              </a:ext>
            </a:extLst>
          </p:cNvPr>
          <p:cNvCxnSpPr/>
          <p:nvPr/>
        </p:nvCxnSpPr>
        <p:spPr>
          <a:xfrm>
            <a:off x="2879831" y="1669668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D80AB23-EE90-CC40-AC5E-FA28F1B6F13F}"/>
              </a:ext>
            </a:extLst>
          </p:cNvPr>
          <p:cNvSpPr/>
          <p:nvPr/>
        </p:nvSpPr>
        <p:spPr>
          <a:xfrm>
            <a:off x="4698119" y="3258207"/>
            <a:ext cx="840799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FC6F4-E277-E041-8F16-E15E553A62D7}"/>
              </a:ext>
            </a:extLst>
          </p:cNvPr>
          <p:cNvCxnSpPr>
            <a:cxnSpLocks/>
          </p:cNvCxnSpPr>
          <p:nvPr/>
        </p:nvCxnSpPr>
        <p:spPr>
          <a:xfrm>
            <a:off x="7577954" y="4099034"/>
            <a:ext cx="0" cy="1537138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0EFB20-7DA1-E84E-9823-BAA25EBA1449}"/>
              </a:ext>
            </a:extLst>
          </p:cNvPr>
          <p:cNvCxnSpPr>
            <a:cxnSpLocks/>
          </p:cNvCxnSpPr>
          <p:nvPr/>
        </p:nvCxnSpPr>
        <p:spPr>
          <a:xfrm>
            <a:off x="7588465" y="1690687"/>
            <a:ext cx="0" cy="1444399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5CEE192-CC0A-3547-8503-CD77DCCCDE73}"/>
              </a:ext>
            </a:extLst>
          </p:cNvPr>
          <p:cNvSpPr/>
          <p:nvPr/>
        </p:nvSpPr>
        <p:spPr>
          <a:xfrm>
            <a:off x="10384216" y="3258207"/>
            <a:ext cx="1292772" cy="8408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 Region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D54EB-EFD1-6E4C-AD96-C6DFF8BA62E2}"/>
              </a:ext>
            </a:extLst>
          </p:cNvPr>
          <p:cNvSpPr txBox="1"/>
          <p:nvPr/>
        </p:nvSpPr>
        <p:spPr>
          <a:xfrm>
            <a:off x="2900852" y="1786759"/>
            <a:ext cx="1156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 Aperture,</a:t>
            </a:r>
          </a:p>
          <a:p>
            <a:r>
              <a:rPr lang="en-US" dirty="0"/>
              <a:t>1 cm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CEC76-B20B-884C-ADD3-1466EF0E4DA6}"/>
              </a:ext>
            </a:extLst>
          </p:cNvPr>
          <p:cNvSpPr txBox="1"/>
          <p:nvPr/>
        </p:nvSpPr>
        <p:spPr>
          <a:xfrm>
            <a:off x="7609489" y="1797270"/>
            <a:ext cx="1156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Shutter,</a:t>
            </a:r>
          </a:p>
          <a:p>
            <a:r>
              <a:rPr lang="en-US" dirty="0"/>
              <a:t>1.4 cm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88B708-A705-1440-9B42-F9F62BE72DE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66038" y="3678621"/>
            <a:ext cx="13137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BAF27D-CF48-F543-9CDA-C6380D1C65A6}"/>
              </a:ext>
            </a:extLst>
          </p:cNvPr>
          <p:cNvSpPr txBox="1"/>
          <p:nvPr/>
        </p:nvSpPr>
        <p:spPr>
          <a:xfrm>
            <a:off x="1855068" y="336914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10 cm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B309B8-E214-4C4D-BFB4-6FF82FFC4D0A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538918" y="3678621"/>
            <a:ext cx="48452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F2960E-5057-FD4E-A939-48B0A8F32F79}"/>
              </a:ext>
            </a:extLst>
          </p:cNvPr>
          <p:cNvSpPr txBox="1"/>
          <p:nvPr/>
        </p:nvSpPr>
        <p:spPr>
          <a:xfrm>
            <a:off x="4666598" y="2685973"/>
            <a:ext cx="98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2.54 cm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6CEE9B-2528-C042-A9F8-8C692E10D891}"/>
              </a:ext>
            </a:extLst>
          </p:cNvPr>
          <p:cNvCxnSpPr>
            <a:cxnSpLocks/>
          </p:cNvCxnSpPr>
          <p:nvPr/>
        </p:nvCxnSpPr>
        <p:spPr>
          <a:xfrm>
            <a:off x="4698101" y="3016469"/>
            <a:ext cx="840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62CB9C-99C4-0943-818A-5FF1FA7357F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861438" y="3678621"/>
            <a:ext cx="18366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1930E3-EBE5-9245-BC67-6A9A95E99C22}"/>
              </a:ext>
            </a:extLst>
          </p:cNvPr>
          <p:cNvSpPr txBox="1"/>
          <p:nvPr/>
        </p:nvSpPr>
        <p:spPr>
          <a:xfrm>
            <a:off x="3375843" y="336914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Varied</a:t>
            </a:r>
          </a:p>
        </p:txBody>
      </p:sp>
    </p:spTree>
    <p:extLst>
      <p:ext uri="{BB962C8B-B14F-4D97-AF65-F5344CB8AC3E}">
        <p14:creationId xmlns:p14="http://schemas.microsoft.com/office/powerpoint/2010/main" val="234610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DCF3-BEA1-2D46-920D-2552737E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Scan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C73563-E85B-C446-AA5A-4341341D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1321" y="2242458"/>
            <a:ext cx="3218793" cy="3581400"/>
          </a:xfrm>
        </p:spPr>
        <p:txBody>
          <a:bodyPr>
            <a:normAutofit/>
          </a:bodyPr>
          <a:lstStyle/>
          <a:p>
            <a:r>
              <a:rPr lang="en-US" dirty="0"/>
              <a:t>Yield ratio peaked when lens situated about 30 cm from cell aperture</a:t>
            </a:r>
          </a:p>
          <a:p>
            <a:r>
              <a:rPr lang="en-US" dirty="0"/>
              <a:t>0.238% yield ratio without lens, &gt;1% yield ratio with lens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991A4B-5933-884A-B41A-CB842D861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3688"/>
            <a:ext cx="7609897" cy="505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ap&#10;&#10;Description automatically generated">
            <a:extLst>
              <a:ext uri="{FF2B5EF4-FFF2-40B4-BE49-F238E27FC236}">
                <a16:creationId xmlns:a16="http://schemas.microsoft.com/office/drawing/2014/main" id="{797CC3C0-EDEB-3A40-B748-6655F12D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091" y="3429000"/>
            <a:ext cx="6884194" cy="3442097"/>
          </a:xfrm>
          <a:prstGeom prst="rect">
            <a:avLst/>
          </a:prstGeom>
        </p:spPr>
      </p:pic>
      <p:pic>
        <p:nvPicPr>
          <p:cNvPr id="7" name="Picture 6" descr="A close up of a mans face&#10;&#10;Description automatically generated">
            <a:extLst>
              <a:ext uri="{FF2B5EF4-FFF2-40B4-BE49-F238E27FC236}">
                <a16:creationId xmlns:a16="http://schemas.microsoft.com/office/drawing/2014/main" id="{2A6104D6-AFD7-6341-B915-773CFB8DB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931" y="1"/>
            <a:ext cx="7312819" cy="365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5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7DD1-114B-9C43-B3F0-CC215BA1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Setup: Double Lens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60907-149F-BC48-B8AA-DD2B5C1D7E60}"/>
              </a:ext>
            </a:extLst>
          </p:cNvPr>
          <p:cNvSpPr/>
          <p:nvPr/>
        </p:nvSpPr>
        <p:spPr>
          <a:xfrm>
            <a:off x="472962" y="3258207"/>
            <a:ext cx="1093076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B5175B-DF91-7241-B813-7F416481E653}"/>
              </a:ext>
            </a:extLst>
          </p:cNvPr>
          <p:cNvCxnSpPr/>
          <p:nvPr/>
        </p:nvCxnSpPr>
        <p:spPr>
          <a:xfrm>
            <a:off x="2869320" y="3908371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89B99B-97CB-A74B-8291-06713FFB8449}"/>
              </a:ext>
            </a:extLst>
          </p:cNvPr>
          <p:cNvCxnSpPr/>
          <p:nvPr/>
        </p:nvCxnSpPr>
        <p:spPr>
          <a:xfrm>
            <a:off x="2879831" y="1669668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FC6F4-E277-E041-8F16-E15E553A62D7}"/>
              </a:ext>
            </a:extLst>
          </p:cNvPr>
          <p:cNvCxnSpPr>
            <a:cxnSpLocks/>
          </p:cNvCxnSpPr>
          <p:nvPr/>
        </p:nvCxnSpPr>
        <p:spPr>
          <a:xfrm>
            <a:off x="7577954" y="4099034"/>
            <a:ext cx="0" cy="1537138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0EFB20-7DA1-E84E-9823-BAA25EBA1449}"/>
              </a:ext>
            </a:extLst>
          </p:cNvPr>
          <p:cNvCxnSpPr>
            <a:cxnSpLocks/>
          </p:cNvCxnSpPr>
          <p:nvPr/>
        </p:nvCxnSpPr>
        <p:spPr>
          <a:xfrm>
            <a:off x="7588465" y="1690687"/>
            <a:ext cx="0" cy="1444399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5CEE192-CC0A-3547-8503-CD77DCCCDE73}"/>
              </a:ext>
            </a:extLst>
          </p:cNvPr>
          <p:cNvSpPr/>
          <p:nvPr/>
        </p:nvSpPr>
        <p:spPr>
          <a:xfrm>
            <a:off x="10384216" y="3258207"/>
            <a:ext cx="1292772" cy="8408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 Region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D54EB-EFD1-6E4C-AD96-C6DFF8BA62E2}"/>
              </a:ext>
            </a:extLst>
          </p:cNvPr>
          <p:cNvSpPr txBox="1"/>
          <p:nvPr/>
        </p:nvSpPr>
        <p:spPr>
          <a:xfrm>
            <a:off x="2900852" y="1786759"/>
            <a:ext cx="1156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 Aperture,</a:t>
            </a:r>
          </a:p>
          <a:p>
            <a:r>
              <a:rPr lang="en-US" dirty="0"/>
              <a:t>1 cm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CEC76-B20B-884C-ADD3-1466EF0E4DA6}"/>
              </a:ext>
            </a:extLst>
          </p:cNvPr>
          <p:cNvSpPr txBox="1"/>
          <p:nvPr/>
        </p:nvSpPr>
        <p:spPr>
          <a:xfrm>
            <a:off x="7609489" y="1797270"/>
            <a:ext cx="1156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Shutter,</a:t>
            </a:r>
          </a:p>
          <a:p>
            <a:r>
              <a:rPr lang="en-US" dirty="0"/>
              <a:t>1.4 cm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88B708-A705-1440-9B42-F9F62BE72DE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66038" y="3678621"/>
            <a:ext cx="13137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BAF27D-CF48-F543-9CDA-C6380D1C65A6}"/>
              </a:ext>
            </a:extLst>
          </p:cNvPr>
          <p:cNvSpPr txBox="1"/>
          <p:nvPr/>
        </p:nvSpPr>
        <p:spPr>
          <a:xfrm>
            <a:off x="1855068" y="336914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10 cm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B309B8-E214-4C4D-BFB4-6FF82FFC4D0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577954" y="3678621"/>
            <a:ext cx="2806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F8CA0F-84DA-E74B-A572-11FF98E6FF7D}"/>
              </a:ext>
            </a:extLst>
          </p:cNvPr>
          <p:cNvGrpSpPr/>
          <p:nvPr/>
        </p:nvGrpSpPr>
        <p:grpSpPr>
          <a:xfrm>
            <a:off x="4056973" y="2685973"/>
            <a:ext cx="987964" cy="1413061"/>
            <a:chOff x="4666598" y="2685973"/>
            <a:chExt cx="987964" cy="14130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80AB23-EE90-CC40-AC5E-FA28F1B6F13F}"/>
                </a:ext>
              </a:extLst>
            </p:cNvPr>
            <p:cNvSpPr/>
            <p:nvPr/>
          </p:nvSpPr>
          <p:spPr>
            <a:xfrm>
              <a:off x="4698119" y="3258207"/>
              <a:ext cx="840799" cy="8408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Lens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F2960E-5057-FD4E-A939-48B0A8F32F79}"/>
                </a:ext>
              </a:extLst>
            </p:cNvPr>
            <p:cNvSpPr txBox="1"/>
            <p:nvPr/>
          </p:nvSpPr>
          <p:spPr>
            <a:xfrm>
              <a:off x="4666598" y="2685973"/>
              <a:ext cx="98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2.54 cm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26CEE9B-2528-C042-A9F8-8C692E10D891}"/>
                </a:ext>
              </a:extLst>
            </p:cNvPr>
            <p:cNvCxnSpPr>
              <a:cxnSpLocks/>
            </p:cNvCxnSpPr>
            <p:nvPr/>
          </p:nvCxnSpPr>
          <p:spPr>
            <a:xfrm>
              <a:off x="4698101" y="3016469"/>
              <a:ext cx="84081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62CB9C-99C4-0943-818A-5FF1FA7357F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251813" y="3678621"/>
            <a:ext cx="18366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1930E3-EBE5-9245-BC67-6A9A95E99C22}"/>
              </a:ext>
            </a:extLst>
          </p:cNvPr>
          <p:cNvSpPr txBox="1"/>
          <p:nvPr/>
        </p:nvSpPr>
        <p:spPr>
          <a:xfrm>
            <a:off x="3126445" y="336914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Varied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C9F5C3-BC56-6B4A-B0A7-D1968321FACE}"/>
              </a:ext>
            </a:extLst>
          </p:cNvPr>
          <p:cNvSpPr/>
          <p:nvPr/>
        </p:nvSpPr>
        <p:spPr>
          <a:xfrm>
            <a:off x="5791223" y="3258206"/>
            <a:ext cx="840799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955BFC-9698-B348-A949-28050C6EC05F}"/>
              </a:ext>
            </a:extLst>
          </p:cNvPr>
          <p:cNvCxnSpPr>
            <a:cxnSpLocks/>
          </p:cNvCxnSpPr>
          <p:nvPr/>
        </p:nvCxnSpPr>
        <p:spPr>
          <a:xfrm>
            <a:off x="4929293" y="3666230"/>
            <a:ext cx="8619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1CA74F-F885-8F42-B006-84FFB9A01F2A}"/>
              </a:ext>
            </a:extLst>
          </p:cNvPr>
          <p:cNvCxnSpPr>
            <a:cxnSpLocks/>
          </p:cNvCxnSpPr>
          <p:nvPr/>
        </p:nvCxnSpPr>
        <p:spPr>
          <a:xfrm>
            <a:off x="6638350" y="3677116"/>
            <a:ext cx="9396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537F2F-885C-1B47-8F11-5B5A00932227}"/>
              </a:ext>
            </a:extLst>
          </p:cNvPr>
          <p:cNvSpPr txBox="1"/>
          <p:nvPr/>
        </p:nvSpPr>
        <p:spPr>
          <a:xfrm>
            <a:off x="4955245" y="336914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Varied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452109-CBF4-A243-BDF1-B13BAC6916D0}"/>
              </a:ext>
            </a:extLst>
          </p:cNvPr>
          <p:cNvSpPr txBox="1"/>
          <p:nvPr/>
        </p:nvSpPr>
        <p:spPr>
          <a:xfrm>
            <a:off x="8597484" y="336914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cm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C98EF4-49E3-7145-A6C9-DD8B74749026}"/>
              </a:ext>
            </a:extLst>
          </p:cNvPr>
          <p:cNvSpPr txBox="1"/>
          <p:nvPr/>
        </p:nvSpPr>
        <p:spPr>
          <a:xfrm>
            <a:off x="5728096" y="2685973"/>
            <a:ext cx="98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2.54 cm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87AED6-DCF0-D94B-8DFC-EFACB54C599D}"/>
              </a:ext>
            </a:extLst>
          </p:cNvPr>
          <p:cNvCxnSpPr>
            <a:cxnSpLocks/>
          </p:cNvCxnSpPr>
          <p:nvPr/>
        </p:nvCxnSpPr>
        <p:spPr>
          <a:xfrm>
            <a:off x="5759599" y="3016469"/>
            <a:ext cx="840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40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90BC-FB37-7A49-8A57-EE222475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Lens: Preliminary Results</a:t>
            </a:r>
          </a:p>
        </p:txBody>
      </p:sp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DFF1A8F3-685A-7344-A465-41A7458C1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6525"/>
            <a:ext cx="6781800" cy="50863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0CB60A-2E92-6143-9145-9774F60F7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5007" y="2238702"/>
            <a:ext cx="3218793" cy="4619298"/>
          </a:xfrm>
        </p:spPr>
        <p:txBody>
          <a:bodyPr>
            <a:normAutofit/>
          </a:bodyPr>
          <a:lstStyle/>
          <a:p>
            <a:r>
              <a:rPr lang="en-US" dirty="0"/>
              <a:t>Yield ratio: quite high, number enhancement hovers around ~2x that of without any magnetic lens</a:t>
            </a:r>
          </a:p>
          <a:p>
            <a:r>
              <a:rPr lang="en-US" dirty="0"/>
              <a:t>Still need to generate full heatmap with 2D scan, pipeline WIP</a:t>
            </a:r>
          </a:p>
        </p:txBody>
      </p:sp>
    </p:spTree>
    <p:extLst>
      <p:ext uri="{BB962C8B-B14F-4D97-AF65-F5344CB8AC3E}">
        <p14:creationId xmlns:p14="http://schemas.microsoft.com/office/powerpoint/2010/main" val="304558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46F3-E7B6-9F4F-B4AB-5FAD8DB0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B8AF-0719-FE47-A6F2-01B5FE14D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Lens Scan with 2 successive lenses (varying length of magnet)</a:t>
            </a:r>
          </a:p>
          <a:p>
            <a:r>
              <a:rPr lang="en-US" dirty="0"/>
              <a:t>Laser slowing</a:t>
            </a:r>
          </a:p>
          <a:p>
            <a:r>
              <a:rPr lang="en-US" dirty="0"/>
              <a:t>Long-term: Zeeman-Sisyphus</a:t>
            </a:r>
          </a:p>
          <a:p>
            <a:pPr lvl="1"/>
            <a:r>
              <a:rPr lang="en-US" dirty="0"/>
              <a:t>Simple analytical form of B-field</a:t>
            </a:r>
          </a:p>
          <a:p>
            <a:pPr lvl="1"/>
            <a:r>
              <a:rPr lang="en-US" dirty="0"/>
              <a:t>Accurate B-field model, spin sign change with optical pumping </a:t>
            </a:r>
            <a:r>
              <a:rPr lang="en-US" dirty="0">
                <a:sym typeface="Wingdings" pitchFamily="2" charset="2"/>
              </a:rPr>
              <a:t> slowing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2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7DD1-114B-9C43-B3F0-CC215BA1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2" y="365124"/>
            <a:ext cx="11506199" cy="1325563"/>
          </a:xfrm>
        </p:spPr>
        <p:txBody>
          <a:bodyPr/>
          <a:lstStyle/>
          <a:p>
            <a:r>
              <a:rPr lang="en-US" dirty="0"/>
              <a:t>Experimental Setup: Zeeman-Sisyphus Preliminary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60907-149F-BC48-B8AA-DD2B5C1D7E60}"/>
              </a:ext>
            </a:extLst>
          </p:cNvPr>
          <p:cNvSpPr/>
          <p:nvPr/>
        </p:nvSpPr>
        <p:spPr>
          <a:xfrm>
            <a:off x="472962" y="3258207"/>
            <a:ext cx="1093076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B5175B-DF91-7241-B813-7F416481E653}"/>
              </a:ext>
            </a:extLst>
          </p:cNvPr>
          <p:cNvCxnSpPr/>
          <p:nvPr/>
        </p:nvCxnSpPr>
        <p:spPr>
          <a:xfrm>
            <a:off x="2869320" y="3908371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89B99B-97CB-A74B-8291-06713FFB8449}"/>
              </a:ext>
            </a:extLst>
          </p:cNvPr>
          <p:cNvCxnSpPr/>
          <p:nvPr/>
        </p:nvCxnSpPr>
        <p:spPr>
          <a:xfrm>
            <a:off x="2879831" y="1669668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D80AB23-EE90-CC40-AC5E-FA28F1B6F13F}"/>
              </a:ext>
            </a:extLst>
          </p:cNvPr>
          <p:cNvSpPr/>
          <p:nvPr/>
        </p:nvSpPr>
        <p:spPr>
          <a:xfrm>
            <a:off x="4698119" y="3258207"/>
            <a:ext cx="840799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FC6F4-E277-E041-8F16-E15E553A62D7}"/>
              </a:ext>
            </a:extLst>
          </p:cNvPr>
          <p:cNvCxnSpPr>
            <a:cxnSpLocks/>
          </p:cNvCxnSpPr>
          <p:nvPr/>
        </p:nvCxnSpPr>
        <p:spPr>
          <a:xfrm>
            <a:off x="7577954" y="4099034"/>
            <a:ext cx="0" cy="1537138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0EFB20-7DA1-E84E-9823-BAA25EBA1449}"/>
              </a:ext>
            </a:extLst>
          </p:cNvPr>
          <p:cNvCxnSpPr>
            <a:cxnSpLocks/>
          </p:cNvCxnSpPr>
          <p:nvPr/>
        </p:nvCxnSpPr>
        <p:spPr>
          <a:xfrm>
            <a:off x="7588465" y="1690687"/>
            <a:ext cx="0" cy="1444399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5CEE192-CC0A-3547-8503-CD77DCCCDE73}"/>
              </a:ext>
            </a:extLst>
          </p:cNvPr>
          <p:cNvSpPr/>
          <p:nvPr/>
        </p:nvSpPr>
        <p:spPr>
          <a:xfrm>
            <a:off x="10384216" y="3258207"/>
            <a:ext cx="1292772" cy="8408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 Region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D54EB-EFD1-6E4C-AD96-C6DFF8BA62E2}"/>
              </a:ext>
            </a:extLst>
          </p:cNvPr>
          <p:cNvSpPr txBox="1"/>
          <p:nvPr/>
        </p:nvSpPr>
        <p:spPr>
          <a:xfrm>
            <a:off x="2900852" y="1786759"/>
            <a:ext cx="1156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 Aperture,</a:t>
            </a:r>
          </a:p>
          <a:p>
            <a:r>
              <a:rPr lang="en-US" dirty="0"/>
              <a:t>1 cm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CEC76-B20B-884C-ADD3-1466EF0E4DA6}"/>
              </a:ext>
            </a:extLst>
          </p:cNvPr>
          <p:cNvSpPr txBox="1"/>
          <p:nvPr/>
        </p:nvSpPr>
        <p:spPr>
          <a:xfrm>
            <a:off x="7609489" y="1797270"/>
            <a:ext cx="1156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Shutter,</a:t>
            </a:r>
          </a:p>
          <a:p>
            <a:r>
              <a:rPr lang="en-US" dirty="0"/>
              <a:t>1.4 cm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88B708-A705-1440-9B42-F9F62BE72DE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66038" y="3678621"/>
            <a:ext cx="13137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BAF27D-CF48-F543-9CDA-C6380D1C65A6}"/>
              </a:ext>
            </a:extLst>
          </p:cNvPr>
          <p:cNvSpPr txBox="1"/>
          <p:nvPr/>
        </p:nvSpPr>
        <p:spPr>
          <a:xfrm>
            <a:off x="1855068" y="336914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10 cm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B309B8-E214-4C4D-BFB4-6FF82FFC4D0A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538918" y="3678621"/>
            <a:ext cx="48452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F2960E-5057-FD4E-A939-48B0A8F32F79}"/>
              </a:ext>
            </a:extLst>
          </p:cNvPr>
          <p:cNvSpPr txBox="1"/>
          <p:nvPr/>
        </p:nvSpPr>
        <p:spPr>
          <a:xfrm>
            <a:off x="4666598" y="2685973"/>
            <a:ext cx="98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2.54 cm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6CEE9B-2528-C042-A9F8-8C692E10D891}"/>
              </a:ext>
            </a:extLst>
          </p:cNvPr>
          <p:cNvCxnSpPr>
            <a:cxnSpLocks/>
          </p:cNvCxnSpPr>
          <p:nvPr/>
        </p:nvCxnSpPr>
        <p:spPr>
          <a:xfrm>
            <a:off x="4698101" y="3016469"/>
            <a:ext cx="840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6B92D4-7EBF-A74B-98B0-BD10C71270BD}"/>
              </a:ext>
            </a:extLst>
          </p:cNvPr>
          <p:cNvSpPr txBox="1"/>
          <p:nvPr/>
        </p:nvSpPr>
        <p:spPr>
          <a:xfrm>
            <a:off x="7241628" y="3369145"/>
            <a:ext cx="98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cm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62CB9C-99C4-0943-818A-5FF1FA7357F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861438" y="3678621"/>
            <a:ext cx="18366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1930E3-EBE5-9245-BC67-6A9A95E99C22}"/>
              </a:ext>
            </a:extLst>
          </p:cNvPr>
          <p:cNvSpPr txBox="1"/>
          <p:nvPr/>
        </p:nvSpPr>
        <p:spPr>
          <a:xfrm>
            <a:off x="3375843" y="336914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30 cm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223631-6379-0E46-BD2A-F8E0057754B2}"/>
              </a:ext>
            </a:extLst>
          </p:cNvPr>
          <p:cNvCxnSpPr>
            <a:cxnSpLocks/>
          </p:cNvCxnSpPr>
          <p:nvPr/>
        </p:nvCxnSpPr>
        <p:spPr>
          <a:xfrm flipH="1">
            <a:off x="3200403" y="4779267"/>
            <a:ext cx="1466195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344111B-8882-EA4E-ABAC-82C6ECCB0E4F}"/>
              </a:ext>
            </a:extLst>
          </p:cNvPr>
          <p:cNvSpPr txBox="1"/>
          <p:nvPr/>
        </p:nvSpPr>
        <p:spPr>
          <a:xfrm>
            <a:off x="3940192" y="4897537"/>
            <a:ext cx="288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Constant Deceleration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A3EA8E-3AC6-0B47-BC7A-5524DF2972C5}"/>
              </a:ext>
            </a:extLst>
          </p:cNvPr>
          <p:cNvCxnSpPr>
            <a:cxnSpLocks/>
          </p:cNvCxnSpPr>
          <p:nvPr/>
        </p:nvCxnSpPr>
        <p:spPr>
          <a:xfrm flipH="1">
            <a:off x="5538918" y="4779267"/>
            <a:ext cx="1819825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96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250</Words>
  <Application>Microsoft Macintosh PowerPoint</Application>
  <PresentationFormat>Widescreen</PresentationFormat>
  <Paragraphs>71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Lens Update: Parameter Scan, Two Lenses</vt:lpstr>
      <vt:lpstr>Outline</vt:lpstr>
      <vt:lpstr>Experimental Setup: Single Lens</vt:lpstr>
      <vt:lpstr>Parameter Scan</vt:lpstr>
      <vt:lpstr>PowerPoint Presentation</vt:lpstr>
      <vt:lpstr>Experimental Setup: Double Lens</vt:lpstr>
      <vt:lpstr>Double Lens: Preliminary Results</vt:lpstr>
      <vt:lpstr>WIP</vt:lpstr>
      <vt:lpstr>Experimental Setup: Zeeman-Sisyphus Preliminary</vt:lpstr>
      <vt:lpstr>Halbach Cylinder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Winnicki, Andrew</dc:creator>
  <cp:lastModifiedBy>Winnicki, Andrew</cp:lastModifiedBy>
  <cp:revision>60</cp:revision>
  <dcterms:created xsi:type="dcterms:W3CDTF">2020-08-18T11:17:54Z</dcterms:created>
  <dcterms:modified xsi:type="dcterms:W3CDTF">2020-09-08T18:26:34Z</dcterms:modified>
</cp:coreProperties>
</file>