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270-4283-204F-958A-1222E49C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50F9-6C27-A746-93E7-3991840A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F82-F13F-5D45-B4CB-50D716BD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DD61-CF2E-0C46-AE8B-B23F5D8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D505-D575-DC44-9F6B-C26455A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5A1-5CD7-3B48-BE4A-6ACD4EEE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38964-4353-DD4E-9270-F71D6D55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5074-3022-B143-A130-D535B06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2525-58DB-6843-BAF3-E0F62C0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027-9FF6-624F-AEB7-67B24D9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31AF6-CB4C-2847-A812-77F31152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72F6-0704-9744-894B-114F1600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F6E6-25B6-374C-99EC-4CEB64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EBD7-F7DD-0A4D-99B3-0CDF348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32A7-1BE2-7F4A-A7BE-DAE49EB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8175-277F-EF4E-AD3B-7F14D4B0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0878-8AF2-954A-9EAF-5F5D3690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B667-5BA2-0C4C-AA35-4F6C334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41AA-6486-0D4E-B781-9573F85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8C71-B8BD-6C48-A6F1-867B132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D0C-0A1F-644C-8A63-D7D6649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3D13-D49D-1349-BE4D-5F0264AB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28CD-B5B7-0D4B-BDC6-7A0F08F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BFDC-A0FB-1241-B4E0-B96E73E0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5591-F338-8E49-9294-0CB966D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79D2-59CB-3944-820B-44F8F94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7847-E6F2-2F43-A58A-8BF6D9F3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5D56-1604-6A43-AEA7-71442956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D274-32BF-8446-B843-E4E3FC1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7E72-DF46-E346-AD98-7D2EEE6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1CF1-8C2D-654F-B324-D5654EB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00C-BEF1-3A4D-9BA6-7A3861B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E672-1579-714F-B63C-C6643733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0D96-A767-DA46-948C-8AB457A8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E00E-51C2-B64C-B36E-E191D0E25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5983-3DB1-FF41-B999-3DAD0518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6008-433A-4C4C-A6B3-92BB3944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706D8-CCE4-C941-A446-AE4E18C1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82D35-2086-6740-BFBD-C080A695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5704-AE54-4041-B084-245A7878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CC8B4-609E-0C4D-BE09-16EDF24B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2F91-03B1-D746-BA44-C2238FE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D8092-E5E8-3D4C-AEB8-1E3CF2A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99784-D3E2-E744-95A7-CF22200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773AD-0A21-DB48-BC3A-65615B7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A54D-4368-DE42-A4FF-C66DFC0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1C11-64B9-054D-A7F2-17D86D2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0992-232B-0F40-BFBB-A4B0FBDC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13FC-7AA1-274B-9CA9-D68BBF35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AE68-52B2-3A46-B606-C152F497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67E8-3882-1D4A-98CE-FA72A41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4208-8886-CA41-99E2-0EE602A7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34A-DCAB-AF48-855E-BC670E9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506D-2A41-764D-84A0-FD68F3415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7E4A-900F-ED42-B8A5-5D766DBB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3726-F93A-8740-9D2C-1A882032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CD2-0949-304C-B075-E36516EF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E9C5-1E80-2E4A-BA74-4BA0B657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85212-09F9-1148-B121-932923D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35DC-431B-764B-B459-8A5AA812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35A6-7AB7-1F4F-B4A4-7ACDE6CC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41A5-C647-9146-B04B-22BBE0F2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DB80-F9DB-9047-9185-CF7C66C6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izmann.ac.il/chemphys/edn/research-activities/moving-magnetic-tr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rf.eu/Accelerators/Groups/InsertionDevices/Software/Ra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70D-F96E-7B4C-850F-8C4500E7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Lens and Monte Carlo Particle Trajectory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4A6B-6EED-874A-946C-708EE22B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Winnicki</a:t>
            </a:r>
          </a:p>
          <a:p>
            <a:r>
              <a:rPr lang="en-US" dirty="0"/>
              <a:t>Thursday,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22349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2FF0-7BF6-5A4F-8422-C35DADB4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8493-F6DA-7245-877F-289BDFB6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099440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 with lens: ~0.0181 (~180-200 particles make it into the MOT region)</a:t>
            </a:r>
          </a:p>
          <a:p>
            <a:r>
              <a:rPr lang="en-US" dirty="0"/>
              <a:t>Yield ratio without lens: ~0.0124) (~110-130 particles make it into the MOT region)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4C950AE-5788-884E-B9A6-73D5DDD7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374"/>
            <a:ext cx="7139152" cy="53543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2FD34F-8115-6A49-8770-37D7C00C5525}"/>
              </a:ext>
            </a:extLst>
          </p:cNvPr>
          <p:cNvCxnSpPr>
            <a:cxnSpLocks/>
          </p:cNvCxnSpPr>
          <p:nvPr/>
        </p:nvCxnSpPr>
        <p:spPr>
          <a:xfrm>
            <a:off x="2596049" y="5328745"/>
            <a:ext cx="0" cy="790904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D55BC9-2985-024B-A58F-C99F19339ED0}"/>
              </a:ext>
            </a:extLst>
          </p:cNvPr>
          <p:cNvCxnSpPr>
            <a:cxnSpLocks/>
          </p:cNvCxnSpPr>
          <p:nvPr/>
        </p:nvCxnSpPr>
        <p:spPr>
          <a:xfrm>
            <a:off x="2617073" y="2005999"/>
            <a:ext cx="0" cy="852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479989-3C02-8B48-B37A-D92DC01687F6}"/>
              </a:ext>
            </a:extLst>
          </p:cNvPr>
          <p:cNvCxnSpPr>
            <a:cxnSpLocks/>
          </p:cNvCxnSpPr>
          <p:nvPr/>
        </p:nvCxnSpPr>
        <p:spPr>
          <a:xfrm>
            <a:off x="4351277" y="5885793"/>
            <a:ext cx="0" cy="233856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2D90DE-F41B-BC4F-A303-6FFC1A017F2C}"/>
              </a:ext>
            </a:extLst>
          </p:cNvPr>
          <p:cNvCxnSpPr>
            <a:cxnSpLocks/>
          </p:cNvCxnSpPr>
          <p:nvPr/>
        </p:nvCxnSpPr>
        <p:spPr>
          <a:xfrm>
            <a:off x="4372301" y="2005999"/>
            <a:ext cx="0" cy="29576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E14422-1392-E245-9B8D-FCA9160BF9A1}"/>
              </a:ext>
            </a:extLst>
          </p:cNvPr>
          <p:cNvSpPr txBox="1"/>
          <p:nvPr/>
        </p:nvSpPr>
        <p:spPr>
          <a:xfrm>
            <a:off x="2638093" y="195758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3B2C7-E6C9-6944-8707-DF5F052E94CE}"/>
              </a:ext>
            </a:extLst>
          </p:cNvPr>
          <p:cNvSpPr txBox="1"/>
          <p:nvPr/>
        </p:nvSpPr>
        <p:spPr>
          <a:xfrm>
            <a:off x="5626976" y="3744338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15858B-E330-594A-A550-D4B0AC80EBBA}"/>
              </a:ext>
            </a:extLst>
          </p:cNvPr>
          <p:cNvCxnSpPr>
            <a:cxnSpLocks/>
          </p:cNvCxnSpPr>
          <p:nvPr/>
        </p:nvCxnSpPr>
        <p:spPr>
          <a:xfrm>
            <a:off x="5612522" y="3815256"/>
            <a:ext cx="0" cy="5150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BF91D2-DA5F-F542-ABF5-B027A8D49880}"/>
              </a:ext>
            </a:extLst>
          </p:cNvPr>
          <p:cNvSpPr txBox="1"/>
          <p:nvPr/>
        </p:nvSpPr>
        <p:spPr>
          <a:xfrm>
            <a:off x="4393320" y="19470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</p:spTree>
    <p:extLst>
      <p:ext uri="{BB962C8B-B14F-4D97-AF65-F5344CB8AC3E}">
        <p14:creationId xmlns:p14="http://schemas.microsoft.com/office/powerpoint/2010/main" val="7345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936-2CBB-3142-9A50-FF74F5D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9A64894-A5BF-834D-9EB7-29B42E9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75" y="1884007"/>
            <a:ext cx="5430815" cy="40731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44EC60-1E3A-5D49-AD3E-6EC09AEF87AA}"/>
              </a:ext>
            </a:extLst>
          </p:cNvPr>
          <p:cNvCxnSpPr>
            <a:cxnSpLocks/>
          </p:cNvCxnSpPr>
          <p:nvPr/>
        </p:nvCxnSpPr>
        <p:spPr>
          <a:xfrm>
            <a:off x="7626236" y="4908331"/>
            <a:ext cx="0" cy="60171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58D401-60C6-AF40-B926-F546895DDFBA}"/>
              </a:ext>
            </a:extLst>
          </p:cNvPr>
          <p:cNvCxnSpPr>
            <a:cxnSpLocks/>
          </p:cNvCxnSpPr>
          <p:nvPr/>
        </p:nvCxnSpPr>
        <p:spPr>
          <a:xfrm>
            <a:off x="7626236" y="2363350"/>
            <a:ext cx="0" cy="59005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2000C-B93D-234B-80A7-40D8B4BB743C}"/>
              </a:ext>
            </a:extLst>
          </p:cNvPr>
          <p:cNvCxnSpPr>
            <a:cxnSpLocks/>
          </p:cNvCxnSpPr>
          <p:nvPr/>
        </p:nvCxnSpPr>
        <p:spPr>
          <a:xfrm>
            <a:off x="9003087" y="5318234"/>
            <a:ext cx="0" cy="191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A104F2-E8D7-654F-A594-9513804948CA}"/>
              </a:ext>
            </a:extLst>
          </p:cNvPr>
          <p:cNvCxnSpPr>
            <a:cxnSpLocks/>
          </p:cNvCxnSpPr>
          <p:nvPr/>
        </p:nvCxnSpPr>
        <p:spPr>
          <a:xfrm>
            <a:off x="8967285" y="2362611"/>
            <a:ext cx="0" cy="18699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89D110-A6F9-B54A-9C6C-D45DFEDBF39B}"/>
              </a:ext>
            </a:extLst>
          </p:cNvPr>
          <p:cNvSpPr txBox="1"/>
          <p:nvPr/>
        </p:nvSpPr>
        <p:spPr>
          <a:xfrm>
            <a:off x="7630929" y="2362611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A98FE-E52E-E749-B8AA-79D0F2442F7A}"/>
              </a:ext>
            </a:extLst>
          </p:cNvPr>
          <p:cNvSpPr txBox="1"/>
          <p:nvPr/>
        </p:nvSpPr>
        <p:spPr>
          <a:xfrm>
            <a:off x="10016027" y="3681275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3A8F12-F2C0-3044-9151-BEEC399EF162}"/>
              </a:ext>
            </a:extLst>
          </p:cNvPr>
          <p:cNvCxnSpPr>
            <a:cxnSpLocks/>
          </p:cNvCxnSpPr>
          <p:nvPr/>
        </p:nvCxnSpPr>
        <p:spPr>
          <a:xfrm>
            <a:off x="10001573" y="3731174"/>
            <a:ext cx="0" cy="5228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1A7D0-6FD6-5446-AD9A-8138687A21B0}"/>
              </a:ext>
            </a:extLst>
          </p:cNvPr>
          <p:cNvSpPr txBox="1"/>
          <p:nvPr/>
        </p:nvSpPr>
        <p:spPr>
          <a:xfrm>
            <a:off x="8967285" y="2307076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  <p:pic>
        <p:nvPicPr>
          <p:cNvPr id="20" name="Picture 19" descr="A picture containing fruit&#10;&#10;Description automatically generated">
            <a:extLst>
              <a:ext uri="{FF2B5EF4-FFF2-40B4-BE49-F238E27FC236}">
                <a16:creationId xmlns:a16="http://schemas.microsoft.com/office/drawing/2014/main" id="{E9A32A7C-1825-F749-9400-DFE8033C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7" y="1884006"/>
            <a:ext cx="5430818" cy="40731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E585F9-B62B-0640-AB60-ECB92A250B2C}"/>
              </a:ext>
            </a:extLst>
          </p:cNvPr>
          <p:cNvSpPr txBox="1"/>
          <p:nvPr/>
        </p:nvSpPr>
        <p:spPr>
          <a:xfrm>
            <a:off x="1987589" y="5957119"/>
            <a:ext cx="25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Unpruned Trajectories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158BE-AE7D-9C47-B7B8-510195309BBC}"/>
              </a:ext>
            </a:extLst>
          </p:cNvPr>
          <p:cNvSpPr txBox="1"/>
          <p:nvPr/>
        </p:nvSpPr>
        <p:spPr>
          <a:xfrm>
            <a:off x="8346556" y="5957119"/>
            <a:ext cx="14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Lens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A1DCB6-7124-0348-AC6A-CDEBC6DC4E93}"/>
              </a:ext>
            </a:extLst>
          </p:cNvPr>
          <p:cNvCxnSpPr>
            <a:cxnSpLocks/>
          </p:cNvCxnSpPr>
          <p:nvPr/>
        </p:nvCxnSpPr>
        <p:spPr>
          <a:xfrm>
            <a:off x="1761464" y="4908331"/>
            <a:ext cx="0" cy="60171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0C5905-F813-784A-962B-E01F2DC752FB}"/>
              </a:ext>
            </a:extLst>
          </p:cNvPr>
          <p:cNvCxnSpPr>
            <a:cxnSpLocks/>
          </p:cNvCxnSpPr>
          <p:nvPr/>
        </p:nvCxnSpPr>
        <p:spPr>
          <a:xfrm>
            <a:off x="1761464" y="2363350"/>
            <a:ext cx="0" cy="59005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2C3627-6FCC-AA43-A7E2-163956BC6E40}"/>
              </a:ext>
            </a:extLst>
          </p:cNvPr>
          <p:cNvCxnSpPr>
            <a:cxnSpLocks/>
          </p:cNvCxnSpPr>
          <p:nvPr/>
        </p:nvCxnSpPr>
        <p:spPr>
          <a:xfrm>
            <a:off x="3127805" y="5318234"/>
            <a:ext cx="0" cy="191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E482F9-AB83-0E48-8CC0-C62E697D05B5}"/>
              </a:ext>
            </a:extLst>
          </p:cNvPr>
          <p:cNvCxnSpPr>
            <a:cxnSpLocks/>
          </p:cNvCxnSpPr>
          <p:nvPr/>
        </p:nvCxnSpPr>
        <p:spPr>
          <a:xfrm>
            <a:off x="3144555" y="2362611"/>
            <a:ext cx="0" cy="18699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1BF7AE-613C-664F-B10F-770A8EF029E8}"/>
              </a:ext>
            </a:extLst>
          </p:cNvPr>
          <p:cNvSpPr txBox="1"/>
          <p:nvPr/>
        </p:nvSpPr>
        <p:spPr>
          <a:xfrm>
            <a:off x="1766157" y="2362611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62BDF3-F65A-EC45-AFCF-45C3524D67BB}"/>
              </a:ext>
            </a:extLst>
          </p:cNvPr>
          <p:cNvSpPr txBox="1"/>
          <p:nvPr/>
        </p:nvSpPr>
        <p:spPr>
          <a:xfrm>
            <a:off x="4161769" y="3639235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9CF453-1E94-6745-9321-4F2F881A636F}"/>
              </a:ext>
            </a:extLst>
          </p:cNvPr>
          <p:cNvCxnSpPr>
            <a:cxnSpLocks/>
          </p:cNvCxnSpPr>
          <p:nvPr/>
        </p:nvCxnSpPr>
        <p:spPr>
          <a:xfrm>
            <a:off x="4136805" y="3699644"/>
            <a:ext cx="0" cy="5228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685D39-8ED0-1942-BF04-C4384FA5EA59}"/>
              </a:ext>
            </a:extLst>
          </p:cNvPr>
          <p:cNvSpPr txBox="1"/>
          <p:nvPr/>
        </p:nvSpPr>
        <p:spPr>
          <a:xfrm>
            <a:off x="3144555" y="2307076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</p:spTree>
    <p:extLst>
      <p:ext uri="{BB962C8B-B14F-4D97-AF65-F5344CB8AC3E}">
        <p14:creationId xmlns:p14="http://schemas.microsoft.com/office/powerpoint/2010/main" val="6995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10A3-3F7A-0140-9A01-5F55846F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3D06-AEB6-5541-979D-3B3512F1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Denser mesh, more particles</a:t>
            </a:r>
          </a:p>
          <a:p>
            <a:r>
              <a:rPr lang="en-US" dirty="0"/>
              <a:t>Transverse velocity profile</a:t>
            </a:r>
          </a:p>
          <a:p>
            <a:r>
              <a:rPr lang="en-US" dirty="0"/>
              <a:t>Improved number enhancement calculations</a:t>
            </a:r>
          </a:p>
          <a:p>
            <a:r>
              <a:rPr lang="en-US" dirty="0"/>
              <a:t>Changing position of lens, aperture, beam shutter, and lens number</a:t>
            </a:r>
          </a:p>
          <a:p>
            <a:pPr lvl="1"/>
            <a:r>
              <a:rPr lang="en-US" dirty="0"/>
              <a:t>Series of lens, calibrated with focal point at geometric center of another lens</a:t>
            </a:r>
          </a:p>
          <a:p>
            <a:r>
              <a:rPr lang="en-US" dirty="0"/>
              <a:t>Benchmark for future experimentation</a:t>
            </a:r>
          </a:p>
          <a:p>
            <a:pPr lvl="1"/>
            <a:r>
              <a:rPr lang="en-US" dirty="0"/>
              <a:t>Code can be modified to use different magnet configurations and arrangements (coils, etc.)</a:t>
            </a:r>
          </a:p>
          <a:p>
            <a:pPr lvl="1"/>
            <a:r>
              <a:rPr lang="en-US" dirty="0"/>
              <a:t>Moving trap (</a:t>
            </a:r>
            <a:r>
              <a:rPr lang="en-US" dirty="0" err="1"/>
              <a:t>Narevicius</a:t>
            </a:r>
            <a:r>
              <a:rPr lang="en-US" dirty="0"/>
              <a:t>), Zeeman-Sisyphus slowing simulations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B2053-ECB5-7D4A-AE2F-814FC0991E56}"/>
              </a:ext>
            </a:extLst>
          </p:cNvPr>
          <p:cNvSpPr txBox="1"/>
          <p:nvPr/>
        </p:nvSpPr>
        <p:spPr>
          <a:xfrm>
            <a:off x="189185" y="6390290"/>
            <a:ext cx="89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https://www.weizmann.ac.il/chemphys/edn/research-activities/moving-magnetic-trap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60AF-BCE1-7840-A518-D9C9ECD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FD2A-69A1-EA46-BB09-3801286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  <a:p>
            <a:r>
              <a:rPr lang="en-US" dirty="0"/>
              <a:t>Molecular Parameters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Monte Carlo Particle Trajectory Simulations</a:t>
            </a:r>
          </a:p>
        </p:txBody>
      </p:sp>
    </p:spTree>
    <p:extLst>
      <p:ext uri="{BB962C8B-B14F-4D97-AF65-F5344CB8AC3E}">
        <p14:creationId xmlns:p14="http://schemas.microsoft.com/office/powerpoint/2010/main" val="6731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1C4-8342-B641-AB58-27523D5F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F4C-3C26-4841-B300-7E6034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Confined, enhanced magnetic field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Simulated in Mathematica using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647A-AE6C-7A42-B25E-E71915BB0129}"/>
              </a:ext>
            </a:extLst>
          </p:cNvPr>
          <p:cNvSpPr txBox="1"/>
          <p:nvPr/>
        </p:nvSpPr>
        <p:spPr>
          <a:xfrm>
            <a:off x="174173" y="6311900"/>
            <a:ext cx="7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http://www.esrf.eu/Accelerators/Groups/InsertionDevices/Software/Radia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504E-82BF-2341-BAFF-A586999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B460D-6A7A-7746-BC39-EA31C970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509"/>
            <a:ext cx="5764214" cy="3606183"/>
          </a:xfrm>
          <a:prstGeom prst="rect">
            <a:avLst/>
          </a:prstGeom>
        </p:spPr>
      </p:pic>
      <p:pic>
        <p:nvPicPr>
          <p:cNvPr id="6" name="Picture 5" descr="A picture containing accessory, umbrella, building, clock&#10;&#10;Description automatically generated">
            <a:extLst>
              <a:ext uri="{FF2B5EF4-FFF2-40B4-BE49-F238E27FC236}">
                <a16:creationId xmlns:a16="http://schemas.microsoft.com/office/drawing/2014/main" id="{DE2F7445-A612-D544-ABB3-29CAD33D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217"/>
            <a:ext cx="5847284" cy="52286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AB016-41AC-3846-837B-9A26D783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18" y="4908331"/>
            <a:ext cx="5131676" cy="1723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Inner bore radius: 12.5 mm, outer radius: 25.4 mm</a:t>
            </a:r>
          </a:p>
          <a:p>
            <a:r>
              <a:rPr lang="en-US" dirty="0"/>
              <a:t>Axial length: 25.4 mm</a:t>
            </a:r>
          </a:p>
          <a:p>
            <a:r>
              <a:rPr lang="en-US" dirty="0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26132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017091C-B9B4-E046-9FC7-28B0F8C9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4" y="1851075"/>
            <a:ext cx="5764213" cy="360618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664BA-133F-4841-A869-925EA000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85" y="1848482"/>
            <a:ext cx="5798457" cy="36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3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C4654-319C-C34E-8B3F-CA701C1F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29D9ADE-5600-B343-85D0-E28C5176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C9CC33F-4AD6-9D4E-BDAA-D3E209CD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17" y="1432801"/>
            <a:ext cx="6746765" cy="50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/>
          <p:nvPr/>
        </p:nvCxnSpPr>
        <p:spPr>
          <a:xfrm>
            <a:off x="7577954" y="3897860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/>
          <p:nvPr/>
        </p:nvCxnSpPr>
        <p:spPr>
          <a:xfrm>
            <a:off x="7588465" y="1690687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66038" y="3678621"/>
            <a:ext cx="3132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2511978" y="335863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</p:spTree>
    <p:extLst>
      <p:ext uri="{BB962C8B-B14F-4D97-AF65-F5344CB8AC3E}">
        <p14:creationId xmlns:p14="http://schemas.microsoft.com/office/powerpoint/2010/main" val="25134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0645-4045-7F47-9FE5-89C584EF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= 1e5</a:t>
                </a:r>
              </a:p>
              <a:p>
                <a:r>
                  <a:rPr lang="en-US" dirty="0"/>
                  <a:t>m = 50 x 50 x 50</a:t>
                </a:r>
              </a:p>
              <a:p>
                <a:r>
                  <a:rPr lang="en-US" dirty="0"/>
                  <a:t>Time of flight: 0.01 s, 3000 timesteps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MOT region: cube of 2.5 mm side length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341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Magnetic Lens and Monte Carlo Particle Trajectory Simulations</vt:lpstr>
      <vt:lpstr>Outline</vt:lpstr>
      <vt:lpstr>Background</vt:lpstr>
      <vt:lpstr>Halbach Cylinder</vt:lpstr>
      <vt:lpstr>Halbach Cylinder</vt:lpstr>
      <vt:lpstr>Halbach Cylinder</vt:lpstr>
      <vt:lpstr>Halbach Cylinder</vt:lpstr>
      <vt:lpstr>Experimental Setup</vt:lpstr>
      <vt:lpstr>Trajectory Parameters</vt:lpstr>
      <vt:lpstr>Monte Carlo Particle Trajectory Simulation</vt:lpstr>
      <vt:lpstr>Monte Carlo Particle Trajectory Simulation</vt:lpstr>
      <vt:lpstr>Immediate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Lens</dc:title>
  <dc:creator>Winnicki, Andrew</dc:creator>
  <cp:lastModifiedBy>Winnicki, Andrew</cp:lastModifiedBy>
  <cp:revision>50</cp:revision>
  <dcterms:created xsi:type="dcterms:W3CDTF">2020-06-18T15:14:24Z</dcterms:created>
  <dcterms:modified xsi:type="dcterms:W3CDTF">2020-06-18T17:19:44Z</dcterms:modified>
</cp:coreProperties>
</file>