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73" r:id="rId4"/>
    <p:sldId id="268" r:id="rId5"/>
    <p:sldId id="269" r:id="rId6"/>
    <p:sldId id="270" r:id="rId7"/>
    <p:sldId id="27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C600"/>
    <a:srgbClr val="A7E200"/>
    <a:srgbClr val="F9F8F5"/>
    <a:srgbClr val="CCFF33"/>
    <a:srgbClr val="FF6699"/>
    <a:srgbClr val="F7F5F1"/>
    <a:srgbClr val="FB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0" autoAdjust="0"/>
    <p:restoredTop sz="94660"/>
  </p:normalViewPr>
  <p:slideViewPr>
    <p:cSldViewPr>
      <p:cViewPr varScale="1">
        <p:scale>
          <a:sx n="94" d="100"/>
          <a:sy n="94" d="100"/>
        </p:scale>
        <p:origin x="-882" y="-102"/>
      </p:cViewPr>
      <p:guideLst>
        <p:guide orient="horz" pos="217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5A6309A-615D-450C-8EEB-97E41DD1A78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730C6D-5BB4-4F63-9D16-9EBF769D35DB}" type="slidenum">
              <a:rPr lang="zh-CN" altLang="en-US" smtClean="0"/>
            </a:fld>
            <a:endParaRPr lang="zh-CN" altLang="en-US"/>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microsoft.com/office/2007/relationships/hdphoto" Target="../media/hdphoto3.wdp"/><Relationship Id="rId20" Type="http://schemas.openxmlformats.org/officeDocument/2006/relationships/image" Target="../media/image7.png"/><Relationship Id="rId2" Type="http://schemas.openxmlformats.org/officeDocument/2006/relationships/slideLayout" Target="../slideLayouts/slideLayout2.xml"/><Relationship Id="rId19" Type="http://schemas.microsoft.com/office/2007/relationships/hdphoto" Target="../media/hdphoto2.wdp"/><Relationship Id="rId18" Type="http://schemas.openxmlformats.org/officeDocument/2006/relationships/image" Target="../media/image6.png"/><Relationship Id="rId17" Type="http://schemas.microsoft.com/office/2007/relationships/hdphoto" Target="../media/hdphoto1.wdp"/><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8F5"/>
        </a:solidFill>
        <a:effectLst/>
      </p:bgPr>
    </p:bg>
    <p:spTree>
      <p:nvGrpSpPr>
        <p:cNvPr id="1" name=""/>
        <p:cNvGrpSpPr/>
        <p:nvPr/>
      </p:nvGrpSpPr>
      <p:grpSpPr>
        <a:xfrm>
          <a:off x="0" y="0"/>
          <a:ext cx="0" cy="0"/>
          <a:chOff x="0" y="0"/>
          <a:chExt cx="0" cy="0"/>
        </a:xfrm>
      </p:grpSpPr>
      <p:sp>
        <p:nvSpPr>
          <p:cNvPr id="7" name="矩形 6"/>
          <p:cNvSpPr/>
          <p:nvPr userDrawn="1"/>
        </p:nvSpPr>
        <p:spPr>
          <a:xfrm>
            <a:off x="0" y="5805264"/>
            <a:ext cx="9144000" cy="864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userDrawn="1"/>
        </p:nvSpPr>
        <p:spPr>
          <a:xfrm>
            <a:off x="0" y="6669360"/>
            <a:ext cx="9144000" cy="188640"/>
          </a:xfrm>
          <a:prstGeom prst="rect">
            <a:avLst/>
          </a:prstGeom>
          <a:solidFill>
            <a:srgbClr val="92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Imagen 5" descr="C:\Users\Design\Documents\Edu\Product Launch\shadown.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753244" y="5801981"/>
            <a:ext cx="920867" cy="87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74749" y="5752308"/>
            <a:ext cx="1614545" cy="646331"/>
          </a:xfrm>
          <a:prstGeom prst="rect">
            <a:avLst/>
          </a:prstGeom>
          <a:noFill/>
        </p:spPr>
        <p:txBody>
          <a:bodyPr wrap="none" rtlCol="0">
            <a:spAutoFit/>
          </a:bodyPr>
          <a:lstStyle/>
          <a:p>
            <a:r>
              <a:rPr lang="en-US" altLang="zh-CN" sz="3600" dirty="0" smtClean="0">
                <a:solidFill>
                  <a:srgbClr val="92C600"/>
                </a:solidFill>
                <a:latin typeface="Haettenschweiler" pitchFamily="34" charset="0"/>
              </a:rPr>
              <a:t>Bread</a:t>
            </a:r>
            <a:r>
              <a:rPr lang="en-US" altLang="zh-CN" sz="3600" dirty="0" smtClean="0">
                <a:latin typeface="Haettenschweiler" pitchFamily="34" charset="0"/>
              </a:rPr>
              <a:t> </a:t>
            </a:r>
            <a:r>
              <a:rPr lang="en-US" altLang="zh-CN" sz="3600" dirty="0" smtClean="0">
                <a:solidFill>
                  <a:schemeClr val="bg1"/>
                </a:solidFill>
                <a:latin typeface="Haettenschweiler" pitchFamily="34" charset="0"/>
              </a:rPr>
              <a:t>PPT</a:t>
            </a:r>
            <a:endParaRPr lang="zh-CN" altLang="en-US" sz="3600" dirty="0">
              <a:solidFill>
                <a:schemeClr val="bg1"/>
              </a:solidFill>
              <a:latin typeface="Haettenschweiler" pitchFamily="34" charset="0"/>
            </a:endParaRPr>
          </a:p>
        </p:txBody>
      </p:sp>
      <p:sp>
        <p:nvSpPr>
          <p:cNvPr id="11" name="TextBox 10"/>
          <p:cNvSpPr txBox="1"/>
          <p:nvPr userDrawn="1"/>
        </p:nvSpPr>
        <p:spPr>
          <a:xfrm>
            <a:off x="179512" y="6300028"/>
            <a:ext cx="1667444" cy="253916"/>
          </a:xfrm>
          <a:prstGeom prst="rect">
            <a:avLst/>
          </a:prstGeom>
          <a:noFill/>
        </p:spPr>
        <p:txBody>
          <a:bodyPr wrap="none" rtlCol="0">
            <a:spAutoFit/>
          </a:bodyPr>
          <a:lstStyle/>
          <a:p>
            <a:r>
              <a:rPr lang="en-US" altLang="zh-CN" sz="1050" dirty="0" smtClean="0">
                <a:solidFill>
                  <a:schemeClr val="bg1"/>
                </a:solidFill>
                <a:latin typeface="Mistral" pitchFamily="66" charset="0"/>
              </a:rPr>
              <a:t>Make Presentation much more fun</a:t>
            </a:r>
            <a:endParaRPr lang="zh-CN" altLang="en-US" sz="1050" dirty="0">
              <a:solidFill>
                <a:schemeClr val="bg1"/>
              </a:solidFill>
              <a:latin typeface="Mistral" pitchFamily="66" charset="0"/>
            </a:endParaRPr>
          </a:p>
        </p:txBody>
      </p:sp>
      <p:pic>
        <p:nvPicPr>
          <p:cNvPr id="12" name="Imagen 5" descr="C:\Users\Design\Documents\Edu\Product Launch\shadown.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354388" y="5877272"/>
            <a:ext cx="7620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27 Imagen"/>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167188" y="6082060"/>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28 Imagen"/>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741863" y="6082060"/>
            <a:ext cx="3635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30 CuadroTexto"/>
          <p:cNvSpPr txBox="1"/>
          <p:nvPr userDrawn="1"/>
        </p:nvSpPr>
        <p:spPr>
          <a:xfrm>
            <a:off x="4467225" y="6093172"/>
            <a:ext cx="315913" cy="277813"/>
          </a:xfrm>
          <a:prstGeom prst="rect">
            <a:avLst/>
          </a:prstGeom>
          <a:noFill/>
        </p:spPr>
        <p:txBody>
          <a:bodyPr wrap="none">
            <a:spAutoFit/>
          </a:bodyPr>
          <a:lstStyle/>
          <a:p>
            <a:pPr fontAlgn="auto">
              <a:spcBef>
                <a:spcPts val="0"/>
              </a:spcBef>
              <a:spcAft>
                <a:spcPts val="0"/>
              </a:spcAft>
              <a:defRPr/>
            </a:pPr>
            <a:r>
              <a:rPr lang="es-HN" sz="1200" b="1" i="1" dirty="0">
                <a:solidFill>
                  <a:schemeClr val="bg1">
                    <a:lumMod val="65000"/>
                  </a:schemeClr>
                </a:solidFill>
                <a:latin typeface="+mn-lt"/>
              </a:rPr>
              <a:t>of</a:t>
            </a:r>
            <a:endParaRPr lang="es-ES" sz="1200" b="1" i="1" dirty="0">
              <a:solidFill>
                <a:schemeClr val="bg1">
                  <a:lumMod val="65000"/>
                </a:schemeClr>
              </a:solidFill>
              <a:latin typeface="+mn-lt"/>
            </a:endParaRPr>
          </a:p>
        </p:txBody>
      </p:sp>
      <p:sp>
        <p:nvSpPr>
          <p:cNvPr id="16" name="31 CuadroTexto"/>
          <p:cNvSpPr txBox="1"/>
          <p:nvPr userDrawn="1"/>
        </p:nvSpPr>
        <p:spPr>
          <a:xfrm>
            <a:off x="4787900" y="6093172"/>
            <a:ext cx="263525" cy="277813"/>
          </a:xfrm>
          <a:prstGeom prst="rect">
            <a:avLst/>
          </a:prstGeom>
          <a:noFill/>
        </p:spPr>
        <p:txBody>
          <a:bodyPr wrap="none">
            <a:spAutoFit/>
          </a:bodyPr>
          <a:lstStyle/>
          <a:p>
            <a:pPr fontAlgn="auto">
              <a:spcBef>
                <a:spcPts val="0"/>
              </a:spcBef>
              <a:spcAft>
                <a:spcPts val="0"/>
              </a:spcAft>
              <a:defRPr/>
            </a:pPr>
            <a:r>
              <a:rPr lang="es-HN" sz="1200" b="1" dirty="0">
                <a:solidFill>
                  <a:schemeClr val="bg1">
                    <a:lumMod val="50000"/>
                  </a:schemeClr>
                </a:solidFill>
                <a:latin typeface="+mn-lt"/>
              </a:rPr>
              <a:t>6</a:t>
            </a:r>
            <a:endParaRPr lang="es-ES" sz="1200" b="1" dirty="0">
              <a:solidFill>
                <a:schemeClr val="bg1">
                  <a:lumMod val="50000"/>
                </a:schemeClr>
              </a:solidFill>
              <a:latin typeface="+mn-lt"/>
            </a:endParaRPr>
          </a:p>
        </p:txBody>
      </p:sp>
      <p:pic>
        <p:nvPicPr>
          <p:cNvPr id="17" name="Imagen 5" descr="C:\Users\Design\Documents\Edu\Product Launch\shadown.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127625" y="5894735"/>
            <a:ext cx="7635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agen 27">
            <a:hlinkClick r:id="" action="ppaction://hlinkshowjump?jump=nextslide"/>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saturation sat="33000"/>
                    </a14:imgEffect>
                  </a14:imgLayer>
                </a14:imgProps>
              </a:ext>
              <a:ext uri="{28A0092B-C50C-407E-A947-70E740481C1C}">
                <a14:useLocalDpi xmlns:a14="http://schemas.microsoft.com/office/drawing/2010/main" val="0"/>
              </a:ext>
            </a:extLst>
          </a:blip>
          <a:stretch>
            <a:fillRect/>
          </a:stretch>
        </p:blipFill>
        <p:spPr bwMode="auto">
          <a:xfrm>
            <a:off x="5103019" y="6132860"/>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Imagen 28">
            <a:hlinkClick r:id="" action="ppaction://hlinkshowjump?jump=previousslide"/>
          </p:cNvPr>
          <p:cNvPicPr>
            <a:picLocks noChangeAspect="1" noChangeArrowheads="1"/>
          </p:cNvPicPr>
          <p:nvPr userDrawn="1"/>
        </p:nvPicPr>
        <p:blipFill>
          <a:blip r:embed="rId16" cstate="print">
            <a:extLst>
              <a:ext uri="{BEBA8EAE-BF5A-486C-A8C5-ECC9F3942E4B}">
                <a14:imgProps xmlns:a14="http://schemas.microsoft.com/office/drawing/2010/main">
                  <a14:imgLayer r:embed="rId17">
                    <a14:imgEffect>
                      <a14:saturation sat="33000"/>
                    </a14:imgEffect>
                  </a14:imgLayer>
                </a14:imgProps>
              </a:ext>
              <a:ext uri="{28A0092B-C50C-407E-A947-70E740481C1C}">
                <a14:useLocalDpi xmlns:a14="http://schemas.microsoft.com/office/drawing/2010/main" val="0"/>
              </a:ext>
            </a:extLst>
          </a:blip>
          <a:stretch>
            <a:fillRect/>
          </a:stretch>
        </p:blipFill>
        <p:spPr bwMode="auto">
          <a:xfrm flipH="1">
            <a:off x="3926681" y="6132860"/>
            <a:ext cx="2111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3"/>
          <p:cNvPicPr>
            <a:picLocks noChangeAspect="1" noChangeArrowheads="1"/>
          </p:cNvPicPr>
          <p:nvPr userDrawn="1"/>
        </p:nvPicPr>
        <p:blipFill>
          <a:blip r:embed="rId18" cstate="print">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10881" y="5894735"/>
            <a:ext cx="30285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userDrawn="1"/>
        </p:nvSpPr>
        <p:spPr>
          <a:xfrm>
            <a:off x="7643801" y="5964991"/>
            <a:ext cx="655949" cy="261610"/>
          </a:xfrm>
          <a:prstGeom prst="rect">
            <a:avLst/>
          </a:prstGeom>
          <a:noFill/>
        </p:spPr>
        <p:txBody>
          <a:bodyPr wrap="none" rtlCol="0">
            <a:spAutoFit/>
          </a:bodyPr>
          <a:lstStyle/>
          <a:p>
            <a:r>
              <a:rPr lang="en-US" altLang="zh-CN" sz="1100" dirty="0" smtClean="0">
                <a:solidFill>
                  <a:srgbClr val="92C600"/>
                </a:solidFill>
                <a:latin typeface="Arial" panose="020B0604020202020204" pitchFamily="34" charset="0"/>
                <a:ea typeface="Arial Unicode MS" pitchFamily="34" charset="-122"/>
                <a:cs typeface="Arial" panose="020B0604020202020204" pitchFamily="34" charset="0"/>
              </a:rPr>
              <a:t>956545</a:t>
            </a:r>
            <a:endParaRPr lang="zh-CN" altLang="en-US" sz="1100" dirty="0">
              <a:solidFill>
                <a:srgbClr val="92C600"/>
              </a:solidFill>
              <a:latin typeface="Arial" panose="020B0604020202020204" pitchFamily="34" charset="0"/>
              <a:ea typeface="Arial Unicode MS" pitchFamily="34" charset="-122"/>
              <a:cs typeface="Arial" panose="020B0604020202020204" pitchFamily="34" charset="0"/>
            </a:endParaRPr>
          </a:p>
        </p:txBody>
      </p:sp>
      <p:pic>
        <p:nvPicPr>
          <p:cNvPr id="22" name="Picture 4"/>
          <p:cNvPicPr>
            <a:picLocks noChangeAspect="1" noChangeArrowheads="1"/>
          </p:cNvPicPr>
          <p:nvPr userDrawn="1"/>
        </p:nvPicPr>
        <p:blipFill>
          <a:blip r:embed="rId20" cstate="print">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21086" y="6246942"/>
            <a:ext cx="280647" cy="317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userDrawn="1"/>
        </p:nvSpPr>
        <p:spPr>
          <a:xfrm>
            <a:off x="7643801" y="6288714"/>
            <a:ext cx="1032655" cy="261610"/>
          </a:xfrm>
          <a:prstGeom prst="rect">
            <a:avLst/>
          </a:prstGeom>
          <a:noFill/>
        </p:spPr>
        <p:txBody>
          <a:bodyPr wrap="none" rtlCol="0">
            <a:spAutoFit/>
          </a:bodyPr>
          <a:lstStyle/>
          <a:p>
            <a:r>
              <a:rPr lang="en-US" altLang="zh-CN" sz="1100" dirty="0" smtClean="0">
                <a:solidFill>
                  <a:srgbClr val="92C600"/>
                </a:solidFill>
                <a:latin typeface="Arial" panose="020B0604020202020204" pitchFamily="34" charset="0"/>
                <a:ea typeface="Arial Unicode MS" pitchFamily="34" charset="-122"/>
                <a:cs typeface="Arial" panose="020B0604020202020204" pitchFamily="34" charset="0"/>
              </a:rPr>
              <a:t>@</a:t>
            </a:r>
            <a:r>
              <a:rPr lang="zh-CN" altLang="en-US" sz="1100" dirty="0" smtClean="0">
                <a:solidFill>
                  <a:srgbClr val="92C600"/>
                </a:solidFill>
                <a:latin typeface="微软雅黑" panose="020B0503020204020204" pitchFamily="34" charset="-122"/>
                <a:ea typeface="微软雅黑" panose="020B0503020204020204" pitchFamily="34" charset="-122"/>
                <a:cs typeface="Arial" panose="020B0604020202020204" pitchFamily="34" charset="0"/>
              </a:rPr>
              <a:t>无敌的面包</a:t>
            </a:r>
            <a:endParaRPr lang="zh-CN" altLang="en-US" sz="1100" dirty="0">
              <a:solidFill>
                <a:srgbClr val="92C6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6309A-615D-450C-8EEB-97E41DD1A784}"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30C6D-5BB4-4F63-9D16-9EBF769D35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60648"/>
            <a:ext cx="7677496" cy="1525278"/>
          </a:xfrm>
        </p:spPr>
        <p:txBody>
          <a:bodyPr>
            <a:normAutofit/>
          </a:bodyPr>
          <a:lstStyle/>
          <a:p>
            <a:pPr algn="l"/>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Career Planning</a:t>
            </a:r>
            <a:endPar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dirty="0"/>
          </a:p>
        </p:txBody>
      </p:sp>
      <p:sp>
        <p:nvSpPr>
          <p:cNvPr id="27" name="矩形 26"/>
          <p:cNvSpPr/>
          <p:nvPr/>
        </p:nvSpPr>
        <p:spPr>
          <a:xfrm>
            <a:off x="0" y="3573016"/>
            <a:ext cx="9144000" cy="309634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0" y="6669360"/>
            <a:ext cx="9144000" cy="18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3" name="TextBox 22"/>
          <p:cNvSpPr txBox="1"/>
          <p:nvPr/>
        </p:nvSpPr>
        <p:spPr>
          <a:xfrm>
            <a:off x="2510125" y="5655935"/>
            <a:ext cx="7886680" cy="671830"/>
          </a:xfrm>
          <a:prstGeom prst="rect">
            <a:avLst/>
          </a:prstGeom>
          <a:noFill/>
        </p:spPr>
        <p:txBody>
          <a:bodyPr wrap="square" rtlCol="0">
            <a:spAutoFit/>
          </a:bodyPr>
          <a:lstStyle/>
          <a:p>
            <a:pPr algn="ctr">
              <a:lnSpc>
                <a:spcPts val="4000"/>
              </a:lnSpc>
            </a:pPr>
            <a:r>
              <a:rPr lang="en-US" altLang="zh-CN" sz="3600" spc="300" dirty="0" smtClean="0">
                <a:solidFill>
                  <a:schemeClr val="bg1">
                    <a:lumMod val="95000"/>
                  </a:schemeClr>
                </a:solidFill>
                <a:latin typeface="微软雅黑" panose="020B0503020204020204" pitchFamily="34" charset="-122"/>
                <a:ea typeface="微软雅黑" panose="020B0503020204020204" pitchFamily="34" charset="-122"/>
              </a:rPr>
              <a:t>--By </a:t>
            </a: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邱来</a:t>
            </a:r>
            <a:r>
              <a:rPr lang="en-US" altLang="zh-CN" sz="3600" spc="300" dirty="0" smtClean="0">
                <a:solidFill>
                  <a:schemeClr val="bg1">
                    <a:lumMod val="95000"/>
                  </a:schemeClr>
                </a:solidFill>
                <a:latin typeface="微软雅黑" panose="020B0503020204020204" pitchFamily="34" charset="-122"/>
                <a:ea typeface="微软雅黑" panose="020B0503020204020204" pitchFamily="34" charset="-122"/>
              </a:rPr>
              <a:t>(15196116)</a:t>
            </a:r>
            <a:endParaRPr lang="en-US" altLang="zh-CN" sz="3600" spc="300" dirty="0" smtClean="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60648"/>
            <a:ext cx="7677496" cy="1525278"/>
          </a:xfrm>
        </p:spPr>
        <p:txBody>
          <a:bodyPr>
            <a:normAutofit/>
          </a:bodyPr>
          <a:lstStyle/>
          <a:p>
            <a:pPr algn="l"/>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rPr>
              <a:t>SWOT</a:t>
            </a:r>
            <a:r>
              <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rPr>
              <a:t>测试</a:t>
            </a:r>
            <a:endPar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lstStyle/>
          <a:p>
            <a:endParaRPr lang="zh-CN" altLang="en-US" dirty="0"/>
          </a:p>
        </p:txBody>
      </p:sp>
      <p:sp>
        <p:nvSpPr>
          <p:cNvPr id="27" name="矩形 26"/>
          <p:cNvSpPr/>
          <p:nvPr/>
        </p:nvSpPr>
        <p:spPr>
          <a:xfrm>
            <a:off x="0" y="3573016"/>
            <a:ext cx="9144000" cy="309634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0" y="6669360"/>
            <a:ext cx="9144000" cy="18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3" name="TextBox 22"/>
          <p:cNvSpPr txBox="1"/>
          <p:nvPr/>
        </p:nvSpPr>
        <p:spPr>
          <a:xfrm>
            <a:off x="-637570" y="4010650"/>
            <a:ext cx="7886680" cy="12863830"/>
          </a:xfrm>
          <a:prstGeom prst="rect">
            <a:avLst/>
          </a:prstGeom>
          <a:noFill/>
        </p:spPr>
        <p:txBody>
          <a:bodyPr wrap="square" rtlCol="0">
            <a:spAutoFit/>
          </a:bodyPr>
          <a:lstStyle/>
          <a:p>
            <a:pPr algn="ctr">
              <a:lnSpc>
                <a:spcPts val="4000"/>
              </a:lnSpc>
            </a:pPr>
            <a:r>
              <a:rPr lang="en-US" altLang="zh-CN" sz="3600" spc="300" dirty="0" smtClean="0">
                <a:solidFill>
                  <a:schemeClr val="bg1">
                    <a:lumMod val="95000"/>
                  </a:schemeClr>
                </a:solidFill>
                <a:latin typeface="微软雅黑" panose="020B0503020204020204" pitchFamily="34" charset="-122"/>
                <a:ea typeface="微软雅黑" panose="020B0503020204020204" pitchFamily="34" charset="-122"/>
              </a:rPr>
              <a:t>Strengths</a:t>
            </a: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a:t>
            </a:r>
            <a:endPar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ts val="4000"/>
              </a:lnSpc>
            </a:pPr>
            <a:r>
              <a:rPr lang="en-US" altLang="zh-CN" sz="3600" spc="300" dirty="0" smtClean="0">
                <a:solidFill>
                  <a:schemeClr val="bg1">
                    <a:lumMod val="95000"/>
                  </a:schemeClr>
                </a:solidFill>
                <a:latin typeface="微软雅黑" panose="020B0503020204020204" pitchFamily="34" charset="-122"/>
                <a:ea typeface="微软雅黑" panose="020B0503020204020204" pitchFamily="34" charset="-122"/>
              </a:rPr>
              <a:t>	</a:t>
            </a: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自己而言：对计算机服务集群的部署，维护和开发有浓厚的兴趣和一定的开发经验</a:t>
            </a:r>
            <a:endPar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ts val="4000"/>
              </a:lnSpc>
            </a:pP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外界的因素：</a:t>
            </a:r>
            <a:endPar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ts val="4000"/>
              </a:lnSpc>
            </a:pP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杭电计算机云计算中心师资实力较强</a:t>
            </a:r>
            <a:endPar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ts val="4000"/>
              </a:lnSpc>
            </a:pPr>
            <a:r>
              <a:rPr lang="en-US" altLang="zh-CN" sz="3600" spc="300" dirty="0" smtClean="0">
                <a:solidFill>
                  <a:schemeClr val="bg1">
                    <a:lumMod val="95000"/>
                  </a:schemeClr>
                </a:solidFill>
                <a:latin typeface="微软雅黑" panose="020B0503020204020204" pitchFamily="34" charset="-122"/>
                <a:ea typeface="微软雅黑" panose="020B0503020204020204" pitchFamily="34" charset="-122"/>
              </a:rPr>
              <a:t>Weeknesses</a:t>
            </a: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a:t>
            </a:r>
            <a:b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b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自己搭建服务平台需要的物理硬件的资源较为昂贵，需要学习种类很多；本科出去直接工作的话，但是大型公司</a:t>
            </a: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面试需要的开发经验较为丰富的人才</a:t>
            </a:r>
            <a:endPar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ts val="4000"/>
              </a:lnSpc>
            </a:pPr>
            <a:r>
              <a:rPr lang="en-US" altLang="zh-CN" sz="3600" spc="300" dirty="0" smtClean="0">
                <a:solidFill>
                  <a:schemeClr val="bg1">
                    <a:lumMod val="95000"/>
                  </a:schemeClr>
                </a:solidFill>
                <a:latin typeface="微软雅黑" panose="020B0503020204020204" pitchFamily="34" charset="-122"/>
                <a:ea typeface="微软雅黑" panose="020B0503020204020204" pitchFamily="34" charset="-122"/>
              </a:rPr>
              <a:t>Opportunities</a:t>
            </a: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：本科出去直接工作的话，可以积累更好的工作经验，为以后的发展打下坚实的基础。</a:t>
            </a:r>
            <a:b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b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当今社会，对集群提供的计算资源，虚拟化技术人才的很大，部署开发需求很大；云计算平台还需更好的部署工具，同时需要提高效率</a:t>
            </a:r>
            <a:endPar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ts val="4000"/>
              </a:lnSpc>
            </a:pPr>
            <a:r>
              <a:rPr lang="en-US" altLang="zh-CN" sz="3600" spc="300" dirty="0" smtClean="0">
                <a:solidFill>
                  <a:schemeClr val="bg1">
                    <a:lumMod val="95000"/>
                  </a:schemeClr>
                </a:solidFill>
                <a:latin typeface="微软雅黑" panose="020B0503020204020204" pitchFamily="34" charset="-122"/>
                <a:ea typeface="微软雅黑" panose="020B0503020204020204" pitchFamily="34" charset="-122"/>
              </a:rPr>
              <a:t>Threats</a:t>
            </a: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a:t>
            </a:r>
            <a:endPar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endParaRPr>
          </a:p>
          <a:p>
            <a:pPr algn="ctr">
              <a:lnSpc>
                <a:spcPts val="4000"/>
              </a:lnSpc>
            </a:pPr>
            <a:r>
              <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rPr>
              <a:t>云计算依靠的是巨大的资金支持才能提供更为廉价的计算资源，如果自己从事公司水平不足随时可能面临大型公司的吞并甚至破产的风险</a:t>
            </a:r>
            <a:endParaRPr lang="zh-CN" altLang="en-US" sz="3600" spc="300"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393315" y="3082290"/>
            <a:ext cx="5440680" cy="365760"/>
          </a:xfrm>
          <a:prstGeom prst="rect">
            <a:avLst/>
          </a:prstGeom>
          <a:noFill/>
        </p:spPr>
        <p:txBody>
          <a:bodyPr wrap="none" rtlCol="0">
            <a:spAutoFit/>
          </a:bodyPr>
          <a:p>
            <a:r>
              <a:rPr lang="zh-CN" altLang="en-US"/>
              <a:t>自己的职业取向：从事云计算平台的维护和开发职业</a:t>
            </a:r>
            <a:endParaRPr lang="zh-CN" altLang="en-US"/>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142984"/>
            <a:ext cx="8715404" cy="4500594"/>
          </a:xfrm>
        </p:spPr>
        <p:txBody>
          <a:bodyPr/>
          <a:lstStyle/>
          <a:p>
            <a:endParaRPr lang="zh-CN" altLang="en-US" dirty="0"/>
          </a:p>
        </p:txBody>
      </p:sp>
      <p:sp>
        <p:nvSpPr>
          <p:cNvPr id="28" name="矩形 27"/>
          <p:cNvSpPr/>
          <p:nvPr/>
        </p:nvSpPr>
        <p:spPr>
          <a:xfrm>
            <a:off x="0" y="6669360"/>
            <a:ext cx="9144000" cy="18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1" name="TextBox 30"/>
          <p:cNvSpPr txBox="1"/>
          <p:nvPr/>
        </p:nvSpPr>
        <p:spPr>
          <a:xfrm>
            <a:off x="246876" y="6289575"/>
            <a:ext cx="1667444" cy="307777"/>
          </a:xfrm>
          <a:prstGeom prst="rect">
            <a:avLst/>
          </a:prstGeom>
          <a:noFill/>
        </p:spPr>
        <p:txBody>
          <a:bodyPr wrap="none" rtlCol="0">
            <a:spAutoFit/>
          </a:bodyPr>
          <a:lstStyle/>
          <a:p>
            <a:r>
              <a:rPr lang="en-US" altLang="zh-CN" sz="1400" dirty="0" smtClean="0">
                <a:solidFill>
                  <a:schemeClr val="bg1"/>
                </a:solidFill>
                <a:latin typeface="Mistral" pitchFamily="66" charset="0"/>
              </a:rPr>
              <a:t>Yvonne’s Career Planning</a:t>
            </a:r>
            <a:endParaRPr lang="zh-CN" altLang="en-US" sz="1400" dirty="0">
              <a:solidFill>
                <a:schemeClr val="bg1"/>
              </a:solidFill>
              <a:latin typeface="Mistral" pitchFamily="66" charset="0"/>
            </a:endParaRPr>
          </a:p>
        </p:txBody>
      </p:sp>
      <p:pic>
        <p:nvPicPr>
          <p:cNvPr id="53" name="Imagen 3" descr="C:\Users\Design\Documents\Edu\Product Launch\magic_wand.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6216" y="12687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8"/>
          <p:cNvSpPr>
            <a:spLocks noGrp="1"/>
          </p:cNvSpPr>
          <p:nvPr>
            <p:ph type="ctrTitle"/>
          </p:nvPr>
        </p:nvSpPr>
        <p:spPr>
          <a:xfrm>
            <a:off x="285720" y="428605"/>
            <a:ext cx="4286280" cy="642941"/>
          </a:xfrm>
        </p:spPr>
        <p:txBody>
          <a:bodyPr>
            <a:normAutofit fontScale="90000"/>
          </a:bodyPr>
          <a:lstStyle/>
          <a:p>
            <a:r>
              <a:rPr lang="zh-CN" altLang="en-US" dirty="0" smtClean="0"/>
              <a:t>近期规划（大学阶段）：</a:t>
            </a:r>
            <a:endParaRPr lang="zh-CN" altLang="en-US" dirty="0"/>
          </a:p>
        </p:txBody>
      </p:sp>
      <p:sp>
        <p:nvSpPr>
          <p:cNvPr id="2" name="文本框 1"/>
          <p:cNvSpPr txBox="1"/>
          <p:nvPr/>
        </p:nvSpPr>
        <p:spPr>
          <a:xfrm>
            <a:off x="968375" y="1725930"/>
            <a:ext cx="8322310" cy="3657600"/>
          </a:xfrm>
          <a:prstGeom prst="rect">
            <a:avLst/>
          </a:prstGeom>
          <a:noFill/>
        </p:spPr>
        <p:txBody>
          <a:bodyPr wrap="none" rtlCol="0">
            <a:spAutoFit/>
          </a:bodyPr>
          <a:p>
            <a:r>
              <a:rPr lang="zh-CN" altLang="en-US"/>
              <a:t>中的想法：时间有限，对待学业不求高等水平，中等水平就好</a:t>
            </a:r>
            <a:endParaRPr lang="zh-CN" altLang="en-US"/>
          </a:p>
          <a:p>
            <a:r>
              <a:rPr lang="zh-CN" altLang="en-US"/>
              <a:t>更多时间在实际的运用开发中</a:t>
            </a:r>
            <a:endParaRPr lang="zh-CN" altLang="en-US"/>
          </a:p>
          <a:p>
            <a:r>
              <a:rPr lang="zh-CN" altLang="en-US"/>
              <a:t>具体规划：</a:t>
            </a:r>
            <a:endParaRPr lang="zh-CN" altLang="en-US"/>
          </a:p>
          <a:p>
            <a:r>
              <a:rPr lang="zh-CN" altLang="en-US"/>
              <a:t>大一大三上基本上能够将所有主要的课程选修完成，</a:t>
            </a:r>
            <a:endParaRPr lang="zh-CN" altLang="en-US"/>
          </a:p>
          <a:p>
            <a:r>
              <a:rPr lang="en-US" altLang="zh-CN"/>
              <a:t>	</a:t>
            </a:r>
            <a:r>
              <a:rPr lang="zh-CN" altLang="en-US"/>
              <a:t>计网、</a:t>
            </a:r>
            <a:r>
              <a:rPr lang="en-US" altLang="zh-CN"/>
              <a:t>linux</a:t>
            </a:r>
            <a:r>
              <a:rPr lang="zh-CN" altLang="en-US"/>
              <a:t>网络编程、</a:t>
            </a:r>
            <a:r>
              <a:rPr lang="en-US" altLang="zh-CN"/>
              <a:t>linux</a:t>
            </a:r>
            <a:r>
              <a:rPr lang="zh-CN" altLang="en-US"/>
              <a:t>运用开发、几门公选课</a:t>
            </a:r>
            <a:endParaRPr lang="zh-CN" altLang="en-US"/>
          </a:p>
          <a:p>
            <a:r>
              <a:rPr lang="zh-CN" altLang="en-US"/>
              <a:t>同时具备基本的企业的工具的使用，</a:t>
            </a:r>
            <a:endParaRPr lang="zh-CN" altLang="en-US"/>
          </a:p>
          <a:p>
            <a:r>
              <a:rPr lang="en-US" altLang="zh-CN"/>
              <a:t>	</a:t>
            </a:r>
            <a:r>
              <a:rPr lang="zh-CN" altLang="en-US"/>
              <a:t>编程语言的能力、工具的使用</a:t>
            </a:r>
            <a:r>
              <a:rPr lang="en-US" altLang="zh-CN"/>
              <a:t>(</a:t>
            </a:r>
            <a:r>
              <a:rPr lang="zh-CN" altLang="en-US"/>
              <a:t>云平台</a:t>
            </a:r>
            <a:r>
              <a:rPr lang="en-US" altLang="zh-CN"/>
              <a:t>)</a:t>
            </a:r>
            <a:endParaRPr lang="en-US" altLang="zh-CN"/>
          </a:p>
          <a:p>
            <a:r>
              <a:rPr lang="zh-CN" altLang="en-US"/>
              <a:t>基本的运用开发的能力</a:t>
            </a:r>
            <a:endParaRPr lang="zh-CN" altLang="en-US"/>
          </a:p>
          <a:p>
            <a:r>
              <a:rPr lang="en-US" altLang="zh-CN"/>
              <a:t>	</a:t>
            </a:r>
            <a:r>
              <a:rPr lang="zh-CN" altLang="en-US"/>
              <a:t>制作一些小型的项目、阅读一些高质量的源程序的代码</a:t>
            </a:r>
            <a:endParaRPr lang="zh-CN" altLang="en-US"/>
          </a:p>
          <a:p>
            <a:r>
              <a:rPr lang="zh-CN" altLang="en-US"/>
              <a:t>大三进入导师实验室进行项目开发工作</a:t>
            </a:r>
            <a:endParaRPr lang="zh-CN" altLang="en-US"/>
          </a:p>
          <a:p>
            <a:r>
              <a:rPr lang="en-US" altLang="zh-CN"/>
              <a:t>	</a:t>
            </a:r>
            <a:r>
              <a:rPr lang="zh-CN" altLang="en-US"/>
              <a:t>主要是从事云计算方面、网易公司合作或者是实习</a:t>
            </a:r>
            <a:endParaRPr lang="zh-CN" altLang="en-US"/>
          </a:p>
          <a:p>
            <a:r>
              <a:rPr lang="zh-CN" altLang="en-US"/>
              <a:t>大四进入企业实习</a:t>
            </a:r>
            <a:endParaRPr lang="zh-CN" altLang="en-US"/>
          </a:p>
          <a:p>
            <a:r>
              <a:rPr lang="en-US" altLang="zh-CN"/>
              <a:t>	</a:t>
            </a:r>
            <a:r>
              <a:rPr lang="zh-CN" altLang="en-US"/>
              <a:t>留在网易，不行的话选择一些国内的云平台</a:t>
            </a:r>
            <a:r>
              <a:rPr lang="en-US" altLang="zh-CN"/>
              <a:t>(</a:t>
            </a:r>
            <a:r>
              <a:rPr lang="zh-CN" altLang="en-US"/>
              <a:t>阿里、九州云、青云之类的</a:t>
            </a:r>
            <a:r>
              <a:rPr lang="en-US" altLang="zh-CN"/>
              <a:t>)</a:t>
            </a:r>
            <a:endParaRPr lang="en-US" altLang="zh-CN"/>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142984"/>
            <a:ext cx="8715404" cy="4500594"/>
          </a:xfrm>
        </p:spPr>
        <p:txBody>
          <a:bodyPr/>
          <a:lstStyle/>
          <a:p>
            <a:endParaRPr lang="zh-CN" altLang="en-US" dirty="0"/>
          </a:p>
        </p:txBody>
      </p:sp>
      <p:sp>
        <p:nvSpPr>
          <p:cNvPr id="28" name="矩形 27"/>
          <p:cNvSpPr/>
          <p:nvPr/>
        </p:nvSpPr>
        <p:spPr>
          <a:xfrm>
            <a:off x="0" y="6669360"/>
            <a:ext cx="9144000" cy="18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1" name="TextBox 30"/>
          <p:cNvSpPr txBox="1"/>
          <p:nvPr/>
        </p:nvSpPr>
        <p:spPr>
          <a:xfrm>
            <a:off x="246876" y="6289575"/>
            <a:ext cx="1667444" cy="307777"/>
          </a:xfrm>
          <a:prstGeom prst="rect">
            <a:avLst/>
          </a:prstGeom>
          <a:noFill/>
        </p:spPr>
        <p:txBody>
          <a:bodyPr wrap="none" rtlCol="0">
            <a:spAutoFit/>
          </a:bodyPr>
          <a:lstStyle/>
          <a:p>
            <a:r>
              <a:rPr lang="en-US" altLang="zh-CN" sz="1400" dirty="0" smtClean="0">
                <a:solidFill>
                  <a:schemeClr val="bg1"/>
                </a:solidFill>
                <a:latin typeface="Mistral" pitchFamily="66" charset="0"/>
              </a:rPr>
              <a:t>Yvonne’s Career Planning</a:t>
            </a:r>
            <a:endParaRPr lang="zh-CN" altLang="en-US" sz="1400" dirty="0">
              <a:solidFill>
                <a:schemeClr val="bg1"/>
              </a:solidFill>
              <a:latin typeface="Mistral" pitchFamily="66" charset="0"/>
            </a:endParaRPr>
          </a:p>
        </p:txBody>
      </p:sp>
      <p:pic>
        <p:nvPicPr>
          <p:cNvPr id="53" name="Imagen 3" descr="C:\Users\Design\Documents\Edu\Product Launch\magic_wand.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6216" y="12687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8"/>
          <p:cNvSpPr>
            <a:spLocks noGrp="1"/>
          </p:cNvSpPr>
          <p:nvPr>
            <p:ph type="ctrTitle"/>
          </p:nvPr>
        </p:nvSpPr>
        <p:spPr>
          <a:xfrm>
            <a:off x="285720" y="428605"/>
            <a:ext cx="4286280" cy="642941"/>
          </a:xfrm>
        </p:spPr>
        <p:txBody>
          <a:bodyPr>
            <a:normAutofit fontScale="90000"/>
          </a:bodyPr>
          <a:lstStyle/>
          <a:p>
            <a:r>
              <a:rPr lang="zh-CN" altLang="en-US" dirty="0" smtClean="0"/>
              <a:t>中期规划（工作前三四年的样子）：</a:t>
            </a:r>
            <a:endParaRPr lang="zh-CN" altLang="en-US" dirty="0"/>
          </a:p>
        </p:txBody>
      </p:sp>
      <p:sp>
        <p:nvSpPr>
          <p:cNvPr id="4" name="文本框 3"/>
          <p:cNvSpPr txBox="1"/>
          <p:nvPr/>
        </p:nvSpPr>
        <p:spPr>
          <a:xfrm>
            <a:off x="1705610" y="2473960"/>
            <a:ext cx="5963285" cy="2286000"/>
          </a:xfrm>
          <a:prstGeom prst="rect">
            <a:avLst/>
          </a:prstGeom>
          <a:noFill/>
        </p:spPr>
        <p:txBody>
          <a:bodyPr wrap="square" rtlCol="0">
            <a:spAutoFit/>
          </a:bodyPr>
          <a:p>
            <a:r>
              <a:rPr lang="zh-CN" altLang="en-US"/>
              <a:t>工作后的一到两年内，能够积累项目的开发经验，接触更多的相同方面的人才</a:t>
            </a:r>
            <a:endParaRPr lang="zh-CN" altLang="en-US"/>
          </a:p>
          <a:p>
            <a:r>
              <a:rPr lang="zh-CN" altLang="zh-CN"/>
              <a:t>技术的提高黄金期间，除了实际的项目开发，结识一大帮志同道合的朋友切磋技艺，共同奋斗</a:t>
            </a:r>
            <a:endParaRPr lang="zh-CN" altLang="zh-CN"/>
          </a:p>
          <a:p>
            <a:endParaRPr lang="zh-CN" altLang="en-US"/>
          </a:p>
          <a:p>
            <a:r>
              <a:rPr lang="zh-CN" altLang="en-US"/>
              <a:t>工作后三到四年内，能够担任开发小组的小组长，培养自己的开发团队。熟悉整个开发项目的架构设计和流程。</a:t>
            </a:r>
            <a:endParaRPr lang="zh-CN" altLang="en-US"/>
          </a:p>
          <a:p>
            <a:endParaRPr lang="zh-CN" altLang="en-US"/>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142984"/>
            <a:ext cx="8715404" cy="4500594"/>
          </a:xfrm>
        </p:spPr>
        <p:txBody>
          <a:bodyPr/>
          <a:lstStyle/>
          <a:p>
            <a:endParaRPr lang="zh-CN" altLang="en-US" dirty="0"/>
          </a:p>
        </p:txBody>
      </p:sp>
      <p:sp>
        <p:nvSpPr>
          <p:cNvPr id="28" name="矩形 27"/>
          <p:cNvSpPr/>
          <p:nvPr/>
        </p:nvSpPr>
        <p:spPr>
          <a:xfrm>
            <a:off x="0" y="6669360"/>
            <a:ext cx="9144000" cy="18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1" name="TextBox 30"/>
          <p:cNvSpPr txBox="1"/>
          <p:nvPr/>
        </p:nvSpPr>
        <p:spPr>
          <a:xfrm>
            <a:off x="246876" y="6289575"/>
            <a:ext cx="1667444" cy="307777"/>
          </a:xfrm>
          <a:prstGeom prst="rect">
            <a:avLst/>
          </a:prstGeom>
          <a:noFill/>
        </p:spPr>
        <p:txBody>
          <a:bodyPr wrap="none" rtlCol="0">
            <a:spAutoFit/>
          </a:bodyPr>
          <a:lstStyle/>
          <a:p>
            <a:r>
              <a:rPr lang="en-US" altLang="zh-CN" sz="1400" dirty="0" smtClean="0">
                <a:solidFill>
                  <a:schemeClr val="bg1"/>
                </a:solidFill>
                <a:latin typeface="Mistral" pitchFamily="66" charset="0"/>
              </a:rPr>
              <a:t>Yvonne’s Career Planning</a:t>
            </a:r>
            <a:endParaRPr lang="zh-CN" altLang="en-US" sz="1400" dirty="0">
              <a:solidFill>
                <a:schemeClr val="bg1"/>
              </a:solidFill>
              <a:latin typeface="Mistral" pitchFamily="66" charset="0"/>
            </a:endParaRPr>
          </a:p>
        </p:txBody>
      </p:sp>
      <p:pic>
        <p:nvPicPr>
          <p:cNvPr id="53" name="Imagen 3" descr="C:\Users\Design\Documents\Edu\Product Launch\magic_wand.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6216" y="12687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8"/>
          <p:cNvSpPr>
            <a:spLocks noGrp="1"/>
          </p:cNvSpPr>
          <p:nvPr>
            <p:ph type="ctrTitle"/>
          </p:nvPr>
        </p:nvSpPr>
        <p:spPr>
          <a:xfrm>
            <a:off x="285720" y="428605"/>
            <a:ext cx="4286280" cy="642941"/>
          </a:xfrm>
        </p:spPr>
        <p:txBody>
          <a:bodyPr>
            <a:normAutofit fontScale="90000"/>
          </a:bodyPr>
          <a:lstStyle/>
          <a:p>
            <a:r>
              <a:rPr lang="zh-CN" altLang="en-US" dirty="0" smtClean="0"/>
              <a:t>长期规划：</a:t>
            </a:r>
            <a:endParaRPr lang="zh-CN" altLang="en-US" dirty="0"/>
          </a:p>
        </p:txBody>
      </p:sp>
      <p:sp>
        <p:nvSpPr>
          <p:cNvPr id="2" name="文本框 1"/>
          <p:cNvSpPr txBox="1"/>
          <p:nvPr/>
        </p:nvSpPr>
        <p:spPr>
          <a:xfrm>
            <a:off x="2152650" y="2776855"/>
            <a:ext cx="5588000" cy="914400"/>
          </a:xfrm>
          <a:prstGeom prst="rect">
            <a:avLst/>
          </a:prstGeom>
          <a:noFill/>
        </p:spPr>
        <p:txBody>
          <a:bodyPr wrap="square" rtlCol="0">
            <a:spAutoFit/>
          </a:bodyPr>
          <a:p>
            <a:r>
              <a:rPr lang="zh-CN" altLang="en-US"/>
              <a:t>就本身的工作位置而言，如果企业发展方向以及处事方面和自己兴趣合得来，选择继续在企业中工作；反之，考虑和小伙伴出去创业，出去闯闯</a:t>
            </a:r>
            <a:endParaRPr lang="zh-CN" altLang="en-US"/>
          </a:p>
        </p:txBody>
      </p:sp>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0" y="1142984"/>
            <a:ext cx="8715404" cy="4500594"/>
          </a:xfrm>
        </p:spPr>
        <p:txBody>
          <a:bodyPr/>
          <a:lstStyle/>
          <a:p>
            <a:endParaRPr lang="zh-CN" altLang="en-US" dirty="0"/>
          </a:p>
        </p:txBody>
      </p:sp>
      <p:sp>
        <p:nvSpPr>
          <p:cNvPr id="28" name="矩形 27"/>
          <p:cNvSpPr/>
          <p:nvPr/>
        </p:nvSpPr>
        <p:spPr>
          <a:xfrm>
            <a:off x="0" y="6669360"/>
            <a:ext cx="9144000" cy="18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31" name="TextBox 30"/>
          <p:cNvSpPr txBox="1"/>
          <p:nvPr/>
        </p:nvSpPr>
        <p:spPr>
          <a:xfrm>
            <a:off x="246876" y="6289575"/>
            <a:ext cx="1667444" cy="307777"/>
          </a:xfrm>
          <a:prstGeom prst="rect">
            <a:avLst/>
          </a:prstGeom>
          <a:noFill/>
        </p:spPr>
        <p:txBody>
          <a:bodyPr wrap="none" rtlCol="0">
            <a:spAutoFit/>
          </a:bodyPr>
          <a:lstStyle/>
          <a:p>
            <a:r>
              <a:rPr lang="en-US" altLang="zh-CN" sz="1400" dirty="0" smtClean="0">
                <a:solidFill>
                  <a:schemeClr val="bg1"/>
                </a:solidFill>
                <a:latin typeface="Mistral" pitchFamily="66" charset="0"/>
              </a:rPr>
              <a:t>Yvonne’s Career Planning</a:t>
            </a:r>
            <a:endParaRPr lang="zh-CN" altLang="en-US" sz="1400" dirty="0">
              <a:solidFill>
                <a:schemeClr val="bg1"/>
              </a:solidFill>
              <a:latin typeface="Mistral" pitchFamily="66" charset="0"/>
            </a:endParaRPr>
          </a:p>
        </p:txBody>
      </p:sp>
      <p:pic>
        <p:nvPicPr>
          <p:cNvPr id="53" name="Imagen 3" descr="C:\Users\Design\Documents\Edu\Product Launch\magic_wand.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6216" y="126876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8"/>
          <p:cNvSpPr>
            <a:spLocks noGrp="1"/>
          </p:cNvSpPr>
          <p:nvPr>
            <p:ph type="ctrTitle"/>
          </p:nvPr>
        </p:nvSpPr>
        <p:spPr>
          <a:xfrm>
            <a:off x="285720" y="428605"/>
            <a:ext cx="4286280" cy="642941"/>
          </a:xfrm>
        </p:spPr>
        <p:txBody>
          <a:bodyPr>
            <a:normAutofit fontScale="90000"/>
          </a:bodyPr>
          <a:lstStyle/>
          <a:p>
            <a:r>
              <a:rPr lang="zh-CN" altLang="en-US" dirty="0" smtClean="0"/>
              <a:t>备选方案：</a:t>
            </a:r>
            <a:endParaRPr lang="zh-CN" altLang="en-US" dirty="0"/>
          </a:p>
        </p:txBody>
      </p:sp>
    </p:spTree>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主题​​">
  <a:themeElements>
    <a:clrScheme name="自定义 7">
      <a:dk1>
        <a:sysClr val="windowText" lastClr="000000"/>
      </a:dk1>
      <a:lt1>
        <a:sysClr val="window" lastClr="FFFFFF"/>
      </a:lt1>
      <a:dk2>
        <a:srgbClr val="1F497D"/>
      </a:dk2>
      <a:lt2>
        <a:srgbClr val="EEECE1"/>
      </a:lt2>
      <a:accent1>
        <a:srgbClr val="4F81BD"/>
      </a:accent1>
      <a:accent2>
        <a:srgbClr val="92C6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Words>
  <Application>WPS 演示</Application>
  <PresentationFormat>全屏显示(4:3)</PresentationFormat>
  <Paragraphs>55</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Haettenschweiler</vt:lpstr>
      <vt:lpstr>Mistral</vt:lpstr>
      <vt:lpstr>Arial Unicode MS</vt:lpstr>
      <vt:lpstr>微软雅黑</vt:lpstr>
      <vt:lpstr>Calibri</vt:lpstr>
      <vt:lpstr>Segoe Print</vt:lpstr>
      <vt:lpstr>Office 主题​​</vt:lpstr>
      <vt:lpstr>职业生涯规划PPT汇总</vt:lpstr>
      <vt:lpstr>Career Planning</vt:lpstr>
      <vt:lpstr>近期规划（大学阶段）：</vt:lpstr>
      <vt:lpstr>中期规划（工作前三四年的样子）：</vt:lpstr>
      <vt:lpstr>长期规划：</vt:lpstr>
      <vt:lpstr>备选方案：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Sophie</dc:creator>
  <cp:lastModifiedBy>julyerr</cp:lastModifiedBy>
  <cp:revision>119</cp:revision>
  <dcterms:created xsi:type="dcterms:W3CDTF">2011-04-09T11:35:00Z</dcterms:created>
  <dcterms:modified xsi:type="dcterms:W3CDTF">2017-04-18T10:01:14Z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