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13"/>
  </p:notesMasterIdLst>
  <p:sldIdLst>
    <p:sldId id="256" r:id="rId4"/>
    <p:sldId id="258" r:id="rId5"/>
    <p:sldId id="259" r:id="rId6"/>
    <p:sldId id="263" r:id="rId7"/>
    <p:sldId id="312" r:id="rId8"/>
    <p:sldId id="283" r:id="rId9"/>
    <p:sldId id="261" r:id="rId10"/>
    <p:sldId id="315" r:id="rId11"/>
    <p:sldId id="314" r:id="rId12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4"/>
    <p:restoredTop sz="93750"/>
  </p:normalViewPr>
  <p:slideViewPr>
    <p:cSldViewPr snapToGrid="0" snapToObjects="1">
      <p:cViewPr varScale="1">
        <p:scale>
          <a:sx n="100" d="100"/>
          <a:sy n="100" d="100"/>
        </p:scale>
        <p:origin x="1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164070" y="5450840"/>
            <a:ext cx="5772586" cy="277402"/>
          </a:xfrm>
        </p:spPr>
        <p:txBody>
          <a:bodyPr/>
          <a:lstStyle/>
          <a:p>
            <a:pPr algn="ctr">
              <a:lnSpc>
                <a:spcPts val="4000"/>
              </a:lnSpc>
            </a:pPr>
            <a:r>
              <a:rPr lang="en-US" altLang="zh-CN" sz="2400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--By </a:t>
            </a:r>
            <a:r>
              <a:rPr lang="zh-CN" altLang="en-US" sz="2400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邱来</a:t>
            </a:r>
            <a:r>
              <a:rPr lang="en-US" altLang="zh-CN" sz="2400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(15196116)</a:t>
            </a:r>
            <a:endParaRPr kumimoji="1" lang="en-US" altLang="zh-CN" sz="24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占位符 2"/>
          <p:cNvSpPr/>
          <p:nvPr>
            <p:ph type="body" sz="quarter" idx="10"/>
          </p:nvPr>
        </p:nvSpPr>
        <p:spPr>
          <a:xfrm>
            <a:off x="1290288" y="3105892"/>
            <a:ext cx="5772586" cy="647272"/>
          </a:xfrm>
        </p:spPr>
        <p:txBody>
          <a:bodyPr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Career Planning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1165" y="2886075"/>
            <a:ext cx="9710420" cy="659130"/>
          </a:xfrm>
        </p:spPr>
        <p:txBody>
          <a:bodyPr/>
          <a:lstStyle/>
          <a:p>
            <a:r>
              <a:rPr lang="zh-CN" altLang="en-US" sz="3200">
                <a:solidFill>
                  <a:schemeClr val="bg2"/>
                </a:solidFill>
                <a:sym typeface="+mn-ea"/>
              </a:rPr>
              <a:t>就业取向：从事云计算平台的维护和开发</a:t>
            </a:r>
            <a:endParaRPr lang="zh-CN" altLang="en-US" sz="3200">
              <a:solidFill>
                <a:schemeClr val="bg2"/>
              </a:solidFill>
              <a:sym typeface="+mn-ea"/>
            </a:endParaRPr>
          </a:p>
        </p:txBody>
      </p:sp>
      <p:pic>
        <p:nvPicPr>
          <p:cNvPr id="5" name="图片 4" descr="89ad0e12af29a888c3bb66289f8c079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9705" y="4570730"/>
            <a:ext cx="3678555" cy="2005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63600" y="4810125"/>
            <a:ext cx="12654280" cy="2123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>
              <a:lnSpc>
                <a:spcPts val="4000"/>
              </a:lnSpc>
            </a:pPr>
            <a:endParaRPr lang="en-US" altLang="zh-CN" sz="2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>
              <a:lnSpc>
                <a:spcPts val="4000"/>
              </a:lnSpc>
            </a:pPr>
            <a:endParaRPr lang="zh-CN" altLang="en-US" sz="2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>
              <a:lnSpc>
                <a:spcPts val="4000"/>
              </a:lnSpc>
            </a:pPr>
            <a:r>
              <a:rPr lang="en-US" altLang="zh-CN" sz="2000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Threats</a:t>
            </a:r>
            <a:r>
              <a:rPr lang="zh-CN" altLang="en-US" sz="2000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>
              <a:lnSpc>
                <a:spcPts val="4000"/>
              </a:lnSpc>
            </a:pPr>
            <a:r>
              <a:rPr lang="en-US" altLang="zh-CN" sz="2000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spc="3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生态竞争激烈，小型公司随时可能面临破产的风险</a:t>
            </a:r>
            <a:endParaRPr lang="zh-CN" altLang="en-US" sz="2000" kern="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9245" y="64770"/>
            <a:ext cx="617918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SWOT</a:t>
            </a:r>
            <a:r>
              <a:rPr lang="zh-CN" altLang="en-US" sz="28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</a:t>
            </a:r>
            <a:endParaRPr lang="zh-CN" altLang="en-US" sz="2800" b="1" kern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3600" y="613410"/>
            <a:ext cx="8970645" cy="2123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>
              <a:lnSpc>
                <a:spcPts val="4000"/>
              </a:lnSpc>
            </a:pPr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Strengths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对计算机集群的部署，维护和开发有浓厚的兴趣和一定的开发经验</a:t>
            </a:r>
            <a:endParaRPr lang="zh-CN" altLang="en-US" sz="2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学校云计算中心师资等实力较强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3600" y="2621280"/>
            <a:ext cx="8763635" cy="1615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ts val="4000"/>
              </a:lnSpc>
            </a:pPr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Weeknesses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DIY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配置的硬件资源价格昂贵；</a:t>
            </a:r>
            <a:endParaRPr lang="zh-CN" altLang="en-US" sz="2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面试需要人才需要一定的云计算的经验；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3600" y="4236720"/>
            <a:ext cx="11247120" cy="1615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ts val="4000"/>
              </a:lnSpc>
            </a:pPr>
            <a:r>
              <a:rPr lang="en-US" altLang="zh-CN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Opportunities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积累更好的工作经验；</a:t>
            </a:r>
            <a:endParaRPr lang="zh-CN" altLang="en-US" sz="2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云计算、虚拟化需求的人才很大，整个生态需要改善空间发展很大；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blinds/>
      </p:transition>
    </mc:Choice>
    <mc:Fallback>
      <p:transition spd="med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83565" y="64770"/>
            <a:ext cx="617918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近期规划</a:t>
            </a:r>
            <a:endParaRPr lang="zh-CN" altLang="en-US" sz="2800" b="1" kern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800" y="613410"/>
            <a:ext cx="11012805" cy="5684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>
                <a:sym typeface="+mn-ea"/>
              </a:rPr>
              <a:t>实际分析：</a:t>
            </a:r>
            <a:endParaRPr lang="zh-CN" altLang="en-US" sz="2000" b="1">
              <a:sym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时间有限，不耽搁学业的情况下，尽量话更多的时间在实际的开发过程中</a:t>
            </a:r>
            <a:endParaRPr lang="zh-CN" altLang="en-US" sz="2000">
              <a:sym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000">
              <a:sym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000" b="1">
              <a:sym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>
                <a:sym typeface="+mn-ea"/>
              </a:rPr>
              <a:t>具体安排：</a:t>
            </a:r>
            <a:endParaRPr lang="zh-CN" altLang="en-US" sz="2000" b="1">
              <a:sym typeface="+mn-ea"/>
            </a:endParaRPr>
          </a:p>
          <a:p>
            <a:pPr lvl="1" indent="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大一大三上基本上能够将所有主要的课程选修完成</a:t>
            </a:r>
            <a:endParaRPr lang="zh-CN" altLang="en-US" sz="2000">
              <a:sym typeface="+mn-ea"/>
            </a:endParaRPr>
          </a:p>
          <a:p>
            <a:pPr marL="1257300" lvl="2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计网、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网络编程、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运用开发等</a:t>
            </a:r>
            <a:endParaRPr lang="zh-CN" altLang="en-US" sz="2000">
              <a:sym typeface="+mn-ea"/>
            </a:endParaRPr>
          </a:p>
          <a:p>
            <a:pPr lvl="2" indent="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  <a:p>
            <a:pPr marL="1257300" lvl="2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具备基本的企业的工具的使用，编程语言的能力</a:t>
            </a:r>
            <a:endParaRPr lang="zh-CN" altLang="en-US" sz="2000">
              <a:sym typeface="+mn-ea"/>
            </a:endParaRPr>
          </a:p>
          <a:p>
            <a:pPr lvl="2" indent="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工具的使用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云平台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pPr marL="1257300" lvl="2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>
              <a:sym typeface="+mn-ea"/>
            </a:endParaRPr>
          </a:p>
          <a:p>
            <a:pPr marL="1257300" lvl="2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运用开发的能力制作一些小型的项目、阅读一些高质量的源程序的代码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 descr="sour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7110" y="3020060"/>
            <a:ext cx="4727575" cy="2922270"/>
          </a:xfrm>
          <a:prstGeom prst="rect">
            <a:avLst/>
          </a:prstGeom>
        </p:spPr>
      </p:pic>
      <p:pic>
        <p:nvPicPr>
          <p:cNvPr id="14" name="图片 13" descr="9f4d1af1c54bc519a61e944ef5f3c20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110" y="1615440"/>
            <a:ext cx="4589145" cy="2712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83565" y="64770"/>
            <a:ext cx="617918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近期规划</a:t>
            </a:r>
            <a:endParaRPr lang="zh-CN" altLang="en-US" sz="2800" b="1" kern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5480" y="1001395"/>
            <a:ext cx="10861040" cy="1905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>
                <a:sym typeface="+mn-ea"/>
              </a:rPr>
              <a:t>大三进入导师实验室进行项目开发工作</a:t>
            </a:r>
            <a:endParaRPr lang="zh-CN" altLang="en-US" sz="200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主要是从事云计算方面、网易公司合作或者是实习</a:t>
            </a:r>
            <a:endParaRPr lang="zh-CN" altLang="en-US" sz="200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>
                <a:sym typeface="+mn-ea"/>
              </a:rPr>
              <a:t>大四进入企业实习</a:t>
            </a:r>
            <a:endParaRPr lang="zh-CN" altLang="en-US" sz="200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留在网易，不行的话选择一些国内的云平台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阿里、九州云、青云之类的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d1ea427f722754f356d6f0396b8ec71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" y="3167380"/>
            <a:ext cx="4928235" cy="1628140"/>
          </a:xfrm>
          <a:prstGeom prst="rect">
            <a:avLst/>
          </a:prstGeom>
        </p:spPr>
      </p:pic>
      <p:pic>
        <p:nvPicPr>
          <p:cNvPr id="3" name="图片 2" descr="69ef819150933dff48652d202c4b07d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090" y="4514215"/>
            <a:ext cx="3105785" cy="2380615"/>
          </a:xfrm>
          <a:prstGeom prst="rect">
            <a:avLst/>
          </a:prstGeom>
        </p:spPr>
      </p:pic>
      <p:pic>
        <p:nvPicPr>
          <p:cNvPr id="4" name="图片 3" descr="8525213147a2e2d85c494e5729ddf66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625" y="2906395"/>
            <a:ext cx="3718560" cy="2150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3565" y="80010"/>
            <a:ext cx="617918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中期规划</a:t>
            </a:r>
            <a:endParaRPr lang="zh-CN" altLang="en-US" sz="2800" b="1" kern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4090" y="1437005"/>
            <a:ext cx="7562850" cy="4044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工作后的一到两年内</a:t>
            </a:r>
            <a:endParaRPr lang="zh-CN" altLang="en-US" sz="2000" b="1"/>
          </a:p>
          <a:p>
            <a:endParaRPr lang="zh-CN" altLang="en-US" sz="2000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积累项目的开发经验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接触更多的相同方面的人才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zh-CN" sz="2000"/>
              <a:t>切磋技艺，共同奋斗</a:t>
            </a:r>
            <a:endParaRPr lang="zh-CN" altLang="zh-CN" sz="2000"/>
          </a:p>
          <a:p>
            <a:endParaRPr lang="zh-CN" altLang="zh-CN" sz="2000"/>
          </a:p>
          <a:p>
            <a:endParaRPr lang="zh-CN" altLang="zh-CN" sz="2000"/>
          </a:p>
          <a:p>
            <a:endParaRPr lang="zh-CN" altLang="en-US" sz="2000" b="1"/>
          </a:p>
          <a:p>
            <a:r>
              <a:rPr lang="zh-CN" altLang="en-US" sz="2000" b="1"/>
              <a:t>工作后三到四年</a:t>
            </a:r>
            <a:endParaRPr lang="zh-CN" altLang="en-US" sz="2000" b="1"/>
          </a:p>
          <a:p>
            <a:endParaRPr lang="zh-CN" altLang="en-US" sz="2000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能够担任开发小组的小组长培养自己的开发团队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熟悉整个开发项目的架构设计和流程。</a:t>
            </a:r>
            <a:endParaRPr lang="zh-CN" altLang="en-US" sz="2000"/>
          </a:p>
          <a:p>
            <a:endParaRPr lang="zh-CN" altLang="en-US"/>
          </a:p>
        </p:txBody>
      </p:sp>
      <p:pic>
        <p:nvPicPr>
          <p:cNvPr id="8" name="图片 7" descr="0ce05964e73963757eb0035eb2c4ec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4230" y="901700"/>
            <a:ext cx="3800475" cy="2648585"/>
          </a:xfrm>
          <a:prstGeom prst="rect">
            <a:avLst/>
          </a:prstGeom>
        </p:spPr>
      </p:pic>
      <p:pic>
        <p:nvPicPr>
          <p:cNvPr id="9" name="图片 8" descr="b016ac1497954dfe4f6195757711b4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3777615"/>
            <a:ext cx="3966210" cy="2855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8805" y="80010"/>
            <a:ext cx="617918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长期规划</a:t>
            </a:r>
            <a:endParaRPr lang="zh-CN" altLang="en-US" sz="2800" b="1" kern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7" name="上下箭头 6"/>
          <p:cNvSpPr/>
          <p:nvPr/>
        </p:nvSpPr>
        <p:spPr>
          <a:xfrm>
            <a:off x="5135245" y="2136775"/>
            <a:ext cx="1736725" cy="3472815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11680" y="3513455"/>
            <a:ext cx="2976880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>
                <a:sym typeface="+mn-ea"/>
              </a:rPr>
              <a:t>企业发展方向、处事方面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41850" y="1390015"/>
            <a:ext cx="2722880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企业中系统架构的工作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74490" y="5814060"/>
            <a:ext cx="3992880" cy="487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>
                <a:sym typeface="+mn-ea"/>
              </a:rPr>
              <a:t>考虑和小伙伴出去创业，出去闯闯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 descr="f63355f8844ff11efd57fcbc13eeb82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3930" y="4363720"/>
            <a:ext cx="3364865" cy="2166620"/>
          </a:xfrm>
          <a:prstGeom prst="rect">
            <a:avLst/>
          </a:prstGeom>
        </p:spPr>
      </p:pic>
      <p:pic>
        <p:nvPicPr>
          <p:cNvPr id="13" name="图片 12" descr="6104789e49aed99be627b245560870e5"/>
          <p:cNvPicPr>
            <a:picLocks noChangeAspect="1"/>
          </p:cNvPicPr>
          <p:nvPr/>
        </p:nvPicPr>
        <p:blipFill>
          <a:blip r:embed="rId2"/>
          <a:srcRect t="-9231" b="9231"/>
          <a:stretch>
            <a:fillRect/>
          </a:stretch>
        </p:blipFill>
        <p:spPr>
          <a:xfrm>
            <a:off x="153670" y="628650"/>
            <a:ext cx="3496945" cy="255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3085" y="110490"/>
            <a:ext cx="617918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参考资料</a:t>
            </a:r>
            <a:endParaRPr lang="zh-CN" altLang="en-US" sz="2800" b="1" kern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6525" y="1950720"/>
            <a:ext cx="9693275" cy="2773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百度百科：https://baike.baidu.com/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百度图片：https://image.baidu.com/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国内云平台分析：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http://www.xet.cn/Page.aspx?Number=79CAE7EB-A6A4-4707-9925-A6AC2EF85F7D&amp;TypeID=26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求职网： http://www.51job.com/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8b52db0ca8de6a131b1489c14d585fc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" y="27940"/>
            <a:ext cx="12195175" cy="708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790</Words>
  <Application>WPS 演示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Segoe UI Light</vt:lpstr>
      <vt:lpstr>Century Gothic</vt:lpstr>
      <vt:lpstr>Century Gothic</vt:lpstr>
      <vt:lpstr>Segoe Print</vt:lpstr>
      <vt:lpstr>Calibri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julyerr</cp:lastModifiedBy>
  <cp:revision>186</cp:revision>
  <dcterms:created xsi:type="dcterms:W3CDTF">2017-04-15T08:26:00Z</dcterms:created>
  <dcterms:modified xsi:type="dcterms:W3CDTF">2017-04-18T15:05:57Z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