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9" r:id="rId4"/>
    <p:sldId id="270" r:id="rId5"/>
    <p:sldId id="271" r:id="rId6"/>
    <p:sldId id="272" r:id="rId7"/>
    <p:sldId id="273" r:id="rId8"/>
    <p:sldId id="275" r:id="rId9"/>
    <p:sldId id="276" r:id="rId10"/>
    <p:sldId id="277" r:id="rId11"/>
    <p:sldId id="278" r:id="rId12"/>
    <p:sldId id="279" r:id="rId13"/>
    <p:sldId id="280" r:id="rId14"/>
    <p:sldId id="281" r:id="rId15"/>
    <p:sldId id="282" r:id="rId16"/>
    <p:sldId id="274"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1" d="100"/>
          <a:sy n="111" d="100"/>
        </p:scale>
        <p:origin x="4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13:20:03.865"/>
    </inkml:context>
    <inkml:brush xml:id="br0">
      <inkml:brushProperty name="width" value="0.05" units="cm"/>
      <inkml:brushProperty name="height" value="0.05" units="cm"/>
      <inkml:brushProperty name="color" value="#F2F2F2"/>
    </inkml:brush>
  </inkml:definitions>
  <inkml:trace contextRef="#ctx0" brushRef="#br0">1238 1 24575,'-16'1'0,"-1"2"0,1 0 0,0 1 0,0 0 0,0 2 0,1 0 0,-19 9 0,-28 11 0,16-11 0,1 2 0,0 2 0,-67 40 0,109-57 0,0 0 0,0 0 0,0 0 0,0 1 0,1-1 0,-1 1 0,1 0 0,-1 0 0,1 0 0,0 0 0,0 0 0,-2 5 0,4-7 0,0 0 0,0 0 0,0 1 0,-1-1 0,1 0 0,1 1 0,-1-1 0,0 0 0,0 0 0,0 1 0,1-1 0,-1 0 0,1 0 0,-1 0 0,1 1 0,-1-1 0,1 0 0,0 0 0,-1 0 0,1 0 0,0 0 0,0 0 0,0 0 0,0-1 0,0 1 0,0 0 0,0 0 0,0-1 0,0 1 0,0 0 0,0-1 0,0 1 0,1-1 0,-1 0 0,0 1 0,0-1 0,0 0 0,3 1 0,26 5 0,0-1 0,0-1 0,1-2 0,0-1 0,54-5 0,-19 2 0,-32 2 0,44-1 0,-73 1 0,-1-1 0,0 1 0,1-1 0,-1 0 0,0 0 0,1 0 0,-1-1 0,0 0 0,0 1 0,0-1 0,0-1 0,-1 1 0,5-4 0,-8 6 0,0 0 0,0 0 0,1 0 0,-1-1 0,0 1 0,0 0 0,0 0 0,1-1 0,-1 1 0,0 0 0,0 0 0,0-1 0,0 1 0,0 0 0,0 0 0,0-1 0,0 1 0,0 0 0,0-1 0,0 1 0,0 0 0,0 0 0,0-1 0,0 1 0,0 0 0,0-1 0,0 1 0,0 0 0,0 0 0,0-1 0,0 1 0,0 0 0,-1 0 0,1-1 0,0 1 0,0 0 0,0 0 0,0-1 0,-1 1 0,1 0 0,0 0 0,-1-1 0,-16-7 0,-20 1 0,12 4 0,0 2 0,1 1 0,-1 0 0,1 2 0,-33 7 0,45-7 0,0 1 0,-1 0 0,1 1 0,0 1 0,1 0 0,-1 0 0,1 1 0,0 0 0,0 1 0,1 1 0,0-1 0,-12 13 0,18-15 0,0-1 0,0 1 0,0 0 0,1 0 0,0 0 0,0 1 0,0-1 0,1 1 0,-1 0 0,1-1 0,1 1 0,-1 0 0,1 0 0,0 0 0,0 1 0,1-1 0,0 0 0,0 0 0,0 0 0,1 0 0,0 0 0,0 0 0,1 0 0,-1 0 0,1 0 0,0 0 0,5 8 0,-2-6 0,0-1 0,0 1 0,1-1 0,0 0 0,0-1 0,1 1 0,0-1 0,0-1 0,0 1 0,1-1 0,0 0 0,0-1 0,0 0 0,0 0 0,1-1 0,-1 0 0,1-1 0,10 2 0,34 3 0,0-3 0,1-2 0,58-7 0,-19 2 0,-90 3 0,14 0 0,-1-1 0,32-6 0,-46 7 0,1 0 0,-1 0 0,1-1 0,-1 0 0,1 1 0,-1-1 0,0 0 0,0 0 0,1 0 0,-1 0 0,0-1 0,0 1 0,0-1 0,0 1 0,0-1 0,0 1 0,-1-1 0,1 0 0,-1 0 0,1 0 0,-1 0 0,1 0 0,-1 0 0,0-1 0,0 1 0,0 0 0,-1-1 0,2-2 0,-2 3 0,-1 0 0,1 0 0,-1 0 0,1 1 0,-1-1 0,0 0 0,0 1 0,0-1 0,0 0 0,0 1 0,0-1 0,0 1 0,0 0 0,-1-1 0,1 1 0,0 0 0,-1 0 0,1 0 0,-1 0 0,1 0 0,-1 0 0,0 0 0,1 0 0,-4 0 0,-55-19 0,36 13 0,-13-5 0,-1 2 0,-1 1 0,0 2 0,-53-3 0,23 8 0,-115 10 0,160-6 0,-1 1 0,1 1 0,0 2 0,0 0 0,0 1 0,-29 14 0,52-20 0,0-1 0,-1 1 0,1-1 0,0 1 0,0-1 0,-1 1 0,1 0 0,0-1 0,0 1 0,0 0 0,0 0 0,0 0 0,0 0 0,0 0 0,0 0 0,0 0 0,1 0 0,-1 0 0,0 1 0,1-1 0,-1 0 0,1 0 0,-1 1 0,1-1 0,-1 3 0,2-3 0,0 0 0,-1 1 0,1-1 0,0 0 0,0 0 0,1 0 0,-1 0 0,0 0 0,0 0 0,0-1 0,1 1 0,-1 0 0,0 0 0,1-1 0,-1 1 0,0-1 0,1 1 0,2-1 0,12 4 0,1 0 0,29 1 0,411-3 0,-214-6 0,-241 4 0,69 0 0,-56 0 0,-49 0 0,-708 0 0,730 0 0,-44 2 0,53-2 0,-1 1 0,1 0 0,0-1 0,-1 1 0,1 0 0,0 0 0,0 1 0,0-1 0,0 1 0,0-1 0,0 1 0,-5 4 0,8-6 0,0 0 0,-1 1 0,1-1 0,0 0 0,0 0 0,0 0 0,-1 1 0,1-1 0,0 0 0,0 0 0,0 1 0,0-1 0,0 0 0,0 1 0,0-1 0,0 0 0,-1 0 0,1 1 0,0-1 0,0 0 0,0 1 0,0-1 0,0 0 0,1 0 0,-1 1 0,0-1 0,0 0 0,0 0 0,0 1 0,0-1 0,0 0 0,0 1 0,0-1 0,1 0 0,-1 0 0,0 0 0,0 1 0,0-1 0,1 0 0,-1 0 0,0 0 0,1 1 0,16 7 0,21 0 0,72 0 0,161-8 0,-115-3 0,-123 1 0,0-2 0,0-1 0,37-10 0,-32 6 0,70-8 0,-69 17 0,31-2 0,-66 1 0,1 1 0,-1-1 0,0 0 0,0 0 0,0 0 0,0-1 0,0 1 0,0-1 0,0 0 0,0 0 0,6-5 0,-10 7 0,1 0 0,-1 0 0,0 0 0,0-1 0,0 1 0,1 0 0,-1 0 0,0 0 0,0-1 0,0 1 0,0 0 0,0 0 0,0-1 0,1 1 0,-1 0 0,0 0 0,0-1 0,0 1 0,0 0 0,0 0 0,0-1 0,0 1 0,0 0 0,0 0 0,0-1 0,0 1 0,0 0 0,0 0 0,0-1 0,-1 1 0,1 0 0,0 0 0,0 0 0,0-1 0,0 1 0,0 0 0,0 0 0,-1-1 0,1 1 0,0 0 0,0 0 0,0 0 0,0 0 0,-1-1 0,1 1 0,-17-7 0,-20-1 0,-90 0 0,-158 9 0,108 2 0,24-6 0,-164 7 0,312-4 0,0 1 0,0-1 0,1 1 0,-1 0 0,0 0 0,0 0 0,0 1 0,1 0 0,-1 0 0,1 0 0,-7 4 0,11-6 0,-1 1 0,1-1 0,0 0 0,0 0 0,0 0 0,-1 1 0,1-1 0,0 0 0,0 0 0,0 1 0,0-1 0,0 0 0,0 0 0,0 1 0,-1-1 0,1 0 0,0 0 0,0 1 0,0-1 0,0 0 0,0 0 0,0 1 0,0-1 0,0 0 0,0 1 0,1-1 0,-1 0 0,0 0 0,0 1 0,0-1 0,0 0 0,0 0 0,0 1 0,0-1 0,1 0 0,-1 0 0,0 0 0,0 1 0,0-1 0,1 0 0,-1 0 0,0 0 0,1 1 0,16 7 0,20-1 0,83 2 0,173-9 0,-116-4 0,-144 2-201,1-1 1,-1-2-1,36-10 0,-31 6-77,69-7 0,-69 14 367,-12 1 85,1 0 0,0-2 0,-1-1 0,0-1 0,42-13 0,-67 18-171,-1 0 1,0 0-1,0 0 0,1 0 1,-1 0-1,0 0 1,0 0-1,1 0 1,-1 0-1,0 0 0,0 0 1,0 0-1,1 0 1,-1 0-1,0 0 1,0 0-1,1 0 1,-1 0-1,0-1 0,0 1 1,0 0-1,1 0 1,-1 0-1,0 0 1,0 0-1,0-1 0,0 1 1,1 0-1,-1 0 1,0 0-1,0-1 1,0 1-1,0 0 1,0 0-1,0 0 0,0-1 1,0 1-1,1 0 1,-1 0-1,0-1 1,0 1-1,0 0 0,0 0 1,0 0-1,0-1 1,0 1-1,0 0 1,0 0-1,0-1 1,-1 1-1,1 0 0,0 0 1,0 0-1,0-1 1,0 1-1,0 0 1,0 0-1,0 0 0,-1-1 1,1 1-1,0 0 1,-22-7 29,-31 2-53,-680 4 20,348 3 0,-65-2 0,1513 0 0,-1130 0 0,-1-2 0,1 4 0,-133 19 0,95-5 0,-2-5 0,1-4 0,-119-8 0,212 0 0,836 1 0,-789-1 0,0-2 0,0-1 0,0-2 0,-1-1 0,37-13 0,-70 20 0,0 0 0,0 0 0,0 0 0,-1 0 0,1 0 0,0-1 0,0 1 0,0 0 0,0 0 0,0 0 0,0 0 0,0 0 0,0 0 0,0 0 0,0-1 0,0 1 0,0 0 0,0 0 0,0 0 0,0 0 0,0 0 0,0-1 0,0 1 0,0 0 0,0 0 0,0 0 0,0 0 0,0 0 0,0 0 0,0-1 0,0 1 0,0 0 0,0 0 0,0 0 0,0 0 0,0 0 0,0 0 0,0-1 0,0 1 0,0 0 0,1 0 0,-1 0 0,0 0 0,0 0 0,0 0 0,0 0 0,0 0 0,0 0 0,1 0 0,-1 0 0,0-1 0,0 1 0,0 0 0,0 0 0,0 0 0,0 0 0,1 0 0,-1 0 0,-21-4 0,-31 0 0,-625 6 0,1656-2 0,-934-2 0,0-2 0,65-16 0,-57 10 0,61-5 0,74 12 0,-907 5 0,675 0 0,-1 3 0,-64 14 0,56-8 0,-61 3 0,-82-13 0,-26 1 0,217-2 0,0 0 0,0 1 0,1 0 0,-1 0 0,0 0 0,0 0 0,1 1 0,-1-1 0,0 1 0,1 0 0,-8 5 0,12-7 0,0 0 0,0 1 0,0-1 0,-1 0 0,1 0 0,0 0 0,0 1 0,0-1 0,0 0 0,0 0 0,-1 1 0,1-1 0,0 0 0,0 1 0,0-1 0,0 0 0,0 0 0,0 1 0,0-1 0,0 0 0,0 1 0,0-1 0,0 0 0,0 0 0,0 1 0,0-1 0,0 0 0,0 0 0,1 1 0,-1-1 0,0 0 0,0 1 0,0-1 0,0 0 0,0 0 0,1 0 0,-1 1 0,0-1 0,0 0 0,0 0 0,1 0 0,-1 1 0,18 7 0,19 0 0,80 1 0,179-10 0,-119-2 0,586 3 0,-1795 0 0,976 4 0,0 2 0,-106 26 0,143-28 0,49 0 0,-1-2 0,33-2 0,92-25 0,-95 14 0,63-4 0,119 12 0,-853 5 0,577-6 0,26-2 0,20-5 0,9 2 0,0 1 0,0 1 0,24-5 0,8-3 0,174-41 0,-116 30 0,-188 20 0,-410 9 0,443-1 0,1 2 0,-66 16 0,57-10 0,-61 5 0,-74-12 0,869-3 0,-288-2 0,-401 3 0,0 1 0,0-1 0,1 2 0,-1-1 0,-11 6 0,-24 7 0,-2-7 0,0-2 0,0-2 0,-52-3 0,-34 4 0,86 1 0,0 3 0,-60 19 0,104-27 0,80 6 0,439-9 0,-863 2-1365,297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13:20:09.364"/>
    </inkml:context>
    <inkml:brush xml:id="br0">
      <inkml:brushProperty name="width" value="0.05" units="cm"/>
      <inkml:brushProperty name="height" value="0.05" units="cm"/>
      <inkml:brushProperty name="color" value="#F2F2F2"/>
    </inkml:brush>
  </inkml:definitions>
  <inkml:trace contextRef="#ctx0" brushRef="#br0">995 827 24575,'-5'-1'0,"1"0"0,-1-1 0,1 1 0,-1-1 0,1 0 0,0 0 0,0-1 0,0 1 0,0-1 0,-6-5 0,-9-6 0,-49-29 0,29 17 0,-1 2 0,-59-26 0,87 44 0,-1 2 0,0-1 0,-1 2 0,1 0 0,-1 0 0,1 1 0,-1 1 0,0 0 0,1 1 0,-1 1 0,0 0 0,-21 4 0,-2 5 0,13-3 0,0-1 0,0-2 0,-1 0 0,-40 1 0,57-5 0,1-1 0,-1 0 0,0 0 0,1-1 0,0 0 0,-1 0 0,1-1 0,0 0 0,0 0 0,1 0 0,-1-1 0,0 0 0,1 0 0,0-1 0,0 0 0,1 0 0,-1 0 0,1-1 0,-8-10 0,9 11 0,1 0 0,0 0 0,0 0 0,0 0 0,0 0 0,1 0 0,-1-1 0,2 0 0,-1 1 0,0-1 0,1 0 0,0 0 0,1 1 0,-1-1 0,1 0 0,0 0 0,1 0 0,-1 0 0,1 0 0,0 1 0,1-1 0,-1 0 0,1 1 0,0-1 0,1 1 0,-1-1 0,1 1 0,0 0 0,0 0 0,1 1 0,5-7 0,0 1 0,0 1 0,1 0 0,1 1 0,-1 0 0,1 1 0,1 0 0,-1 0 0,1 2 0,0-1 0,0 1 0,1 1 0,-1 0 0,18-2 0,-11 2 0,-1 1 0,1 1 0,0 1 0,0 1 0,0 0 0,-1 1 0,1 1 0,22 6 0,-39-8 0,-1 0 0,1 1 0,0-1 0,-1 1 0,1-1 0,-1 1 0,1 0 0,0 0 0,-1 0 0,0 0 0,1 0 0,-1 0 0,1 0 0,-1 0 0,0 0 0,0 1 0,0-1 0,0 0 0,0 1 0,0-1 0,0 1 0,0-1 0,-1 1 0,2 2 0,-2-2 0,0 0 0,-1 0 0,1 0 0,-1 0 0,1 0 0,-1 0 0,0 0 0,1 0 0,-1 0 0,0 0 0,0 0 0,0-1 0,-1 1 0,1 0 0,0-1 0,-1 1 0,-1 1 0,-7 6 0,0-1 0,0 0 0,-1 0 0,-1-1 0,-11 6 0,-44 21 0,19-9 0,-101 38 0,140-60 0,0 0 0,0-1 0,0 0 0,0 0 0,-1-1 0,1-1 0,-1 0 0,1 0 0,0-1 0,-18-3 0,23 3 0,0 0 0,0-1 0,0 0 0,1 0 0,-1 0 0,1 0 0,0 0 0,-1-1 0,1 1 0,0-1 0,0 0 0,1 0 0,-1 0 0,1 0 0,-1-1 0,1 1 0,0-1 0,0 1 0,1-1 0,-1 0 0,1 0 0,-1 1 0,1-1 0,1 0 0,-1 0 0,0 0 0,1-7 0,0 1 0,0 0 0,1 0 0,1 0 0,0 0 0,0 0 0,1 0 0,0 1 0,0 0 0,1-1 0,0 1 0,1 0 0,0 1 0,1-1 0,0 1 0,0 0 0,0 1 0,13-12 0,-1 2 0,0 0 0,2 2 0,-1 1 0,2 0 0,0 1 0,28-12 0,22-8 0,-3 1 0,1 2 0,2 4 0,87-22 0,-149 46 0,0 1 0,1-1 0,-1 2 0,0-1 0,1 1 0,-1 1 0,1 0 0,14 3 0,-21-4 0,0 1 0,-1 0 0,1 0 0,0 1 0,-1-1 0,1 0 0,-1 1 0,1-1 0,-1 1 0,0 0 0,1 0 0,-1 0 0,0 0 0,0 0 0,0 1 0,-1-1 0,1 0 0,-1 1 0,1-1 0,-1 1 0,0 0 0,0 0 0,0-1 0,0 1 0,0 0 0,-1 0 0,1 0 0,-1 0 0,0 0 0,0-1 0,0 1 0,0 4 0,-1-1 0,0 0 0,0 0 0,0 0 0,-1 0 0,0 0 0,0 0 0,0 0 0,-1-1 0,0 1 0,0-1 0,0 0 0,-1 1 0,1-1 0,-7 5 0,-4 4 0,0-1 0,-2-1 0,-17 12 0,18-13 0,15-12 0,0 1 0,1 0 0,-1 0 0,0 0 0,1 0 0,-1 0 0,0 0 0,0 0 0,1 0 0,-1 0 0,0 1 0,0-1 0,1 0 0,-1 0 0,0 0 0,1 0 0,-1 0 0,0 0 0,0 0 0,0 1 0,1-1 0,-1 0 0,0 0 0,0 0 0,0 1 0,1-1 0,-1 0 0,0 0 0,0 0 0,0 1 0,0-1 0,0 0 0,1 0 0,-1 1 0,0-1 0,0 0 0,0 0 0,0 1 0,0-1 0,0 0 0,0 1 0,0-1 0,0 0 0,0 0 0,0 1 0,0-1 0,0 0 0,0 0 0,0 1 0,0-1 0,-1 0 0,1 0 0,0 1 0,0-1 0,0 0 0,0 0 0,0 1 0,-1-1 0,1 0 0,0 0 0,0 0 0,0 1 0,-1-1 0,30 2 0,-27-2 0,71-3 0,-51 1 0,1 0 0,0 2 0,-1 1 0,1 0 0,0 2 0,-1 1 0,35 10 0,-48-10 0,0 2 0,-1-1 0,0 1 0,0 1 0,0-1 0,-1 1 0,0 0 0,0 1 0,-1 0 0,0 0 0,7 13 0,-4-9 0,0 0 0,0 0 0,1-1 0,13 12 0,-2-7 0,1-1 0,0 0 0,0-2 0,2-1 0,-1-1 0,2-1 0,-1-1 0,1-1 0,0-2 0,1 0 0,0-1 0,0-2 0,0-1 0,29-1 0,-41 0 0,7-1 0,0 0 0,-1-1 0,40-7 0,-56 7 0,0 0 0,-1 0 0,1 0 0,0-1 0,-1 1 0,1-1 0,-1 0 0,0 0 0,1-1 0,-1 1 0,5-5 0,-7 5 0,0 0 0,1 0 0,-1 0 0,0 0 0,0 0 0,0 0 0,0-1 0,-1 1 0,1 0 0,-1 0 0,1-1 0,-1 1 0,0 0 0,0-1 0,0 1 0,0 0 0,0-1 0,0 1 0,-1 0 0,1-1 0,-2-2 0,-1-4 12,-1 0 0,0 0 0,-1 1 0,0-1 0,0 1 0,-1 0 0,0 0 0,0 1 0,-13-12 0,8 8-260,-1 1 1,-1 0-1,0 1 1,0 0-1,-17-8 1,-4 3-6579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CEB269-14CE-42F9-A20D-25F85C447DE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E23D67D-DF3E-444B-933F-08730C52F0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D39B6884-843F-430C-BDF8-FF52652795AE}"/>
              </a:ext>
            </a:extLst>
          </p:cNvPr>
          <p:cNvSpPr>
            <a:spLocks noGrp="1"/>
          </p:cNvSpPr>
          <p:nvPr>
            <p:ph type="dt" sz="half" idx="10"/>
          </p:nvPr>
        </p:nvSpPr>
        <p:spPr/>
        <p:txBody>
          <a:bodyPr/>
          <a:lstStyle/>
          <a:p>
            <a:fld id="{3FBE3441-0475-49E1-99DF-5CB0DB44F5A9}" type="datetimeFigureOut">
              <a:rPr lang="it-IT" smtClean="0"/>
              <a:t>24/04/2022</a:t>
            </a:fld>
            <a:endParaRPr lang="it-IT"/>
          </a:p>
        </p:txBody>
      </p:sp>
      <p:sp>
        <p:nvSpPr>
          <p:cNvPr id="5" name="Segnaposto piè di pagina 4">
            <a:extLst>
              <a:ext uri="{FF2B5EF4-FFF2-40B4-BE49-F238E27FC236}">
                <a16:creationId xmlns:a16="http://schemas.microsoft.com/office/drawing/2014/main" id="{C5B0BFA5-0AA9-4BD0-AD31-821CBA9E66E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0E42774-42BF-4D9A-B35F-FA3187D7C877}"/>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266738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B16741-8EB1-449E-B984-25C7131E8F2F}"/>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75481DA-7274-414B-8950-0C30FEAEE74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9E59D69-95C6-41E3-BE3B-ED9E9C60EF52}"/>
              </a:ext>
            </a:extLst>
          </p:cNvPr>
          <p:cNvSpPr>
            <a:spLocks noGrp="1"/>
          </p:cNvSpPr>
          <p:nvPr>
            <p:ph type="dt" sz="half" idx="10"/>
          </p:nvPr>
        </p:nvSpPr>
        <p:spPr/>
        <p:txBody>
          <a:bodyPr/>
          <a:lstStyle/>
          <a:p>
            <a:fld id="{3FBE3441-0475-49E1-99DF-5CB0DB44F5A9}" type="datetimeFigureOut">
              <a:rPr lang="it-IT" smtClean="0"/>
              <a:t>24/04/2022</a:t>
            </a:fld>
            <a:endParaRPr lang="it-IT"/>
          </a:p>
        </p:txBody>
      </p:sp>
      <p:sp>
        <p:nvSpPr>
          <p:cNvPr id="5" name="Segnaposto piè di pagina 4">
            <a:extLst>
              <a:ext uri="{FF2B5EF4-FFF2-40B4-BE49-F238E27FC236}">
                <a16:creationId xmlns:a16="http://schemas.microsoft.com/office/drawing/2014/main" id="{291AA9EF-C6D1-4822-9C02-92D1DE194AD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8572CCF-2022-4947-9C91-C2FAD6C1009F}"/>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3194168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EBC6405-6EB0-40B6-A22F-27DB010C965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D4C1A09-73DD-44AD-A12D-2B2B3C50093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510B559-62A3-4202-82F7-2B83FD2BCAAE}"/>
              </a:ext>
            </a:extLst>
          </p:cNvPr>
          <p:cNvSpPr>
            <a:spLocks noGrp="1"/>
          </p:cNvSpPr>
          <p:nvPr>
            <p:ph type="dt" sz="half" idx="10"/>
          </p:nvPr>
        </p:nvSpPr>
        <p:spPr/>
        <p:txBody>
          <a:bodyPr/>
          <a:lstStyle/>
          <a:p>
            <a:fld id="{3FBE3441-0475-49E1-99DF-5CB0DB44F5A9}" type="datetimeFigureOut">
              <a:rPr lang="it-IT" smtClean="0"/>
              <a:t>24/04/2022</a:t>
            </a:fld>
            <a:endParaRPr lang="it-IT"/>
          </a:p>
        </p:txBody>
      </p:sp>
      <p:sp>
        <p:nvSpPr>
          <p:cNvPr id="5" name="Segnaposto piè di pagina 4">
            <a:extLst>
              <a:ext uri="{FF2B5EF4-FFF2-40B4-BE49-F238E27FC236}">
                <a16:creationId xmlns:a16="http://schemas.microsoft.com/office/drawing/2014/main" id="{7D6F9754-2301-4B78-9BEC-DBCD76134D2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2CC9F2F-BAAC-4E9C-848E-790AA0161B9B}"/>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2225265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D0E78D-5B94-4031-A4E2-E85E5CDFE0B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F2CFCBE-1447-49DA-9309-0D87B006D95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7937E62-CC2D-49FE-9827-7997E8787B58}"/>
              </a:ext>
            </a:extLst>
          </p:cNvPr>
          <p:cNvSpPr>
            <a:spLocks noGrp="1"/>
          </p:cNvSpPr>
          <p:nvPr>
            <p:ph type="dt" sz="half" idx="10"/>
          </p:nvPr>
        </p:nvSpPr>
        <p:spPr/>
        <p:txBody>
          <a:bodyPr/>
          <a:lstStyle/>
          <a:p>
            <a:fld id="{3FBE3441-0475-49E1-99DF-5CB0DB44F5A9}" type="datetimeFigureOut">
              <a:rPr lang="it-IT" smtClean="0"/>
              <a:t>24/04/2022</a:t>
            </a:fld>
            <a:endParaRPr lang="it-IT"/>
          </a:p>
        </p:txBody>
      </p:sp>
      <p:sp>
        <p:nvSpPr>
          <p:cNvPr id="5" name="Segnaposto piè di pagina 4">
            <a:extLst>
              <a:ext uri="{FF2B5EF4-FFF2-40B4-BE49-F238E27FC236}">
                <a16:creationId xmlns:a16="http://schemas.microsoft.com/office/drawing/2014/main" id="{D3D5B8EB-4D60-41F6-B5BE-F09F03E8EA9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FFDD377-B5E0-4296-8614-3BDD0499DCEA}"/>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121183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16743B-04B8-476C-AC3C-69FC5CC7F6E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9F08C4E6-BDB6-46CE-802E-E0A43A20E4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BBF2EA5-F73F-4BBF-BA23-71DAE53E22B6}"/>
              </a:ext>
            </a:extLst>
          </p:cNvPr>
          <p:cNvSpPr>
            <a:spLocks noGrp="1"/>
          </p:cNvSpPr>
          <p:nvPr>
            <p:ph type="dt" sz="half" idx="10"/>
          </p:nvPr>
        </p:nvSpPr>
        <p:spPr/>
        <p:txBody>
          <a:bodyPr/>
          <a:lstStyle/>
          <a:p>
            <a:fld id="{3FBE3441-0475-49E1-99DF-5CB0DB44F5A9}" type="datetimeFigureOut">
              <a:rPr lang="it-IT" smtClean="0"/>
              <a:t>24/04/2022</a:t>
            </a:fld>
            <a:endParaRPr lang="it-IT"/>
          </a:p>
        </p:txBody>
      </p:sp>
      <p:sp>
        <p:nvSpPr>
          <p:cNvPr id="5" name="Segnaposto piè di pagina 4">
            <a:extLst>
              <a:ext uri="{FF2B5EF4-FFF2-40B4-BE49-F238E27FC236}">
                <a16:creationId xmlns:a16="http://schemas.microsoft.com/office/drawing/2014/main" id="{C09A8549-C970-48DE-BABE-25D62F92C51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D91E394-525E-4C6C-9ACD-5061DB38728C}"/>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138526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85169E-37F3-4FC8-95C3-396D08AC7A5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97BBF52-1A34-4DCD-BD60-9CDB56C6F89A}"/>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06822D4-67BF-46FA-BD35-D9B8C744030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98CC09E0-1068-4E6C-A731-68653857F109}"/>
              </a:ext>
            </a:extLst>
          </p:cNvPr>
          <p:cNvSpPr>
            <a:spLocks noGrp="1"/>
          </p:cNvSpPr>
          <p:nvPr>
            <p:ph type="dt" sz="half" idx="10"/>
          </p:nvPr>
        </p:nvSpPr>
        <p:spPr/>
        <p:txBody>
          <a:bodyPr/>
          <a:lstStyle/>
          <a:p>
            <a:fld id="{3FBE3441-0475-49E1-99DF-5CB0DB44F5A9}" type="datetimeFigureOut">
              <a:rPr lang="it-IT" smtClean="0"/>
              <a:t>24/04/2022</a:t>
            </a:fld>
            <a:endParaRPr lang="it-IT"/>
          </a:p>
        </p:txBody>
      </p:sp>
      <p:sp>
        <p:nvSpPr>
          <p:cNvPr id="6" name="Segnaposto piè di pagina 5">
            <a:extLst>
              <a:ext uri="{FF2B5EF4-FFF2-40B4-BE49-F238E27FC236}">
                <a16:creationId xmlns:a16="http://schemas.microsoft.com/office/drawing/2014/main" id="{13E2152F-5654-4A20-B8D5-239DFE93061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0A5CC81-2F69-492A-BADA-D4A464EC7B35}"/>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902828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2ACF0F-61A9-44CF-849A-D98A5B2D711E}"/>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52E930E-A169-4EC3-A630-C05A0F9E8D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DC38102-0754-479F-9855-5BB907564E3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D74C2AEF-0364-42A4-88EF-C5BAC0AB3B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F72071D-FF31-41F7-A7B8-5880BCE25CD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5C7879A-1A14-4A9A-82BD-A13727509EDB}"/>
              </a:ext>
            </a:extLst>
          </p:cNvPr>
          <p:cNvSpPr>
            <a:spLocks noGrp="1"/>
          </p:cNvSpPr>
          <p:nvPr>
            <p:ph type="dt" sz="half" idx="10"/>
          </p:nvPr>
        </p:nvSpPr>
        <p:spPr/>
        <p:txBody>
          <a:bodyPr/>
          <a:lstStyle/>
          <a:p>
            <a:fld id="{3FBE3441-0475-49E1-99DF-5CB0DB44F5A9}" type="datetimeFigureOut">
              <a:rPr lang="it-IT" smtClean="0"/>
              <a:t>24/04/2022</a:t>
            </a:fld>
            <a:endParaRPr lang="it-IT"/>
          </a:p>
        </p:txBody>
      </p:sp>
      <p:sp>
        <p:nvSpPr>
          <p:cNvPr id="8" name="Segnaposto piè di pagina 7">
            <a:extLst>
              <a:ext uri="{FF2B5EF4-FFF2-40B4-BE49-F238E27FC236}">
                <a16:creationId xmlns:a16="http://schemas.microsoft.com/office/drawing/2014/main" id="{5E90351C-7336-4B7F-BF8B-D80431923568}"/>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3F682A92-2FBF-4CF9-B0BE-68ACBAAE3877}"/>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4204930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CD3582-AC28-40BF-AD9F-661D9886C644}"/>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91611753-2F8D-4E46-BB84-888F6E2BB08A}"/>
              </a:ext>
            </a:extLst>
          </p:cNvPr>
          <p:cNvSpPr>
            <a:spLocks noGrp="1"/>
          </p:cNvSpPr>
          <p:nvPr>
            <p:ph type="dt" sz="half" idx="10"/>
          </p:nvPr>
        </p:nvSpPr>
        <p:spPr/>
        <p:txBody>
          <a:bodyPr/>
          <a:lstStyle/>
          <a:p>
            <a:fld id="{3FBE3441-0475-49E1-99DF-5CB0DB44F5A9}" type="datetimeFigureOut">
              <a:rPr lang="it-IT" smtClean="0"/>
              <a:t>24/04/2022</a:t>
            </a:fld>
            <a:endParaRPr lang="it-IT"/>
          </a:p>
        </p:txBody>
      </p:sp>
      <p:sp>
        <p:nvSpPr>
          <p:cNvPr id="4" name="Segnaposto piè di pagina 3">
            <a:extLst>
              <a:ext uri="{FF2B5EF4-FFF2-40B4-BE49-F238E27FC236}">
                <a16:creationId xmlns:a16="http://schemas.microsoft.com/office/drawing/2014/main" id="{A0E1F300-E056-4BE2-A862-2BEAF7DDB58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C66E66AE-11E8-43B8-BA8A-02D394E51721}"/>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292014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91EA3C6-42A3-4AC5-B043-EF374251207D}"/>
              </a:ext>
            </a:extLst>
          </p:cNvPr>
          <p:cNvSpPr>
            <a:spLocks noGrp="1"/>
          </p:cNvSpPr>
          <p:nvPr>
            <p:ph type="dt" sz="half" idx="10"/>
          </p:nvPr>
        </p:nvSpPr>
        <p:spPr/>
        <p:txBody>
          <a:bodyPr/>
          <a:lstStyle/>
          <a:p>
            <a:fld id="{3FBE3441-0475-49E1-99DF-5CB0DB44F5A9}" type="datetimeFigureOut">
              <a:rPr lang="it-IT" smtClean="0"/>
              <a:t>24/04/2022</a:t>
            </a:fld>
            <a:endParaRPr lang="it-IT"/>
          </a:p>
        </p:txBody>
      </p:sp>
      <p:sp>
        <p:nvSpPr>
          <p:cNvPr id="3" name="Segnaposto piè di pagina 2">
            <a:extLst>
              <a:ext uri="{FF2B5EF4-FFF2-40B4-BE49-F238E27FC236}">
                <a16:creationId xmlns:a16="http://schemas.microsoft.com/office/drawing/2014/main" id="{9BEE55EB-73FF-4980-8BC7-1703B214EE74}"/>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8F06659-7589-43C1-B69B-41ED3C75C57F}"/>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4020595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D8A7BD-03AB-49CE-8A46-D16CC93868C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D68B452-EE47-4A7B-8EAF-DCD37E2C2B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D0DBBA1-2A2D-45B8-9EB1-70DCD4835F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68E4539-2229-4E54-989F-2E5AB981EF5F}"/>
              </a:ext>
            </a:extLst>
          </p:cNvPr>
          <p:cNvSpPr>
            <a:spLocks noGrp="1"/>
          </p:cNvSpPr>
          <p:nvPr>
            <p:ph type="dt" sz="half" idx="10"/>
          </p:nvPr>
        </p:nvSpPr>
        <p:spPr/>
        <p:txBody>
          <a:bodyPr/>
          <a:lstStyle/>
          <a:p>
            <a:fld id="{3FBE3441-0475-49E1-99DF-5CB0DB44F5A9}" type="datetimeFigureOut">
              <a:rPr lang="it-IT" smtClean="0"/>
              <a:t>24/04/2022</a:t>
            </a:fld>
            <a:endParaRPr lang="it-IT"/>
          </a:p>
        </p:txBody>
      </p:sp>
      <p:sp>
        <p:nvSpPr>
          <p:cNvPr id="6" name="Segnaposto piè di pagina 5">
            <a:extLst>
              <a:ext uri="{FF2B5EF4-FFF2-40B4-BE49-F238E27FC236}">
                <a16:creationId xmlns:a16="http://schemas.microsoft.com/office/drawing/2014/main" id="{E2095908-9D8A-46DF-A29C-2EB24822E13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06FBA90-7987-4CB7-8120-5C6C3E01E379}"/>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242019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D305D2-4769-4A70-B1BA-1AB57BFE8E3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1DD27E6A-7B99-4B9E-982C-2FFDC5AE69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9CC2272-604B-4C3F-B600-E37B09A06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C7478D5-976F-45DB-A8C7-DBCA9D8819FA}"/>
              </a:ext>
            </a:extLst>
          </p:cNvPr>
          <p:cNvSpPr>
            <a:spLocks noGrp="1"/>
          </p:cNvSpPr>
          <p:nvPr>
            <p:ph type="dt" sz="half" idx="10"/>
          </p:nvPr>
        </p:nvSpPr>
        <p:spPr/>
        <p:txBody>
          <a:bodyPr/>
          <a:lstStyle/>
          <a:p>
            <a:fld id="{3FBE3441-0475-49E1-99DF-5CB0DB44F5A9}" type="datetimeFigureOut">
              <a:rPr lang="it-IT" smtClean="0"/>
              <a:t>24/04/2022</a:t>
            </a:fld>
            <a:endParaRPr lang="it-IT"/>
          </a:p>
        </p:txBody>
      </p:sp>
      <p:sp>
        <p:nvSpPr>
          <p:cNvPr id="6" name="Segnaposto piè di pagina 5">
            <a:extLst>
              <a:ext uri="{FF2B5EF4-FFF2-40B4-BE49-F238E27FC236}">
                <a16:creationId xmlns:a16="http://schemas.microsoft.com/office/drawing/2014/main" id="{DE81FE79-CF32-46CE-942F-2D93BB8D052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B49B8FE-B13C-4C0B-A970-A63D07B53CFB}"/>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840822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F45B231-2DBA-494D-963E-E6D57A74D9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B74E0F6-1051-4887-95DA-51F5AC375C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564A4F5-F29C-458E-BBC4-D683CFDDC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BE3441-0475-49E1-99DF-5CB0DB44F5A9}" type="datetimeFigureOut">
              <a:rPr lang="it-IT" smtClean="0"/>
              <a:t>24/04/2022</a:t>
            </a:fld>
            <a:endParaRPr lang="it-IT"/>
          </a:p>
        </p:txBody>
      </p:sp>
      <p:sp>
        <p:nvSpPr>
          <p:cNvPr id="5" name="Segnaposto piè di pagina 4">
            <a:extLst>
              <a:ext uri="{FF2B5EF4-FFF2-40B4-BE49-F238E27FC236}">
                <a16:creationId xmlns:a16="http://schemas.microsoft.com/office/drawing/2014/main" id="{BCCEFA3A-0CCD-478F-98F8-BFCAAE3EF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F47A13F-045E-4A22-98DE-01D94EAC4E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0B106-2765-41B9-B79A-8F1D0AC76B3F}" type="slidenum">
              <a:rPr lang="it-IT" smtClean="0"/>
              <a:t>‹#›</a:t>
            </a:fld>
            <a:endParaRPr lang="it-IT"/>
          </a:p>
        </p:txBody>
      </p:sp>
    </p:spTree>
    <p:extLst>
      <p:ext uri="{BB962C8B-B14F-4D97-AF65-F5344CB8AC3E}">
        <p14:creationId xmlns:p14="http://schemas.microsoft.com/office/powerpoint/2010/main" val="3986354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github.com/Andrew0133/data-protection-privacy-exam" TargetMode="External"/><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5.png"/><Relationship Id="rId4" Type="http://schemas.openxmlformats.org/officeDocument/2006/relationships/customXml" Target="../ink/ink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mmagine 4" descr="Immagine che contiene testo, segnale, esterni&#10;&#10;Descrizione generata automaticamente">
            <a:extLst>
              <a:ext uri="{FF2B5EF4-FFF2-40B4-BE49-F238E27FC236}">
                <a16:creationId xmlns:a16="http://schemas.microsoft.com/office/drawing/2014/main" id="{28177B2E-DAE6-4903-B4A3-227C57D5354F}"/>
              </a:ext>
            </a:extLst>
          </p:cNvPr>
          <p:cNvPicPr>
            <a:picLocks noGrp="1" noRot="1" noChangeAspect="1" noMove="1" noResize="1" noEditPoints="1" noAdjustHandles="1" noChangeArrowheads="1" noChangeShapeType="1" noCrop="1"/>
          </p:cNvPicPr>
          <p:nvPr/>
        </p:nvPicPr>
        <p:blipFill rotWithShape="1">
          <a:blip r:embed="rId2">
            <a:alphaModFix amt="35000"/>
            <a:extLst>
              <a:ext uri="{28A0092B-C50C-407E-A947-70E740481C1C}">
                <a14:useLocalDpi xmlns:a14="http://schemas.microsoft.com/office/drawing/2010/main" val="0"/>
              </a:ext>
            </a:extLst>
          </a:blip>
          <a:srcRect l="1333"/>
          <a:stretch/>
        </p:blipFill>
        <p:spPr>
          <a:xfrm>
            <a:off x="20" y="-15902"/>
            <a:ext cx="12191980" cy="6857999"/>
          </a:xfrm>
          <a:prstGeom prst="rect">
            <a:avLst/>
          </a:prstGeom>
        </p:spPr>
      </p:pic>
      <p:sp>
        <p:nvSpPr>
          <p:cNvPr id="6" name="CasellaDiTesto 5">
            <a:extLst>
              <a:ext uri="{FF2B5EF4-FFF2-40B4-BE49-F238E27FC236}">
                <a16:creationId xmlns:a16="http://schemas.microsoft.com/office/drawing/2014/main" id="{2AFCE83E-35FA-4831-B1DB-5F7F677D8D5A}"/>
              </a:ext>
            </a:extLst>
          </p:cNvPr>
          <p:cNvSpPr txBox="1"/>
          <p:nvPr/>
        </p:nvSpPr>
        <p:spPr>
          <a:xfrm>
            <a:off x="838201" y="1065862"/>
            <a:ext cx="3313164" cy="472627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000" dirty="0">
                <a:solidFill>
                  <a:srgbClr val="FFFFFF"/>
                </a:solidFill>
                <a:latin typeface="+mj-lt"/>
                <a:ea typeface="+mj-ea"/>
                <a:cs typeface="+mj-cs"/>
              </a:rPr>
              <a:t>Mondrian</a:t>
            </a:r>
          </a:p>
          <a:p>
            <a:pPr algn="r">
              <a:lnSpc>
                <a:spcPct val="90000"/>
              </a:lnSpc>
              <a:spcBef>
                <a:spcPct val="0"/>
              </a:spcBef>
              <a:spcAft>
                <a:spcPts val="600"/>
              </a:spcAft>
            </a:pPr>
            <a:r>
              <a:rPr lang="en-US" sz="4000" dirty="0">
                <a:solidFill>
                  <a:srgbClr val="FFFFFF"/>
                </a:solidFill>
                <a:latin typeface="+mj-lt"/>
                <a:ea typeface="+mj-ea"/>
                <a:cs typeface="+mj-cs"/>
              </a:rPr>
              <a:t>     K-</a:t>
            </a:r>
            <a:r>
              <a:rPr lang="en-US" sz="4000" dirty="0" err="1">
                <a:solidFill>
                  <a:srgbClr val="FFFFFF"/>
                </a:solidFill>
                <a:latin typeface="+mj-lt"/>
                <a:ea typeface="+mj-ea"/>
                <a:cs typeface="+mj-cs"/>
              </a:rPr>
              <a:t>anonimity</a:t>
            </a:r>
            <a:endParaRPr lang="en-US" sz="4000" dirty="0">
              <a:solidFill>
                <a:srgbClr val="FFFFFF"/>
              </a:solidFill>
              <a:latin typeface="+mj-lt"/>
              <a:ea typeface="+mj-ea"/>
              <a:cs typeface="+mj-cs"/>
            </a:endParaRPr>
          </a:p>
        </p:txBody>
      </p:sp>
      <p:cxnSp>
        <p:nvCxnSpPr>
          <p:cNvPr id="14" name="Straight Connector 13">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CasellaDiTesto 6">
            <a:extLst>
              <a:ext uri="{FF2B5EF4-FFF2-40B4-BE49-F238E27FC236}">
                <a16:creationId xmlns:a16="http://schemas.microsoft.com/office/drawing/2014/main" id="{E1B5C8D9-F133-4BDE-899F-1B223E0A4CAD}"/>
              </a:ext>
            </a:extLst>
          </p:cNvPr>
          <p:cNvSpPr txBox="1"/>
          <p:nvPr/>
        </p:nvSpPr>
        <p:spPr>
          <a:xfrm>
            <a:off x="5155379" y="1065862"/>
            <a:ext cx="5744685" cy="4726276"/>
          </a:xfrm>
          <a:prstGeom prst="rect">
            <a:avLst/>
          </a:prstGeom>
        </p:spPr>
        <p:txBody>
          <a:bodyPr vert="horz" lIns="91440" tIns="45720" rIns="91440" bIns="45720" rtlCol="0" anchor="ctr">
            <a:normAutofit/>
          </a:bodyPr>
          <a:lstStyle/>
          <a:p>
            <a:pPr>
              <a:lnSpc>
                <a:spcPct val="90000"/>
              </a:lnSpc>
              <a:spcAft>
                <a:spcPts val="600"/>
              </a:spcAft>
            </a:pPr>
            <a:r>
              <a:rPr lang="en-US" sz="2000" dirty="0">
                <a:solidFill>
                  <a:srgbClr val="FFFFFF"/>
                </a:solidFill>
              </a:rPr>
              <a:t>Authors:</a:t>
            </a:r>
          </a:p>
          <a:p>
            <a:pPr marL="342900" indent="-342900">
              <a:lnSpc>
                <a:spcPct val="90000"/>
              </a:lnSpc>
              <a:spcAft>
                <a:spcPts val="600"/>
              </a:spcAft>
              <a:buFont typeface="Arial" panose="020B0604020202020204" pitchFamily="34" charset="0"/>
              <a:buChar char="•"/>
            </a:pPr>
            <a:r>
              <a:rPr lang="en-US" sz="2000" dirty="0">
                <a:solidFill>
                  <a:srgbClr val="FFFFFF"/>
                </a:solidFill>
              </a:rPr>
              <a:t>Andrea Mercuri, S4714295</a:t>
            </a:r>
          </a:p>
          <a:p>
            <a:pPr marL="342900" indent="-342900">
              <a:lnSpc>
                <a:spcPct val="90000"/>
              </a:lnSpc>
              <a:spcAft>
                <a:spcPts val="600"/>
              </a:spcAft>
              <a:buFont typeface="Arial" panose="020B0604020202020204" pitchFamily="34" charset="0"/>
              <a:buChar char="•"/>
            </a:pPr>
            <a:r>
              <a:rPr lang="en-US" sz="2000" dirty="0">
                <a:solidFill>
                  <a:srgbClr val="FFFFFF"/>
                </a:solidFill>
              </a:rPr>
              <a:t>Andrea Mazza, S4087085</a:t>
            </a:r>
          </a:p>
          <a:p>
            <a:pPr marL="285750" indent="-228600">
              <a:lnSpc>
                <a:spcPct val="90000"/>
              </a:lnSpc>
              <a:spcAft>
                <a:spcPts val="600"/>
              </a:spcAft>
              <a:buFont typeface="Arial" panose="020B0604020202020204" pitchFamily="34" charset="0"/>
              <a:buChar char="•"/>
            </a:pPr>
            <a:endParaRPr lang="en-US" sz="2000" dirty="0">
              <a:solidFill>
                <a:srgbClr val="FFFFFF"/>
              </a:solidFill>
            </a:endParaRPr>
          </a:p>
          <a:p>
            <a:pPr marL="57150">
              <a:lnSpc>
                <a:spcPct val="90000"/>
              </a:lnSpc>
              <a:spcAft>
                <a:spcPts val="600"/>
              </a:spcAft>
            </a:pPr>
            <a:r>
              <a:rPr lang="en-US" sz="2000" dirty="0" err="1"/>
              <a:t>Github</a:t>
            </a:r>
            <a:r>
              <a:rPr lang="en-US" sz="2000" dirty="0"/>
              <a:t> repo: </a:t>
            </a:r>
            <a:r>
              <a:rPr lang="en-US" sz="2000" dirty="0">
                <a:hlinkClick r:id="rId3"/>
              </a:rPr>
              <a:t>https://github.com/Andrew0133/data-protection-privacy-exam</a:t>
            </a:r>
            <a:endParaRPr lang="en-US" sz="2000" dirty="0"/>
          </a:p>
        </p:txBody>
      </p:sp>
      <p:sp>
        <p:nvSpPr>
          <p:cNvPr id="9" name="CasellaDiTesto 8">
            <a:extLst>
              <a:ext uri="{FF2B5EF4-FFF2-40B4-BE49-F238E27FC236}">
                <a16:creationId xmlns:a16="http://schemas.microsoft.com/office/drawing/2014/main" id="{B5857234-F1E6-481C-AD14-176641B7BEF8}"/>
              </a:ext>
            </a:extLst>
          </p:cNvPr>
          <p:cNvSpPr txBox="1"/>
          <p:nvPr/>
        </p:nvSpPr>
        <p:spPr>
          <a:xfrm>
            <a:off x="2657321" y="5614991"/>
            <a:ext cx="1359383" cy="369332"/>
          </a:xfrm>
          <a:prstGeom prst="rect">
            <a:avLst/>
          </a:prstGeom>
          <a:noFill/>
        </p:spPr>
        <p:txBody>
          <a:bodyPr wrap="square" rtlCol="0">
            <a:spAutoFit/>
          </a:bodyPr>
          <a:lstStyle/>
          <a:p>
            <a:r>
              <a:rPr lang="en-US" dirty="0"/>
              <a:t>Introduction</a:t>
            </a:r>
          </a:p>
        </p:txBody>
      </p:sp>
      <p:pic>
        <p:nvPicPr>
          <p:cNvPr id="3" name="Immagine 2">
            <a:extLst>
              <a:ext uri="{FF2B5EF4-FFF2-40B4-BE49-F238E27FC236}">
                <a16:creationId xmlns:a16="http://schemas.microsoft.com/office/drawing/2014/main" id="{50E9983D-E9B8-46D1-9BBE-A917691154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4987" y="5063852"/>
            <a:ext cx="543189" cy="543189"/>
          </a:xfrm>
          <a:prstGeom prst="rect">
            <a:avLst/>
          </a:prstGeom>
        </p:spPr>
      </p:pic>
      <p:pic>
        <p:nvPicPr>
          <p:cNvPr id="10" name="Immagine 9">
            <a:extLst>
              <a:ext uri="{FF2B5EF4-FFF2-40B4-BE49-F238E27FC236}">
                <a16:creationId xmlns:a16="http://schemas.microsoft.com/office/drawing/2014/main" id="{5410EE7B-6407-46A4-BA50-A0F4BFA244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6357" y="5063852"/>
            <a:ext cx="543189" cy="543189"/>
          </a:xfrm>
          <a:prstGeom prst="rect">
            <a:avLst/>
          </a:prstGeom>
        </p:spPr>
      </p:pic>
      <p:sp>
        <p:nvSpPr>
          <p:cNvPr id="15" name="CasellaDiTesto 14">
            <a:extLst>
              <a:ext uri="{FF2B5EF4-FFF2-40B4-BE49-F238E27FC236}">
                <a16:creationId xmlns:a16="http://schemas.microsoft.com/office/drawing/2014/main" id="{BBF8AD01-5109-4D09-BAD2-0AA1365CBFA2}"/>
              </a:ext>
            </a:extLst>
          </p:cNvPr>
          <p:cNvSpPr txBox="1"/>
          <p:nvPr/>
        </p:nvSpPr>
        <p:spPr>
          <a:xfrm>
            <a:off x="4012694" y="5623804"/>
            <a:ext cx="1450650" cy="369332"/>
          </a:xfrm>
          <a:prstGeom prst="rect">
            <a:avLst/>
          </a:prstGeom>
          <a:noFill/>
        </p:spPr>
        <p:txBody>
          <a:bodyPr wrap="square">
            <a:spAutoFit/>
          </a:bodyPr>
          <a:lstStyle/>
          <a:p>
            <a:r>
              <a:rPr lang="it-IT" dirty="0"/>
              <a:t>Key concepts</a:t>
            </a:r>
          </a:p>
        </p:txBody>
      </p:sp>
      <p:sp>
        <p:nvSpPr>
          <p:cNvPr id="16" name="CasellaDiTesto 14">
            <a:extLst>
              <a:ext uri="{FF2B5EF4-FFF2-40B4-BE49-F238E27FC236}">
                <a16:creationId xmlns:a16="http://schemas.microsoft.com/office/drawing/2014/main" id="{3CE322E5-8297-4901-AD05-148490AD051F}"/>
              </a:ext>
            </a:extLst>
          </p:cNvPr>
          <p:cNvSpPr txBox="1"/>
          <p:nvPr/>
        </p:nvSpPr>
        <p:spPr>
          <a:xfrm>
            <a:off x="5434248" y="5623804"/>
            <a:ext cx="1450650" cy="369332"/>
          </a:xfrm>
          <a:prstGeom prst="rect">
            <a:avLst/>
          </a:prstGeom>
          <a:noFill/>
        </p:spPr>
        <p:txBody>
          <a:bodyPr wrap="square">
            <a:spAutoFit/>
          </a:bodyPr>
          <a:lstStyle/>
          <a:p>
            <a:r>
              <a:rPr lang="en-US" dirty="0"/>
              <a:t>Algorithm</a:t>
            </a:r>
          </a:p>
        </p:txBody>
      </p:sp>
      <p:pic>
        <p:nvPicPr>
          <p:cNvPr id="11" name="Picture 10" descr="Icon&#10;&#10;Description automatically generated">
            <a:extLst>
              <a:ext uri="{FF2B5EF4-FFF2-40B4-BE49-F238E27FC236}">
                <a16:creationId xmlns:a16="http://schemas.microsoft.com/office/drawing/2014/main" id="{36A06C4C-244E-409D-AA91-80499EE424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4246" y="5080615"/>
            <a:ext cx="543189" cy="543189"/>
          </a:xfrm>
          <a:prstGeom prst="rect">
            <a:avLst/>
          </a:prstGeom>
        </p:spPr>
      </p:pic>
      <p:sp>
        <p:nvSpPr>
          <p:cNvPr id="17" name="CasellaDiTesto 14">
            <a:extLst>
              <a:ext uri="{FF2B5EF4-FFF2-40B4-BE49-F238E27FC236}">
                <a16:creationId xmlns:a16="http://schemas.microsoft.com/office/drawing/2014/main" id="{274E0F5D-F1E6-40E1-A339-1C45B3492455}"/>
              </a:ext>
            </a:extLst>
          </p:cNvPr>
          <p:cNvSpPr txBox="1"/>
          <p:nvPr/>
        </p:nvSpPr>
        <p:spPr>
          <a:xfrm>
            <a:off x="6520764" y="5623804"/>
            <a:ext cx="1450650" cy="369332"/>
          </a:xfrm>
          <a:prstGeom prst="rect">
            <a:avLst/>
          </a:prstGeom>
          <a:noFill/>
        </p:spPr>
        <p:txBody>
          <a:bodyPr wrap="square">
            <a:spAutoFit/>
          </a:bodyPr>
          <a:lstStyle/>
          <a:p>
            <a:r>
              <a:rPr lang="en-US" dirty="0"/>
              <a:t>Example</a:t>
            </a:r>
          </a:p>
        </p:txBody>
      </p:sp>
      <p:pic>
        <p:nvPicPr>
          <p:cNvPr id="21" name="Picture 20" descr="Icon&#10;&#10;Description automatically generated">
            <a:extLst>
              <a:ext uri="{FF2B5EF4-FFF2-40B4-BE49-F238E27FC236}">
                <a16:creationId xmlns:a16="http://schemas.microsoft.com/office/drawing/2014/main" id="{6D85C29D-0166-4475-B769-939DE9D8E1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68259" y="5080615"/>
            <a:ext cx="543190" cy="543190"/>
          </a:xfrm>
          <a:prstGeom prst="rect">
            <a:avLst/>
          </a:prstGeom>
        </p:spPr>
      </p:pic>
      <p:sp>
        <p:nvSpPr>
          <p:cNvPr id="23" name="CasellaDiTesto 14">
            <a:extLst>
              <a:ext uri="{FF2B5EF4-FFF2-40B4-BE49-F238E27FC236}">
                <a16:creationId xmlns:a16="http://schemas.microsoft.com/office/drawing/2014/main" id="{9B137DAE-7484-47F1-8572-83D376DAB5E4}"/>
              </a:ext>
            </a:extLst>
          </p:cNvPr>
          <p:cNvSpPr txBox="1">
            <a:spLocks/>
          </p:cNvSpPr>
          <p:nvPr/>
        </p:nvSpPr>
        <p:spPr>
          <a:xfrm>
            <a:off x="7531004" y="5623804"/>
            <a:ext cx="1928424" cy="369332"/>
          </a:xfrm>
          <a:prstGeom prst="rect">
            <a:avLst/>
          </a:prstGeom>
          <a:noFill/>
        </p:spPr>
        <p:txBody>
          <a:bodyPr wrap="square">
            <a:spAutoFit/>
          </a:bodyPr>
          <a:lstStyle/>
          <a:p>
            <a:r>
              <a:rPr lang="en-US" dirty="0"/>
              <a:t>Experimental data</a:t>
            </a:r>
          </a:p>
        </p:txBody>
      </p:sp>
      <p:pic>
        <p:nvPicPr>
          <p:cNvPr id="25" name="Picture 24" descr="Icon&#10;&#10;Description automatically generated">
            <a:extLst>
              <a:ext uri="{FF2B5EF4-FFF2-40B4-BE49-F238E27FC236}">
                <a16:creationId xmlns:a16="http://schemas.microsoft.com/office/drawing/2014/main" id="{4192F5C5-F0DB-4583-B3C3-3EBDEF19B7F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46528" y="5063851"/>
            <a:ext cx="543190" cy="543190"/>
          </a:xfrm>
          <a:prstGeom prst="rect">
            <a:avLst/>
          </a:prstGeom>
        </p:spPr>
      </p:pic>
    </p:spTree>
    <p:extLst>
      <p:ext uri="{BB962C8B-B14F-4D97-AF65-F5344CB8AC3E}">
        <p14:creationId xmlns:p14="http://schemas.microsoft.com/office/powerpoint/2010/main" val="176590802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Example</a:t>
            </a:r>
            <a:r>
              <a:rPr lang="it-IT" sz="4000" dirty="0">
                <a:solidFill>
                  <a:schemeClr val="bg1"/>
                </a:solidFill>
              </a:rPr>
              <a:t> – Data </a:t>
            </a:r>
            <a:r>
              <a:rPr lang="it-IT" sz="4000" dirty="0" err="1">
                <a:solidFill>
                  <a:schemeClr val="bg1"/>
                </a:solidFill>
              </a:rPr>
              <a:t>normalization</a:t>
            </a:r>
            <a:endParaRPr lang="it-IT" sz="4000" dirty="0">
              <a:solidFill>
                <a:schemeClr val="bg1"/>
              </a:solidFill>
            </a:endParaRP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egnaposto contenuto 2">
            <a:extLst>
              <a:ext uri="{FF2B5EF4-FFF2-40B4-BE49-F238E27FC236}">
                <a16:creationId xmlns:a16="http://schemas.microsoft.com/office/drawing/2014/main" id="{8BC6E4D3-B7B1-4BE0-AC41-416B9C9FB027}"/>
              </a:ext>
            </a:extLst>
          </p:cNvPr>
          <p:cNvSpPr>
            <a:spLocks noGrp="1"/>
          </p:cNvSpPr>
          <p:nvPr>
            <p:ph idx="1"/>
          </p:nvPr>
        </p:nvSpPr>
        <p:spPr>
          <a:xfrm>
            <a:off x="1155548" y="2217343"/>
            <a:ext cx="4615523" cy="3959619"/>
          </a:xfrm>
        </p:spPr>
        <p:txBody>
          <a:bodyPr>
            <a:normAutofit/>
          </a:bodyPr>
          <a:lstStyle/>
          <a:p>
            <a:r>
              <a:rPr lang="it-IT" sz="2400" dirty="0" err="1"/>
              <a:t>Transformation</a:t>
            </a:r>
            <a:r>
              <a:rPr lang="it-IT" sz="2400" dirty="0"/>
              <a:t> </a:t>
            </a:r>
            <a:r>
              <a:rPr lang="it-IT" sz="2400" dirty="0" err="1"/>
              <a:t>categorical</a:t>
            </a:r>
            <a:r>
              <a:rPr lang="it-IT" sz="2400" dirty="0"/>
              <a:t> </a:t>
            </a:r>
            <a:r>
              <a:rPr lang="it-IT" sz="2400" dirty="0">
                <a:sym typeface="Wingdings" panose="05000000000000000000" pitchFamily="2" charset="2"/>
              </a:rPr>
              <a:t> non </a:t>
            </a:r>
            <a:r>
              <a:rPr lang="it-IT" sz="2400" dirty="0" err="1">
                <a:sym typeface="Wingdings" panose="05000000000000000000" pitchFamily="2" charset="2"/>
              </a:rPr>
              <a:t>categorical</a:t>
            </a:r>
            <a:endParaRPr lang="it-IT" sz="2400" dirty="0">
              <a:sym typeface="Wingdings" panose="05000000000000000000" pitchFamily="2" charset="2"/>
            </a:endParaRPr>
          </a:p>
          <a:p>
            <a:r>
              <a:rPr lang="en-US" sz="2400" dirty="0">
                <a:sym typeface="Wingdings" panose="05000000000000000000" pitchFamily="2" charset="2"/>
              </a:rPr>
              <a:t>Dictionaries</a:t>
            </a:r>
            <a:r>
              <a:rPr lang="it-IT" sz="2400" dirty="0">
                <a:sym typeface="Wingdings" panose="05000000000000000000" pitchFamily="2" charset="2"/>
              </a:rPr>
              <a:t>:</a:t>
            </a:r>
          </a:p>
          <a:p>
            <a:pPr lvl="1"/>
            <a:r>
              <a:rPr lang="it-IT" dirty="0">
                <a:sym typeface="Wingdings" panose="05000000000000000000" pitchFamily="2" charset="2"/>
              </a:rPr>
              <a:t>Encoding</a:t>
            </a:r>
          </a:p>
          <a:p>
            <a:pPr lvl="1"/>
            <a:r>
              <a:rPr lang="it-IT" dirty="0">
                <a:sym typeface="Wingdings" panose="05000000000000000000" pitchFamily="2" charset="2"/>
              </a:rPr>
              <a:t>Decoding</a:t>
            </a:r>
            <a:endParaRPr lang="it-IT" dirty="0"/>
          </a:p>
          <a:p>
            <a:endParaRPr lang="it-IT" sz="2400" dirty="0">
              <a:sym typeface="Wingdings" panose="05000000000000000000" pitchFamily="2" charset="2"/>
            </a:endParaRPr>
          </a:p>
        </p:txBody>
      </p:sp>
      <p:pic>
        <p:nvPicPr>
          <p:cNvPr id="13" name="Picture 12" descr="Icon&#10;&#10;Description automatically generated">
            <a:extLst>
              <a:ext uri="{FF2B5EF4-FFF2-40B4-BE49-F238E27FC236}">
                <a16:creationId xmlns:a16="http://schemas.microsoft.com/office/drawing/2014/main" id="{FD981EFD-5C2D-4A59-9BE0-59EFFF175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40" y="637762"/>
            <a:ext cx="543190" cy="543190"/>
          </a:xfrm>
          <a:prstGeom prst="rect">
            <a:avLst/>
          </a:prstGeom>
        </p:spPr>
      </p:pic>
      <p:pic>
        <p:nvPicPr>
          <p:cNvPr id="14" name="Immagine 12">
            <a:extLst>
              <a:ext uri="{FF2B5EF4-FFF2-40B4-BE49-F238E27FC236}">
                <a16:creationId xmlns:a16="http://schemas.microsoft.com/office/drawing/2014/main" id="{4A5CD821-192F-421E-9F79-41B0436E2C9F}"/>
              </a:ext>
            </a:extLst>
          </p:cNvPr>
          <p:cNvPicPr>
            <a:picLocks noChangeAspect="1"/>
          </p:cNvPicPr>
          <p:nvPr/>
        </p:nvPicPr>
        <p:blipFill rotWithShape="1">
          <a:blip r:embed="rId3"/>
          <a:srcRect t="3935"/>
          <a:stretch/>
        </p:blipFill>
        <p:spPr>
          <a:xfrm>
            <a:off x="5857336" y="2863969"/>
            <a:ext cx="5188011" cy="2555007"/>
          </a:xfrm>
          <a:prstGeom prst="rect">
            <a:avLst/>
          </a:prstGeom>
        </p:spPr>
      </p:pic>
    </p:spTree>
    <p:extLst>
      <p:ext uri="{BB962C8B-B14F-4D97-AF65-F5344CB8AC3E}">
        <p14:creationId xmlns:p14="http://schemas.microsoft.com/office/powerpoint/2010/main" val="1655949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Example</a:t>
            </a:r>
            <a:r>
              <a:rPr lang="it-IT" sz="4000" dirty="0">
                <a:solidFill>
                  <a:schemeClr val="bg1"/>
                </a:solidFill>
              </a:rPr>
              <a:t> – </a:t>
            </a:r>
            <a:r>
              <a:rPr lang="it-IT" sz="4000" dirty="0" err="1">
                <a:solidFill>
                  <a:schemeClr val="bg1"/>
                </a:solidFill>
              </a:rPr>
              <a:t>Partition</a:t>
            </a:r>
            <a:r>
              <a:rPr lang="it-IT" sz="4000" dirty="0">
                <a:solidFill>
                  <a:schemeClr val="bg1"/>
                </a:solidFill>
              </a:rPr>
              <a:t> I</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egnaposto contenuto 2">
            <a:extLst>
              <a:ext uri="{FF2B5EF4-FFF2-40B4-BE49-F238E27FC236}">
                <a16:creationId xmlns:a16="http://schemas.microsoft.com/office/drawing/2014/main" id="{8BC6E4D3-B7B1-4BE0-AC41-416B9C9FB027}"/>
              </a:ext>
            </a:extLst>
          </p:cNvPr>
          <p:cNvSpPr>
            <a:spLocks noGrp="1"/>
          </p:cNvSpPr>
          <p:nvPr>
            <p:ph idx="1"/>
          </p:nvPr>
        </p:nvSpPr>
        <p:spPr>
          <a:xfrm>
            <a:off x="1155548" y="2217343"/>
            <a:ext cx="4615523" cy="3959619"/>
          </a:xfrm>
        </p:spPr>
        <p:txBody>
          <a:bodyPr>
            <a:normAutofit/>
          </a:bodyPr>
          <a:lstStyle/>
          <a:p>
            <a:r>
              <a:rPr lang="it-IT" sz="2400" dirty="0"/>
              <a:t>k = 2</a:t>
            </a:r>
          </a:p>
          <a:p>
            <a:r>
              <a:rPr lang="it-IT" sz="2400" dirty="0" err="1"/>
              <a:t>QIs</a:t>
            </a:r>
            <a:r>
              <a:rPr lang="it-IT" sz="2400" dirty="0"/>
              <a:t>: age, sex, </a:t>
            </a:r>
            <a:r>
              <a:rPr lang="it-IT" sz="2400" dirty="0" err="1"/>
              <a:t>zip_code</a:t>
            </a:r>
            <a:endParaRPr lang="it-IT" sz="2400" dirty="0"/>
          </a:p>
          <a:p>
            <a:pPr marL="0" indent="0">
              <a:buNone/>
            </a:pPr>
            <a:endParaRPr lang="it-IT" sz="2400" dirty="0">
              <a:sym typeface="Wingdings" panose="05000000000000000000" pitchFamily="2" charset="2"/>
            </a:endParaRPr>
          </a:p>
        </p:txBody>
      </p:sp>
      <p:pic>
        <p:nvPicPr>
          <p:cNvPr id="13" name="Picture 12" descr="Icon&#10;&#10;Description automatically generated">
            <a:extLst>
              <a:ext uri="{FF2B5EF4-FFF2-40B4-BE49-F238E27FC236}">
                <a16:creationId xmlns:a16="http://schemas.microsoft.com/office/drawing/2014/main" id="{FD981EFD-5C2D-4A59-9BE0-59EFFF175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40" y="637762"/>
            <a:ext cx="543190" cy="543190"/>
          </a:xfrm>
          <a:prstGeom prst="rect">
            <a:avLst/>
          </a:prstGeom>
        </p:spPr>
      </p:pic>
      <p:pic>
        <p:nvPicPr>
          <p:cNvPr id="14" name="Immagine 12">
            <a:extLst>
              <a:ext uri="{FF2B5EF4-FFF2-40B4-BE49-F238E27FC236}">
                <a16:creationId xmlns:a16="http://schemas.microsoft.com/office/drawing/2014/main" id="{4A5CD821-192F-421E-9F79-41B0436E2C9F}"/>
              </a:ext>
            </a:extLst>
          </p:cNvPr>
          <p:cNvPicPr>
            <a:picLocks noChangeAspect="1"/>
          </p:cNvPicPr>
          <p:nvPr/>
        </p:nvPicPr>
        <p:blipFill rotWithShape="1">
          <a:blip r:embed="rId3"/>
          <a:srcRect t="3935"/>
          <a:stretch/>
        </p:blipFill>
        <p:spPr>
          <a:xfrm>
            <a:off x="5857336" y="2863969"/>
            <a:ext cx="5188011" cy="2555007"/>
          </a:xfrm>
          <a:prstGeom prst="rect">
            <a:avLst/>
          </a:prstGeom>
        </p:spPr>
      </p:pic>
    </p:spTree>
    <p:extLst>
      <p:ext uri="{BB962C8B-B14F-4D97-AF65-F5344CB8AC3E}">
        <p14:creationId xmlns:p14="http://schemas.microsoft.com/office/powerpoint/2010/main" val="1952814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Example</a:t>
            </a:r>
            <a:r>
              <a:rPr lang="it-IT" sz="4000" dirty="0">
                <a:solidFill>
                  <a:schemeClr val="bg1"/>
                </a:solidFill>
              </a:rPr>
              <a:t> – </a:t>
            </a:r>
            <a:r>
              <a:rPr lang="it-IT" sz="4000" dirty="0" err="1">
                <a:solidFill>
                  <a:schemeClr val="bg1"/>
                </a:solidFill>
              </a:rPr>
              <a:t>Partition</a:t>
            </a:r>
            <a:r>
              <a:rPr lang="it-IT" sz="4000" dirty="0">
                <a:solidFill>
                  <a:schemeClr val="bg1"/>
                </a:solidFill>
              </a:rPr>
              <a:t> II</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egnaposto contenuto 2">
            <a:extLst>
              <a:ext uri="{FF2B5EF4-FFF2-40B4-BE49-F238E27FC236}">
                <a16:creationId xmlns:a16="http://schemas.microsoft.com/office/drawing/2014/main" id="{8BC6E4D3-B7B1-4BE0-AC41-416B9C9FB027}"/>
              </a:ext>
            </a:extLst>
          </p:cNvPr>
          <p:cNvSpPr>
            <a:spLocks noGrp="1"/>
          </p:cNvSpPr>
          <p:nvPr>
            <p:ph idx="1"/>
          </p:nvPr>
        </p:nvSpPr>
        <p:spPr>
          <a:xfrm>
            <a:off x="1155548" y="2217343"/>
            <a:ext cx="4615523" cy="3959619"/>
          </a:xfrm>
        </p:spPr>
        <p:txBody>
          <a:bodyPr>
            <a:normAutofit/>
          </a:bodyPr>
          <a:lstStyle/>
          <a:p>
            <a:r>
              <a:rPr lang="it-IT" sz="2400" dirty="0" err="1"/>
              <a:t>dim</a:t>
            </a:r>
            <a:r>
              <a:rPr lang="it-IT" sz="2400" dirty="0"/>
              <a:t>: age</a:t>
            </a:r>
          </a:p>
          <a:p>
            <a:r>
              <a:rPr lang="it-IT" sz="2400" dirty="0" err="1"/>
              <a:t>splitVal</a:t>
            </a:r>
            <a:r>
              <a:rPr lang="it-IT" sz="2400" dirty="0"/>
              <a:t>: 26.33</a:t>
            </a:r>
          </a:p>
          <a:p>
            <a:r>
              <a:rPr lang="it-IT" sz="2400" dirty="0"/>
              <a:t>no </a:t>
            </a:r>
            <a:r>
              <a:rPr lang="it-IT" sz="2400" dirty="0" err="1"/>
              <a:t>allowable</a:t>
            </a:r>
            <a:r>
              <a:rPr lang="it-IT" sz="2400" dirty="0"/>
              <a:t> </a:t>
            </a:r>
            <a:r>
              <a:rPr lang="it-IT" sz="2400" dirty="0" err="1"/>
              <a:t>multidimensional</a:t>
            </a:r>
            <a:r>
              <a:rPr lang="it-IT" sz="2400" dirty="0"/>
              <a:t> </a:t>
            </a:r>
            <a:r>
              <a:rPr lang="it-IT" sz="2400" dirty="0" err="1"/>
              <a:t>cut</a:t>
            </a:r>
            <a:r>
              <a:rPr lang="it-IT" sz="2400" dirty="0"/>
              <a:t> for </a:t>
            </a:r>
            <a:r>
              <a:rPr lang="it-IT" sz="2400" dirty="0" err="1"/>
              <a:t>partition</a:t>
            </a:r>
            <a:br>
              <a:rPr lang="it-IT" sz="2400" dirty="0"/>
            </a:br>
            <a:r>
              <a:rPr lang="it-IT" sz="2400" dirty="0"/>
              <a:t>(</a:t>
            </a:r>
            <a:r>
              <a:rPr lang="it-IT" sz="2400" dirty="0" err="1"/>
              <a:t>lhs</a:t>
            </a:r>
            <a:r>
              <a:rPr lang="it-IT" sz="2400" dirty="0"/>
              <a:t>, </a:t>
            </a:r>
            <a:r>
              <a:rPr lang="it-IT" sz="2400" dirty="0" err="1"/>
              <a:t>rhs</a:t>
            </a:r>
            <a:r>
              <a:rPr lang="it-IT" sz="2400" dirty="0"/>
              <a:t>)</a:t>
            </a:r>
          </a:p>
          <a:p>
            <a:pPr marL="0" indent="0">
              <a:buNone/>
            </a:pPr>
            <a:endParaRPr lang="it-IT" sz="2400" dirty="0">
              <a:sym typeface="Wingdings" panose="05000000000000000000" pitchFamily="2" charset="2"/>
            </a:endParaRPr>
          </a:p>
        </p:txBody>
      </p:sp>
      <p:pic>
        <p:nvPicPr>
          <p:cNvPr id="13" name="Picture 12" descr="Icon&#10;&#10;Description automatically generated">
            <a:extLst>
              <a:ext uri="{FF2B5EF4-FFF2-40B4-BE49-F238E27FC236}">
                <a16:creationId xmlns:a16="http://schemas.microsoft.com/office/drawing/2014/main" id="{FD981EFD-5C2D-4A59-9BE0-59EFFF175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40" y="637762"/>
            <a:ext cx="543190" cy="543190"/>
          </a:xfrm>
          <a:prstGeom prst="rect">
            <a:avLst/>
          </a:prstGeom>
        </p:spPr>
      </p:pic>
      <p:pic>
        <p:nvPicPr>
          <p:cNvPr id="10" name="Immagine 6" descr="Immagine che contiene tavolo&#10;&#10;Descrizione generata automaticamente">
            <a:extLst>
              <a:ext uri="{FF2B5EF4-FFF2-40B4-BE49-F238E27FC236}">
                <a16:creationId xmlns:a16="http://schemas.microsoft.com/office/drawing/2014/main" id="{76FD4DA5-74A6-493B-AE33-F1F17C05D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802" y="2460396"/>
            <a:ext cx="5469894" cy="3652971"/>
          </a:xfrm>
          <a:prstGeom prst="rect">
            <a:avLst/>
          </a:prstGeom>
        </p:spPr>
      </p:pic>
    </p:spTree>
    <p:extLst>
      <p:ext uri="{BB962C8B-B14F-4D97-AF65-F5344CB8AC3E}">
        <p14:creationId xmlns:p14="http://schemas.microsoft.com/office/powerpoint/2010/main" val="870361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Example</a:t>
            </a:r>
            <a:r>
              <a:rPr lang="it-IT" sz="4000" dirty="0">
                <a:solidFill>
                  <a:schemeClr val="bg1"/>
                </a:solidFill>
              </a:rPr>
              <a:t> – </a:t>
            </a:r>
            <a:r>
              <a:rPr lang="it-IT" sz="4000" dirty="0" err="1">
                <a:solidFill>
                  <a:schemeClr val="bg1"/>
                </a:solidFill>
              </a:rPr>
              <a:t>Resulting</a:t>
            </a:r>
            <a:r>
              <a:rPr lang="it-IT" sz="4000" dirty="0">
                <a:solidFill>
                  <a:schemeClr val="bg1"/>
                </a:solidFill>
              </a:rPr>
              <a:t> </a:t>
            </a:r>
            <a:r>
              <a:rPr lang="it-IT" sz="4000" dirty="0" err="1">
                <a:solidFill>
                  <a:schemeClr val="bg1"/>
                </a:solidFill>
              </a:rPr>
              <a:t>Anonymization</a:t>
            </a:r>
            <a:endParaRPr lang="it-IT" sz="4000" dirty="0">
              <a:solidFill>
                <a:schemeClr val="bg1"/>
              </a:solidFill>
            </a:endParaRP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egnaposto contenuto 2">
            <a:extLst>
              <a:ext uri="{FF2B5EF4-FFF2-40B4-BE49-F238E27FC236}">
                <a16:creationId xmlns:a16="http://schemas.microsoft.com/office/drawing/2014/main" id="{8BC6E4D3-B7B1-4BE0-AC41-416B9C9FB027}"/>
              </a:ext>
            </a:extLst>
          </p:cNvPr>
          <p:cNvSpPr>
            <a:spLocks noGrp="1"/>
          </p:cNvSpPr>
          <p:nvPr>
            <p:ph idx="1"/>
          </p:nvPr>
        </p:nvSpPr>
        <p:spPr>
          <a:xfrm>
            <a:off x="1155549" y="2217343"/>
            <a:ext cx="3752882" cy="3959619"/>
          </a:xfrm>
        </p:spPr>
        <p:txBody>
          <a:bodyPr>
            <a:normAutofit/>
          </a:bodyPr>
          <a:lstStyle/>
          <a:p>
            <a:r>
              <a:rPr lang="en-US" sz="2400" dirty="0"/>
              <a:t>Anonymized data</a:t>
            </a:r>
            <a:endParaRPr lang="it-IT" dirty="0"/>
          </a:p>
          <a:p>
            <a:endParaRPr lang="it-IT" sz="2400" dirty="0">
              <a:sym typeface="Wingdings" panose="05000000000000000000" pitchFamily="2" charset="2"/>
            </a:endParaRPr>
          </a:p>
        </p:txBody>
      </p:sp>
      <p:pic>
        <p:nvPicPr>
          <p:cNvPr id="13" name="Picture 12" descr="Icon&#10;&#10;Description automatically generated">
            <a:extLst>
              <a:ext uri="{FF2B5EF4-FFF2-40B4-BE49-F238E27FC236}">
                <a16:creationId xmlns:a16="http://schemas.microsoft.com/office/drawing/2014/main" id="{FD981EFD-5C2D-4A59-9BE0-59EFFF175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40" y="637762"/>
            <a:ext cx="543190" cy="543190"/>
          </a:xfrm>
          <a:prstGeom prst="rect">
            <a:avLst/>
          </a:prstGeom>
        </p:spPr>
      </p:pic>
      <p:pic>
        <p:nvPicPr>
          <p:cNvPr id="9" name="Immagine 4">
            <a:extLst>
              <a:ext uri="{FF2B5EF4-FFF2-40B4-BE49-F238E27FC236}">
                <a16:creationId xmlns:a16="http://schemas.microsoft.com/office/drawing/2014/main" id="{DD7C2E17-8621-4073-8AC5-45D263ADACEF}"/>
              </a:ext>
            </a:extLst>
          </p:cNvPr>
          <p:cNvPicPr>
            <a:picLocks noChangeAspect="1"/>
          </p:cNvPicPr>
          <p:nvPr/>
        </p:nvPicPr>
        <p:blipFill>
          <a:blip r:embed="rId3"/>
          <a:stretch>
            <a:fillRect/>
          </a:stretch>
        </p:blipFill>
        <p:spPr>
          <a:xfrm>
            <a:off x="5042769" y="2933114"/>
            <a:ext cx="6240927" cy="2368275"/>
          </a:xfrm>
          <a:prstGeom prst="rect">
            <a:avLst/>
          </a:prstGeom>
        </p:spPr>
      </p:pic>
    </p:spTree>
    <p:extLst>
      <p:ext uri="{BB962C8B-B14F-4D97-AF65-F5344CB8AC3E}">
        <p14:creationId xmlns:p14="http://schemas.microsoft.com/office/powerpoint/2010/main" val="3657148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Experimental data</a:t>
            </a:r>
            <a:r>
              <a:rPr lang="it-IT" sz="4000" dirty="0">
                <a:solidFill>
                  <a:schemeClr val="bg1"/>
                </a:solidFill>
              </a:rPr>
              <a:t> – </a:t>
            </a:r>
            <a:r>
              <a:rPr lang="it-IT" sz="4000" dirty="0" err="1">
                <a:solidFill>
                  <a:schemeClr val="bg1"/>
                </a:solidFill>
              </a:rPr>
              <a:t>Metric</a:t>
            </a:r>
            <a:endParaRPr lang="it-IT" sz="4000" dirty="0">
              <a:solidFill>
                <a:schemeClr val="bg1"/>
              </a:solidFill>
            </a:endParaRP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egnaposto contenuto 2">
            <a:extLst>
              <a:ext uri="{FF2B5EF4-FFF2-40B4-BE49-F238E27FC236}">
                <a16:creationId xmlns:a16="http://schemas.microsoft.com/office/drawing/2014/main" id="{8BC6E4D3-B7B1-4BE0-AC41-416B9C9FB027}"/>
              </a:ext>
            </a:extLst>
          </p:cNvPr>
          <p:cNvSpPr>
            <a:spLocks noGrp="1"/>
          </p:cNvSpPr>
          <p:nvPr>
            <p:ph idx="1"/>
          </p:nvPr>
        </p:nvSpPr>
        <p:spPr>
          <a:xfrm>
            <a:off x="1155548" y="2217343"/>
            <a:ext cx="4615523" cy="3959619"/>
          </a:xfrm>
        </p:spPr>
        <p:txBody>
          <a:bodyPr>
            <a:normAutofit/>
          </a:bodyPr>
          <a:lstStyle/>
          <a:p>
            <a:r>
              <a:rPr lang="en-US" sz="2400" dirty="0"/>
              <a:t>Normalized average equivalence class size metric (C</a:t>
            </a:r>
            <a:r>
              <a:rPr lang="en-US" sz="2400" baseline="-25000" dirty="0"/>
              <a:t>AVG</a:t>
            </a:r>
            <a:r>
              <a:rPr lang="en-US" sz="2400" dirty="0"/>
              <a:t>).</a:t>
            </a:r>
            <a:endParaRPr lang="it-IT" sz="2400" dirty="0"/>
          </a:p>
          <a:p>
            <a:r>
              <a:rPr lang="en-US" sz="2400" dirty="0"/>
              <a:t>Measures how well partitioning approaches the best case (information loss).</a:t>
            </a:r>
            <a:endParaRPr lang="it-IT" sz="2400" dirty="0">
              <a:sym typeface="Wingdings" panose="05000000000000000000" pitchFamily="2" charset="2"/>
            </a:endParaRPr>
          </a:p>
        </p:txBody>
      </p:sp>
      <p:pic>
        <p:nvPicPr>
          <p:cNvPr id="10" name="Immagine 5">
            <a:extLst>
              <a:ext uri="{FF2B5EF4-FFF2-40B4-BE49-F238E27FC236}">
                <a16:creationId xmlns:a16="http://schemas.microsoft.com/office/drawing/2014/main" id="{91EFD59B-4302-4E80-BE1A-269922D87AAD}"/>
              </a:ext>
            </a:extLst>
          </p:cNvPr>
          <p:cNvPicPr>
            <a:picLocks noChangeAspect="1"/>
          </p:cNvPicPr>
          <p:nvPr/>
        </p:nvPicPr>
        <p:blipFill>
          <a:blip r:embed="rId2"/>
          <a:stretch>
            <a:fillRect/>
          </a:stretch>
        </p:blipFill>
        <p:spPr>
          <a:xfrm>
            <a:off x="5195586" y="4412482"/>
            <a:ext cx="5849761" cy="756877"/>
          </a:xfrm>
          <a:prstGeom prst="rect">
            <a:avLst/>
          </a:prstGeom>
        </p:spPr>
      </p:pic>
      <p:pic>
        <p:nvPicPr>
          <p:cNvPr id="11" name="Picture 10" descr="Icon&#10;&#10;Description automatically generated">
            <a:extLst>
              <a:ext uri="{FF2B5EF4-FFF2-40B4-BE49-F238E27FC236}">
                <a16:creationId xmlns:a16="http://schemas.microsoft.com/office/drawing/2014/main" id="{5BF159F1-46BB-42D0-A80C-8791EE580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463" y="637762"/>
            <a:ext cx="543190" cy="543190"/>
          </a:xfrm>
          <a:prstGeom prst="rect">
            <a:avLst/>
          </a:prstGeom>
        </p:spPr>
      </p:pic>
    </p:spTree>
    <p:extLst>
      <p:ext uri="{BB962C8B-B14F-4D97-AF65-F5344CB8AC3E}">
        <p14:creationId xmlns:p14="http://schemas.microsoft.com/office/powerpoint/2010/main" val="4220010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Experimental data</a:t>
            </a:r>
            <a:r>
              <a:rPr lang="it-IT" sz="4000" dirty="0">
                <a:solidFill>
                  <a:schemeClr val="bg1"/>
                </a:solidFill>
              </a:rPr>
              <a:t> – </a:t>
            </a:r>
            <a:r>
              <a:rPr lang="it-IT" sz="4000" dirty="0" err="1">
                <a:solidFill>
                  <a:schemeClr val="bg1"/>
                </a:solidFill>
              </a:rPr>
              <a:t>Metric</a:t>
            </a:r>
            <a:r>
              <a:rPr lang="it-IT" sz="4000" dirty="0">
                <a:solidFill>
                  <a:schemeClr val="bg1"/>
                </a:solidFill>
              </a:rPr>
              <a:t> vs k</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Icon&#10;&#10;Description automatically generated">
            <a:extLst>
              <a:ext uri="{FF2B5EF4-FFF2-40B4-BE49-F238E27FC236}">
                <a16:creationId xmlns:a16="http://schemas.microsoft.com/office/drawing/2014/main" id="{A3B23CEF-5CEE-4344-B3C0-3D943A035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463" y="637762"/>
            <a:ext cx="543190" cy="543190"/>
          </a:xfrm>
          <a:prstGeom prst="rect">
            <a:avLst/>
          </a:prstGeom>
        </p:spPr>
      </p:pic>
      <p:pic>
        <p:nvPicPr>
          <p:cNvPr id="8" name="Content Placeholder 7" descr="Chart, line chart&#10;&#10;Description automatically generated">
            <a:extLst>
              <a:ext uri="{FF2B5EF4-FFF2-40B4-BE49-F238E27FC236}">
                <a16:creationId xmlns:a16="http://schemas.microsoft.com/office/drawing/2014/main" id="{42550E26-6E9E-456F-87D1-9CD5F6AC26C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8927" b="5390"/>
          <a:stretch/>
        </p:blipFill>
        <p:spPr>
          <a:xfrm>
            <a:off x="2015494" y="1942485"/>
            <a:ext cx="8161001" cy="4661670"/>
          </a:xfrm>
        </p:spPr>
      </p:pic>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20150121-00E8-4955-8CD7-701194F29FE9}"/>
                  </a:ext>
                </a:extLst>
              </p14:cNvPr>
              <p14:cNvContentPartPr/>
              <p14:nvPr/>
            </p14:nvContentPartPr>
            <p14:xfrm>
              <a:off x="1015304" y="1875567"/>
              <a:ext cx="741240" cy="210960"/>
            </p14:xfrm>
          </p:contentPart>
        </mc:Choice>
        <mc:Fallback xmlns="">
          <p:pic>
            <p:nvPicPr>
              <p:cNvPr id="18" name="Ink 17">
                <a:extLst>
                  <a:ext uri="{FF2B5EF4-FFF2-40B4-BE49-F238E27FC236}">
                    <a16:creationId xmlns:a16="http://schemas.microsoft.com/office/drawing/2014/main" id="{20150121-00E8-4955-8CD7-701194F29FE9}"/>
                  </a:ext>
                </a:extLst>
              </p:cNvPr>
              <p:cNvPicPr/>
              <p:nvPr/>
            </p:nvPicPr>
            <p:blipFill>
              <a:blip r:embed="rId5"/>
              <a:stretch>
                <a:fillRect/>
              </a:stretch>
            </p:blipFill>
            <p:spPr>
              <a:xfrm>
                <a:off x="1006304" y="1866927"/>
                <a:ext cx="7588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id="{1C802892-C841-463F-B8D1-E1B3CC684D54}"/>
                  </a:ext>
                </a:extLst>
              </p14:cNvPr>
              <p14:cNvContentPartPr/>
              <p14:nvPr/>
            </p14:nvContentPartPr>
            <p14:xfrm>
              <a:off x="933224" y="1842087"/>
              <a:ext cx="635400" cy="298080"/>
            </p14:xfrm>
          </p:contentPart>
        </mc:Choice>
        <mc:Fallback xmlns="">
          <p:pic>
            <p:nvPicPr>
              <p:cNvPr id="20" name="Ink 19">
                <a:extLst>
                  <a:ext uri="{FF2B5EF4-FFF2-40B4-BE49-F238E27FC236}">
                    <a16:creationId xmlns:a16="http://schemas.microsoft.com/office/drawing/2014/main" id="{1C802892-C841-463F-B8D1-E1B3CC684D54}"/>
                  </a:ext>
                </a:extLst>
              </p:cNvPr>
              <p:cNvPicPr/>
              <p:nvPr/>
            </p:nvPicPr>
            <p:blipFill>
              <a:blip r:embed="rId7"/>
              <a:stretch>
                <a:fillRect/>
              </a:stretch>
            </p:blipFill>
            <p:spPr>
              <a:xfrm>
                <a:off x="924584" y="1833087"/>
                <a:ext cx="653040" cy="315720"/>
              </a:xfrm>
              <a:prstGeom prst="rect">
                <a:avLst/>
              </a:prstGeom>
            </p:spPr>
          </p:pic>
        </mc:Fallback>
      </mc:AlternateContent>
    </p:spTree>
    <p:extLst>
      <p:ext uri="{BB962C8B-B14F-4D97-AF65-F5344CB8AC3E}">
        <p14:creationId xmlns:p14="http://schemas.microsoft.com/office/powerpoint/2010/main" val="179761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mmagine 4" descr="Immagine che contiene testo, segnale, esterni&#10;&#10;Descrizione generata automaticamente">
            <a:extLst>
              <a:ext uri="{FF2B5EF4-FFF2-40B4-BE49-F238E27FC236}">
                <a16:creationId xmlns:a16="http://schemas.microsoft.com/office/drawing/2014/main" id="{28177B2E-DAE6-4903-B4A3-227C57D5354F}"/>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333"/>
          <a:stretch/>
        </p:blipFill>
        <p:spPr>
          <a:xfrm>
            <a:off x="20" y="-15902"/>
            <a:ext cx="12191980" cy="6857999"/>
          </a:xfrm>
          <a:prstGeom prst="rect">
            <a:avLst/>
          </a:prstGeom>
        </p:spPr>
      </p:pic>
      <p:cxnSp>
        <p:nvCxnSpPr>
          <p:cNvPr id="14" name="Straight Connector 13">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11" name="CasellaDiTesto 3">
            <a:extLst>
              <a:ext uri="{FF2B5EF4-FFF2-40B4-BE49-F238E27FC236}">
                <a16:creationId xmlns:a16="http://schemas.microsoft.com/office/drawing/2014/main" id="{46A73290-FC1D-4B25-AE4C-903815DA576B}"/>
              </a:ext>
            </a:extLst>
          </p:cNvPr>
          <p:cNvSpPr txBox="1"/>
          <p:nvPr/>
        </p:nvSpPr>
        <p:spPr>
          <a:xfrm>
            <a:off x="4718650" y="1200152"/>
            <a:ext cx="6590580" cy="448465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solidFill>
                  <a:srgbClr val="FFFFFF"/>
                </a:solidFill>
                <a:latin typeface="+mj-lt"/>
                <a:ea typeface="+mj-ea"/>
                <a:cs typeface="+mj-cs"/>
              </a:rPr>
              <a:t>THANK YOU FOR YOUR ATTENTION</a:t>
            </a:r>
          </a:p>
        </p:txBody>
      </p:sp>
    </p:spTree>
    <p:extLst>
      <p:ext uri="{BB962C8B-B14F-4D97-AF65-F5344CB8AC3E}">
        <p14:creationId xmlns:p14="http://schemas.microsoft.com/office/powerpoint/2010/main" val="202287686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Introduction</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99AADA9-AD7B-41A8-9960-FC96D1F59049}"/>
              </a:ext>
            </a:extLst>
          </p:cNvPr>
          <p:cNvSpPr>
            <a:spLocks noGrp="1"/>
          </p:cNvSpPr>
          <p:nvPr>
            <p:ph idx="1"/>
          </p:nvPr>
        </p:nvSpPr>
        <p:spPr>
          <a:xfrm>
            <a:off x="1155548" y="2217343"/>
            <a:ext cx="9880893" cy="3959619"/>
          </a:xfrm>
        </p:spPr>
        <p:txBody>
          <a:bodyPr>
            <a:normAutofit/>
          </a:bodyPr>
          <a:lstStyle/>
          <a:p>
            <a:pPr marL="0" indent="0">
              <a:buNone/>
            </a:pPr>
            <a:r>
              <a:rPr lang="en-US" sz="2200" dirty="0"/>
              <a:t>Several organizations publish microdata for purposes such as demographic and public health research. In order to protect individual privacy, known identifiers (e.g., Name and Social Security Number) must be removed. In addition, this process must account for the possibility of combining certain other attributes with external data to uniquely identify individuals</a:t>
            </a:r>
          </a:p>
          <a:p>
            <a:pPr marL="0" indent="0">
              <a:buNone/>
            </a:pPr>
            <a:r>
              <a:rPr lang="en-US" sz="2200" dirty="0"/>
              <a:t>K-anonymity has been proposed as a mechanism for protecting privacy in microdata publishing, and numerous recoding “models” have been considered for achieving k-anonymity.</a:t>
            </a:r>
          </a:p>
          <a:p>
            <a:pPr marL="0" indent="0">
              <a:buNone/>
            </a:pPr>
            <a:r>
              <a:rPr lang="en-US" sz="2200" dirty="0"/>
              <a:t>Mondrian is a multidimensional k-anonymity model that anonymizes data through recursively splitting the attributes' dimensions with a median-partition strategy.</a:t>
            </a:r>
            <a:endParaRPr lang="it-IT" sz="2200" dirty="0"/>
          </a:p>
        </p:txBody>
      </p:sp>
      <p:pic>
        <p:nvPicPr>
          <p:cNvPr id="13" name="Immagine 2">
            <a:extLst>
              <a:ext uri="{FF2B5EF4-FFF2-40B4-BE49-F238E27FC236}">
                <a16:creationId xmlns:a16="http://schemas.microsoft.com/office/drawing/2014/main" id="{B6561607-7DF5-4F46-87B6-956F9C549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18" y="610798"/>
            <a:ext cx="542328" cy="542328"/>
          </a:xfrm>
          <a:prstGeom prst="rect">
            <a:avLst/>
          </a:prstGeom>
        </p:spPr>
      </p:pic>
    </p:spTree>
    <p:extLst>
      <p:ext uri="{BB962C8B-B14F-4D97-AF65-F5344CB8AC3E}">
        <p14:creationId xmlns:p14="http://schemas.microsoft.com/office/powerpoint/2010/main" val="192081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it-IT" sz="4000" dirty="0">
                <a:solidFill>
                  <a:schemeClr val="bg1"/>
                </a:solidFill>
              </a:rPr>
              <a:t>Key concepts – Quasi-</a:t>
            </a:r>
            <a:r>
              <a:rPr lang="it-IT" sz="4000" dirty="0" err="1">
                <a:solidFill>
                  <a:schemeClr val="bg1"/>
                </a:solidFill>
              </a:rPr>
              <a:t>Identifier</a:t>
            </a:r>
            <a:r>
              <a:rPr lang="it-IT" sz="4000" dirty="0">
                <a:solidFill>
                  <a:schemeClr val="bg1"/>
                </a:solidFill>
              </a:rPr>
              <a:t> (QI)</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99AADA9-AD7B-41A8-9960-FC96D1F59049}"/>
              </a:ext>
            </a:extLst>
          </p:cNvPr>
          <p:cNvSpPr>
            <a:spLocks noGrp="1"/>
          </p:cNvSpPr>
          <p:nvPr>
            <p:ph idx="1"/>
          </p:nvPr>
        </p:nvSpPr>
        <p:spPr>
          <a:xfrm>
            <a:off x="1155548" y="2217343"/>
            <a:ext cx="9880893" cy="3959619"/>
          </a:xfrm>
        </p:spPr>
        <p:txBody>
          <a:bodyPr>
            <a:normAutofit/>
          </a:bodyPr>
          <a:lstStyle/>
          <a:p>
            <a:r>
              <a:rPr lang="en-US" sz="2400" b="0" i="0" dirty="0">
                <a:effectLst/>
              </a:rPr>
              <a:t>A QI set is a subset of attributes X</a:t>
            </a:r>
            <a:r>
              <a:rPr lang="en-US" sz="2400" b="0" i="0" baseline="-25000" dirty="0">
                <a:effectLst/>
              </a:rPr>
              <a:t>1</a:t>
            </a:r>
            <a:r>
              <a:rPr lang="en-US" sz="2400" b="0" i="0" dirty="0">
                <a:effectLst/>
              </a:rPr>
              <a:t>, ..., </a:t>
            </a:r>
            <a:r>
              <a:rPr lang="en-US" sz="2400" b="0" i="0" dirty="0" err="1">
                <a:effectLst/>
              </a:rPr>
              <a:t>X</a:t>
            </a:r>
            <a:r>
              <a:rPr lang="en-US" sz="2400" b="0" i="0" baseline="-25000" dirty="0" err="1">
                <a:effectLst/>
              </a:rPr>
              <a:t>d</a:t>
            </a:r>
            <a:r>
              <a:rPr lang="en-US" sz="2400" b="0" i="0" dirty="0">
                <a:effectLst/>
              </a:rPr>
              <a:t> in table T that could potentially be used to re-identify individual records.</a:t>
            </a:r>
          </a:p>
          <a:p>
            <a:r>
              <a:rPr lang="en-US" sz="2400" b="0" i="0" dirty="0">
                <a:effectLst/>
              </a:rPr>
              <a:t>Examples of quasi-identifiers shown in our domain are sex, age and zip code.</a:t>
            </a:r>
            <a:endParaRPr lang="it-IT" sz="2400" dirty="0"/>
          </a:p>
        </p:txBody>
      </p:sp>
      <p:pic>
        <p:nvPicPr>
          <p:cNvPr id="15" name="Immagine 9">
            <a:extLst>
              <a:ext uri="{FF2B5EF4-FFF2-40B4-BE49-F238E27FC236}">
                <a16:creationId xmlns:a16="http://schemas.microsoft.com/office/drawing/2014/main" id="{583D0FA1-2D69-4E09-A9F4-C7CF64041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21" y="637762"/>
            <a:ext cx="594032" cy="594032"/>
          </a:xfrm>
          <a:prstGeom prst="rect">
            <a:avLst/>
          </a:prstGeom>
        </p:spPr>
      </p:pic>
    </p:spTree>
    <p:extLst>
      <p:ext uri="{BB962C8B-B14F-4D97-AF65-F5344CB8AC3E}">
        <p14:creationId xmlns:p14="http://schemas.microsoft.com/office/powerpoint/2010/main" val="2252821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it-IT" sz="4000" dirty="0">
                <a:solidFill>
                  <a:schemeClr val="bg1"/>
                </a:solidFill>
              </a:rPr>
              <a:t>Key concepts – </a:t>
            </a:r>
            <a:r>
              <a:rPr lang="it-IT" sz="4000" dirty="0" err="1">
                <a:solidFill>
                  <a:schemeClr val="bg1"/>
                </a:solidFill>
              </a:rPr>
              <a:t>Equivalence</a:t>
            </a:r>
            <a:r>
              <a:rPr lang="it-IT" sz="4000" dirty="0">
                <a:solidFill>
                  <a:schemeClr val="bg1"/>
                </a:solidFill>
              </a:rPr>
              <a:t> class</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99AADA9-AD7B-41A8-9960-FC96D1F59049}"/>
              </a:ext>
            </a:extLst>
          </p:cNvPr>
          <p:cNvSpPr>
            <a:spLocks noGrp="1"/>
          </p:cNvSpPr>
          <p:nvPr>
            <p:ph idx="1"/>
          </p:nvPr>
        </p:nvSpPr>
        <p:spPr>
          <a:xfrm>
            <a:off x="1155548" y="2217343"/>
            <a:ext cx="9880893" cy="3959619"/>
          </a:xfrm>
        </p:spPr>
        <p:txBody>
          <a:bodyPr>
            <a:normAutofit/>
          </a:bodyPr>
          <a:lstStyle/>
          <a:p>
            <a:r>
              <a:rPr lang="en-US" sz="2400" b="0" i="0" dirty="0">
                <a:effectLst/>
              </a:rPr>
              <a:t>With respect to attributes X</a:t>
            </a:r>
            <a:r>
              <a:rPr lang="en-US" sz="2400" b="0" i="0" baseline="-25000" dirty="0">
                <a:effectLst/>
              </a:rPr>
              <a:t>1</a:t>
            </a:r>
            <a:r>
              <a:rPr lang="en-US" sz="2400" b="0" i="0" dirty="0">
                <a:effectLst/>
              </a:rPr>
              <a:t>, ..., </a:t>
            </a:r>
            <a:r>
              <a:rPr lang="en-US" sz="2400" b="0" i="0" dirty="0" err="1">
                <a:effectLst/>
              </a:rPr>
              <a:t>X</a:t>
            </a:r>
            <a:r>
              <a:rPr lang="en-US" sz="2400" b="0" i="0" baseline="-25000" dirty="0" err="1">
                <a:effectLst/>
              </a:rPr>
              <a:t>d</a:t>
            </a:r>
            <a:r>
              <a:rPr lang="en-US" sz="2400" b="0" i="0" dirty="0">
                <a:effectLst/>
              </a:rPr>
              <a:t> in table T, an equivalence class is the set of all records in T containing identical values (x</a:t>
            </a:r>
            <a:r>
              <a:rPr lang="en-US" sz="2400" b="0" i="0" baseline="-25000" dirty="0">
                <a:effectLst/>
              </a:rPr>
              <a:t>1</a:t>
            </a:r>
            <a:r>
              <a:rPr lang="en-US" sz="2400" b="0" i="0" dirty="0">
                <a:effectLst/>
              </a:rPr>
              <a:t>, ..., </a:t>
            </a:r>
            <a:r>
              <a:rPr lang="en-US" sz="2400" b="0" i="0" dirty="0" err="1">
                <a:effectLst/>
              </a:rPr>
              <a:t>x</a:t>
            </a:r>
            <a:r>
              <a:rPr lang="en-US" sz="2400" b="0" i="0" baseline="-25000" dirty="0" err="1">
                <a:effectLst/>
              </a:rPr>
              <a:t>d</a:t>
            </a:r>
            <a:r>
              <a:rPr lang="en-US" sz="2400" b="0" i="0" dirty="0">
                <a:effectLst/>
              </a:rPr>
              <a:t>) for X</a:t>
            </a:r>
            <a:r>
              <a:rPr lang="en-US" sz="2400" b="0" i="0" baseline="-25000" dirty="0">
                <a:effectLst/>
              </a:rPr>
              <a:t>1</a:t>
            </a:r>
            <a:r>
              <a:rPr lang="en-US" sz="2400" b="0" i="0" dirty="0">
                <a:effectLst/>
              </a:rPr>
              <a:t>, ..., </a:t>
            </a:r>
            <a:r>
              <a:rPr lang="en-US" sz="2400" b="0" i="0" dirty="0" err="1">
                <a:effectLst/>
              </a:rPr>
              <a:t>X</a:t>
            </a:r>
            <a:r>
              <a:rPr lang="en-US" sz="2400" b="0" i="0" baseline="-25000" dirty="0" err="1">
                <a:effectLst/>
              </a:rPr>
              <a:t>d</a:t>
            </a:r>
            <a:r>
              <a:rPr lang="en-US" sz="2400" b="0" i="0" dirty="0">
                <a:effectLst/>
              </a:rPr>
              <a:t>.</a:t>
            </a:r>
            <a:endParaRPr lang="it-IT" sz="2400" dirty="0"/>
          </a:p>
        </p:txBody>
      </p:sp>
      <p:pic>
        <p:nvPicPr>
          <p:cNvPr id="15" name="Immagine 9">
            <a:extLst>
              <a:ext uri="{FF2B5EF4-FFF2-40B4-BE49-F238E27FC236}">
                <a16:creationId xmlns:a16="http://schemas.microsoft.com/office/drawing/2014/main" id="{583D0FA1-2D69-4E09-A9F4-C7CF64041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21" y="637762"/>
            <a:ext cx="594032" cy="594032"/>
          </a:xfrm>
          <a:prstGeom prst="rect">
            <a:avLst/>
          </a:prstGeom>
        </p:spPr>
      </p:pic>
    </p:spTree>
    <p:extLst>
      <p:ext uri="{BB962C8B-B14F-4D97-AF65-F5344CB8AC3E}">
        <p14:creationId xmlns:p14="http://schemas.microsoft.com/office/powerpoint/2010/main" val="4187182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it-IT" sz="4000" dirty="0">
                <a:solidFill>
                  <a:schemeClr val="bg1"/>
                </a:solidFill>
              </a:rPr>
              <a:t>Key concepts – </a:t>
            </a:r>
            <a:r>
              <a:rPr lang="it-IT" sz="4000" dirty="0" err="1">
                <a:solidFill>
                  <a:schemeClr val="bg1"/>
                </a:solidFill>
              </a:rPr>
              <a:t>Generalization</a:t>
            </a:r>
            <a:endParaRPr lang="it-IT" sz="4000" dirty="0">
              <a:solidFill>
                <a:schemeClr val="bg1"/>
              </a:solidFill>
            </a:endParaRP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99AADA9-AD7B-41A8-9960-FC96D1F59049}"/>
              </a:ext>
            </a:extLst>
          </p:cNvPr>
          <p:cNvSpPr>
            <a:spLocks noGrp="1"/>
          </p:cNvSpPr>
          <p:nvPr>
            <p:ph idx="1"/>
          </p:nvPr>
        </p:nvSpPr>
        <p:spPr>
          <a:xfrm>
            <a:off x="1155548" y="2217343"/>
            <a:ext cx="9880893" cy="3959619"/>
          </a:xfrm>
        </p:spPr>
        <p:txBody>
          <a:bodyPr>
            <a:normAutofit/>
          </a:bodyPr>
          <a:lstStyle/>
          <a:p>
            <a:r>
              <a:rPr lang="en-US" sz="2400" dirty="0"/>
              <a:t>The method of generalization transforms QI values into less specific, but semantically useful values so that records with the same transformed QI values are indistinguishable.</a:t>
            </a:r>
            <a:endParaRPr lang="it-IT" sz="2400" dirty="0"/>
          </a:p>
        </p:txBody>
      </p:sp>
      <p:pic>
        <p:nvPicPr>
          <p:cNvPr id="15" name="Immagine 9">
            <a:extLst>
              <a:ext uri="{FF2B5EF4-FFF2-40B4-BE49-F238E27FC236}">
                <a16:creationId xmlns:a16="http://schemas.microsoft.com/office/drawing/2014/main" id="{583D0FA1-2D69-4E09-A9F4-C7CF64041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21" y="637762"/>
            <a:ext cx="594032" cy="594032"/>
          </a:xfrm>
          <a:prstGeom prst="rect">
            <a:avLst/>
          </a:prstGeom>
        </p:spPr>
      </p:pic>
    </p:spTree>
    <p:extLst>
      <p:ext uri="{BB962C8B-B14F-4D97-AF65-F5344CB8AC3E}">
        <p14:creationId xmlns:p14="http://schemas.microsoft.com/office/powerpoint/2010/main" val="318308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it-IT" sz="4000" dirty="0">
                <a:solidFill>
                  <a:schemeClr val="bg1"/>
                </a:solidFill>
              </a:rPr>
              <a:t>Key concepts – Local </a:t>
            </a:r>
            <a:r>
              <a:rPr lang="it-IT" sz="4000" dirty="0" err="1">
                <a:solidFill>
                  <a:schemeClr val="bg1"/>
                </a:solidFill>
              </a:rPr>
              <a:t>Recoding</a:t>
            </a:r>
            <a:endParaRPr lang="it-IT" sz="4000" dirty="0">
              <a:solidFill>
                <a:schemeClr val="bg1"/>
              </a:solidFill>
            </a:endParaRP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99AADA9-AD7B-41A8-9960-FC96D1F59049}"/>
              </a:ext>
            </a:extLst>
          </p:cNvPr>
          <p:cNvSpPr>
            <a:spLocks noGrp="1"/>
          </p:cNvSpPr>
          <p:nvPr>
            <p:ph idx="1"/>
          </p:nvPr>
        </p:nvSpPr>
        <p:spPr>
          <a:xfrm>
            <a:off x="1155548" y="2217343"/>
            <a:ext cx="9880893" cy="3959619"/>
          </a:xfrm>
        </p:spPr>
        <p:txBody>
          <a:bodyPr>
            <a:normAutofit/>
          </a:bodyPr>
          <a:lstStyle/>
          <a:p>
            <a:r>
              <a:rPr lang="en-US" sz="2400" dirty="0"/>
              <a:t>With local recoding, individual records are mapped to generalized forms. In this method, the data space is partitioned into different regions and then all records in the same region are mapped to the same generalized record.</a:t>
            </a:r>
          </a:p>
          <a:p>
            <a:r>
              <a:rPr lang="en-US" sz="2400" dirty="0"/>
              <a:t>For example, a value of "60" for age in two records could possibly be mapped to two different intervals of "[55–60]" and "[60–65]" respectively if the two records are partitioned to different regions.</a:t>
            </a:r>
            <a:endParaRPr lang="it-IT" sz="2400" dirty="0"/>
          </a:p>
        </p:txBody>
      </p:sp>
      <p:pic>
        <p:nvPicPr>
          <p:cNvPr id="15" name="Immagine 9">
            <a:extLst>
              <a:ext uri="{FF2B5EF4-FFF2-40B4-BE49-F238E27FC236}">
                <a16:creationId xmlns:a16="http://schemas.microsoft.com/office/drawing/2014/main" id="{583D0FA1-2D69-4E09-A9F4-C7CF64041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21" y="637762"/>
            <a:ext cx="594032" cy="594032"/>
          </a:xfrm>
          <a:prstGeom prst="rect">
            <a:avLst/>
          </a:prstGeom>
        </p:spPr>
      </p:pic>
    </p:spTree>
    <p:extLst>
      <p:ext uri="{BB962C8B-B14F-4D97-AF65-F5344CB8AC3E}">
        <p14:creationId xmlns:p14="http://schemas.microsoft.com/office/powerpoint/2010/main" val="1371091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it-IT" sz="4000" dirty="0">
                <a:solidFill>
                  <a:schemeClr val="bg1"/>
                </a:solidFill>
              </a:rPr>
              <a:t>Key concepts – </a:t>
            </a:r>
            <a:r>
              <a:rPr lang="it-IT" sz="4000" dirty="0" err="1">
                <a:solidFill>
                  <a:schemeClr val="bg1"/>
                </a:solidFill>
              </a:rPr>
              <a:t>Strict</a:t>
            </a:r>
            <a:r>
              <a:rPr lang="it-IT" sz="4000" dirty="0">
                <a:solidFill>
                  <a:schemeClr val="bg1"/>
                </a:solidFill>
              </a:rPr>
              <a:t> model</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99AADA9-AD7B-41A8-9960-FC96D1F59049}"/>
              </a:ext>
            </a:extLst>
          </p:cNvPr>
          <p:cNvSpPr>
            <a:spLocks noGrp="1"/>
          </p:cNvSpPr>
          <p:nvPr>
            <p:ph idx="1"/>
          </p:nvPr>
        </p:nvSpPr>
        <p:spPr>
          <a:xfrm>
            <a:off x="1155548" y="2217343"/>
            <a:ext cx="9880893" cy="3959619"/>
          </a:xfrm>
        </p:spPr>
        <p:txBody>
          <a:bodyPr>
            <a:normAutofit/>
          </a:bodyPr>
          <a:lstStyle/>
          <a:p>
            <a:r>
              <a:rPr lang="en-US" sz="2400" dirty="0"/>
              <a:t>In the strict model, the algorithm splits a partition in two parts, </a:t>
            </a:r>
            <a:r>
              <a:rPr lang="en-US" sz="2400" dirty="0" err="1"/>
              <a:t>lhs</a:t>
            </a:r>
            <a:r>
              <a:rPr lang="en-US" sz="2400" dirty="0"/>
              <a:t> and </a:t>
            </a:r>
            <a:r>
              <a:rPr lang="en-US" sz="2400" dirty="0" err="1"/>
              <a:t>rhs</a:t>
            </a:r>
            <a:r>
              <a:rPr lang="en-US" sz="2400" dirty="0"/>
              <a:t>, by using a split value (median of partition projected on a quasi-identifier). These parts can't contain common split value, so there is no intersection between the two parts.</a:t>
            </a:r>
          </a:p>
        </p:txBody>
      </p:sp>
      <p:pic>
        <p:nvPicPr>
          <p:cNvPr id="15" name="Immagine 9">
            <a:extLst>
              <a:ext uri="{FF2B5EF4-FFF2-40B4-BE49-F238E27FC236}">
                <a16:creationId xmlns:a16="http://schemas.microsoft.com/office/drawing/2014/main" id="{583D0FA1-2D69-4E09-A9F4-C7CF64041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21" y="637762"/>
            <a:ext cx="594032" cy="594032"/>
          </a:xfrm>
          <a:prstGeom prst="rect">
            <a:avLst/>
          </a:prstGeom>
        </p:spPr>
      </p:pic>
    </p:spTree>
    <p:extLst>
      <p:ext uri="{BB962C8B-B14F-4D97-AF65-F5344CB8AC3E}">
        <p14:creationId xmlns:p14="http://schemas.microsoft.com/office/powerpoint/2010/main" val="125317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it-IT" sz="4000" dirty="0" err="1">
                <a:solidFill>
                  <a:schemeClr val="bg1"/>
                </a:solidFill>
              </a:rPr>
              <a:t>Algorithm</a:t>
            </a:r>
            <a:r>
              <a:rPr lang="it-IT" sz="4000" dirty="0">
                <a:solidFill>
                  <a:schemeClr val="bg1"/>
                </a:solidFill>
              </a:rPr>
              <a:t> - </a:t>
            </a:r>
            <a:r>
              <a:rPr lang="it-IT" sz="4000" dirty="0" err="1">
                <a:solidFill>
                  <a:schemeClr val="bg1"/>
                </a:solidFill>
              </a:rPr>
              <a:t>Implementation</a:t>
            </a:r>
            <a:r>
              <a:rPr lang="it-IT" sz="4000" dirty="0">
                <a:solidFill>
                  <a:schemeClr val="bg1"/>
                </a:solidFill>
              </a:rPr>
              <a:t> vs Pseudo code</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magine 3">
            <a:extLst>
              <a:ext uri="{FF2B5EF4-FFF2-40B4-BE49-F238E27FC236}">
                <a16:creationId xmlns:a16="http://schemas.microsoft.com/office/drawing/2014/main" id="{08C26C1B-EFC6-498F-9CCF-3E61BEC7F807}"/>
              </a:ext>
            </a:extLst>
          </p:cNvPr>
          <p:cNvPicPr>
            <a:picLocks noGrp="1" noChangeAspect="1"/>
          </p:cNvPicPr>
          <p:nvPr>
            <p:ph idx="1"/>
          </p:nvPr>
        </p:nvPicPr>
        <p:blipFill>
          <a:blip r:embed="rId2"/>
          <a:stretch>
            <a:fillRect/>
          </a:stretch>
        </p:blipFill>
        <p:spPr>
          <a:xfrm>
            <a:off x="1069858" y="1868900"/>
            <a:ext cx="7686068" cy="4351338"/>
          </a:xfrm>
          <a:prstGeom prst="rect">
            <a:avLst/>
          </a:prstGeom>
        </p:spPr>
      </p:pic>
      <p:pic>
        <p:nvPicPr>
          <p:cNvPr id="10" name="Segnaposto contenuto 4">
            <a:extLst>
              <a:ext uri="{FF2B5EF4-FFF2-40B4-BE49-F238E27FC236}">
                <a16:creationId xmlns:a16="http://schemas.microsoft.com/office/drawing/2014/main" id="{153D1367-8D71-49B5-BCD0-F499837DD854}"/>
              </a:ext>
            </a:extLst>
          </p:cNvPr>
          <p:cNvPicPr>
            <a:picLocks noChangeAspect="1"/>
          </p:cNvPicPr>
          <p:nvPr/>
        </p:nvPicPr>
        <p:blipFill>
          <a:blip r:embed="rId3"/>
          <a:stretch>
            <a:fillRect/>
          </a:stretch>
        </p:blipFill>
        <p:spPr>
          <a:xfrm>
            <a:off x="6095995" y="3766764"/>
            <a:ext cx="5026147" cy="2228987"/>
          </a:xfrm>
          <a:prstGeom prst="rect">
            <a:avLst/>
          </a:prstGeom>
        </p:spPr>
      </p:pic>
      <p:pic>
        <p:nvPicPr>
          <p:cNvPr id="8" name="Picture 7" descr="Icon&#10;&#10;Description automatically generated">
            <a:extLst>
              <a:ext uri="{FF2B5EF4-FFF2-40B4-BE49-F238E27FC236}">
                <a16:creationId xmlns:a16="http://schemas.microsoft.com/office/drawing/2014/main" id="{463A0648-789C-4120-9F97-6A5730813A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662" y="637762"/>
            <a:ext cx="543189" cy="543189"/>
          </a:xfrm>
          <a:prstGeom prst="rect">
            <a:avLst/>
          </a:prstGeom>
        </p:spPr>
      </p:pic>
    </p:spTree>
    <p:extLst>
      <p:ext uri="{BB962C8B-B14F-4D97-AF65-F5344CB8AC3E}">
        <p14:creationId xmlns:p14="http://schemas.microsoft.com/office/powerpoint/2010/main" val="830364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Example</a:t>
            </a:r>
            <a:r>
              <a:rPr lang="it-IT" sz="4000" dirty="0">
                <a:solidFill>
                  <a:schemeClr val="bg1"/>
                </a:solidFill>
              </a:rPr>
              <a:t> – Input data</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magine 4">
            <a:extLst>
              <a:ext uri="{FF2B5EF4-FFF2-40B4-BE49-F238E27FC236}">
                <a16:creationId xmlns:a16="http://schemas.microsoft.com/office/drawing/2014/main" id="{F3D1700E-356B-4DD9-8D75-D743F63B36D9}"/>
              </a:ext>
            </a:extLst>
          </p:cNvPr>
          <p:cNvPicPr>
            <a:picLocks noChangeAspect="1"/>
          </p:cNvPicPr>
          <p:nvPr/>
        </p:nvPicPr>
        <p:blipFill rotWithShape="1">
          <a:blip r:embed="rId2"/>
          <a:srcRect t="1033"/>
          <a:stretch/>
        </p:blipFill>
        <p:spPr>
          <a:xfrm>
            <a:off x="5857336" y="2863970"/>
            <a:ext cx="5188011" cy="2555006"/>
          </a:xfrm>
          <a:prstGeom prst="rect">
            <a:avLst/>
          </a:prstGeom>
        </p:spPr>
      </p:pic>
      <p:sp>
        <p:nvSpPr>
          <p:cNvPr id="12" name="Segnaposto contenuto 2">
            <a:extLst>
              <a:ext uri="{FF2B5EF4-FFF2-40B4-BE49-F238E27FC236}">
                <a16:creationId xmlns:a16="http://schemas.microsoft.com/office/drawing/2014/main" id="{8BC6E4D3-B7B1-4BE0-AC41-416B9C9FB027}"/>
              </a:ext>
            </a:extLst>
          </p:cNvPr>
          <p:cNvSpPr>
            <a:spLocks noGrp="1"/>
          </p:cNvSpPr>
          <p:nvPr>
            <p:ph idx="1"/>
          </p:nvPr>
        </p:nvSpPr>
        <p:spPr>
          <a:xfrm>
            <a:off x="1155549" y="2217343"/>
            <a:ext cx="4408490" cy="3959619"/>
          </a:xfrm>
        </p:spPr>
        <p:txBody>
          <a:bodyPr>
            <a:normAutofit/>
          </a:bodyPr>
          <a:lstStyle/>
          <a:p>
            <a:r>
              <a:rPr lang="en-US" sz="2400" dirty="0"/>
              <a:t>Original data in CSV/file format</a:t>
            </a:r>
          </a:p>
        </p:txBody>
      </p:sp>
      <p:pic>
        <p:nvPicPr>
          <p:cNvPr id="13" name="Picture 12" descr="Icon&#10;&#10;Description automatically generated">
            <a:extLst>
              <a:ext uri="{FF2B5EF4-FFF2-40B4-BE49-F238E27FC236}">
                <a16:creationId xmlns:a16="http://schemas.microsoft.com/office/drawing/2014/main" id="{FD981EFD-5C2D-4A59-9BE0-59EFFF175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840" y="637762"/>
            <a:ext cx="543190" cy="543190"/>
          </a:xfrm>
          <a:prstGeom prst="rect">
            <a:avLst/>
          </a:prstGeom>
        </p:spPr>
      </p:pic>
    </p:spTree>
    <p:extLst>
      <p:ext uri="{BB962C8B-B14F-4D97-AF65-F5344CB8AC3E}">
        <p14:creationId xmlns:p14="http://schemas.microsoft.com/office/powerpoint/2010/main" val="198074183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513</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Tema di Office</vt:lpstr>
      <vt:lpstr>PowerPoint Presentation</vt:lpstr>
      <vt:lpstr>Introduction</vt:lpstr>
      <vt:lpstr>Key concepts – Quasi-Identifier (QI)</vt:lpstr>
      <vt:lpstr>Key concepts – Equivalence class</vt:lpstr>
      <vt:lpstr>Key concepts – Generalization</vt:lpstr>
      <vt:lpstr>Key concepts – Local Recoding</vt:lpstr>
      <vt:lpstr>Key concepts – Strict model</vt:lpstr>
      <vt:lpstr>Algorithm - Implementation vs Pseudo code</vt:lpstr>
      <vt:lpstr>Example – Input data</vt:lpstr>
      <vt:lpstr>Example – Data normalization</vt:lpstr>
      <vt:lpstr>Example – Partition I</vt:lpstr>
      <vt:lpstr>Example – Partition II</vt:lpstr>
      <vt:lpstr>Example – Resulting Anonymization</vt:lpstr>
      <vt:lpstr>Experimental data – Metric</vt:lpstr>
      <vt:lpstr>Experimental data – Metric vs 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Andrea Mercuri</dc:creator>
  <cp:lastModifiedBy>Andrea Mazza</cp:lastModifiedBy>
  <cp:revision>23</cp:revision>
  <dcterms:created xsi:type="dcterms:W3CDTF">2022-04-23T17:48:45Z</dcterms:created>
  <dcterms:modified xsi:type="dcterms:W3CDTF">2022-04-24T14:18:45Z</dcterms:modified>
</cp:coreProperties>
</file>