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4" r:id="rId3"/>
    <p:sldMasterId id="2147483659" r:id="rId4"/>
    <p:sldMasterId id="2147483662" r:id="rId5"/>
    <p:sldMasterId id="2147483664" r:id="rId6"/>
    <p:sldMasterId id="2147483682" r:id="rId7"/>
  </p:sldMasterIdLst>
  <p:notesMasterIdLst>
    <p:notesMasterId r:id="rId33"/>
  </p:notesMasterIdLst>
  <p:sldIdLst>
    <p:sldId id="277" r:id="rId8"/>
    <p:sldId id="281" r:id="rId9"/>
    <p:sldId id="269" r:id="rId10"/>
    <p:sldId id="263" r:id="rId11"/>
    <p:sldId id="282" r:id="rId12"/>
    <p:sldId id="267" r:id="rId13"/>
    <p:sldId id="266" r:id="rId14"/>
    <p:sldId id="268" r:id="rId15"/>
    <p:sldId id="278" r:id="rId16"/>
    <p:sldId id="264" r:id="rId17"/>
    <p:sldId id="271" r:id="rId18"/>
    <p:sldId id="274" r:id="rId19"/>
    <p:sldId id="270" r:id="rId20"/>
    <p:sldId id="27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73" r:id="rId29"/>
    <p:sldId id="280" r:id="rId30"/>
    <p:sldId id="275" r:id="rId31"/>
    <p:sldId id="29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99" autoAdjust="0"/>
    <p:restoredTop sz="91902" autoAdjust="0"/>
  </p:normalViewPr>
  <p:slideViewPr>
    <p:cSldViewPr snapToGrid="0">
      <p:cViewPr varScale="1">
        <p:scale>
          <a:sx n="80" d="100"/>
          <a:sy n="80" d="100"/>
        </p:scale>
        <p:origin x="-1771" y="-67"/>
      </p:cViewPr>
      <p:guideLst>
        <p:guide orient="horz" pos="2232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8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先讲实验目的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区分实验内容</a:t>
            </a:r>
            <a:r>
              <a:rPr lang="zh-CN" altLang="en-US"/>
              <a:t>和实验要求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20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21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22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531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24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45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1-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/>
          <a:srcRect r="25963"/>
          <a:stretch>
            <a:fillRect/>
          </a:stretch>
        </p:blipFill>
        <p:spPr>
          <a:xfrm>
            <a:off x="5393532" y="133072"/>
            <a:ext cx="3771251" cy="653579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484313"/>
            <a:ext cx="2197526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2773211" y="4908366"/>
            <a:ext cx="5294768" cy="4103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8643938" y="1484311"/>
            <a:ext cx="500062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195999" y="1484310"/>
            <a:ext cx="283382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341005" y="1484310"/>
            <a:ext cx="302443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6200000">
            <a:off x="7847086" y="3524086"/>
            <a:ext cx="2377574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dist">
              <a:defRPr sz="1100" b="1">
                <a:solidFill>
                  <a:schemeClr val="bg1">
                    <a:alpha val="2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BEIJING INSTITUTE OF TECHNOLOGY</a:t>
            </a: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6054" y="515429"/>
            <a:ext cx="1721495" cy="504694"/>
          </a:xfrm>
          <a:prstGeom prst="rect">
            <a:avLst/>
          </a:prstGeom>
        </p:spPr>
      </p:pic>
      <p:cxnSp>
        <p:nvCxnSpPr>
          <p:cNvPr id="42" name="直接连接符 41"/>
          <p:cNvCxnSpPr/>
          <p:nvPr userDrawn="1"/>
        </p:nvCxnSpPr>
        <p:spPr>
          <a:xfrm>
            <a:off x="2195999" y="1355988"/>
            <a:ext cx="0" cy="45898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8641908" y="1400593"/>
            <a:ext cx="0" cy="454523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 userDrawn="1"/>
        </p:nvGrpSpPr>
        <p:grpSpPr>
          <a:xfrm>
            <a:off x="424915" y="2031917"/>
            <a:ext cx="1333724" cy="3243219"/>
            <a:chOff x="611818" y="2031917"/>
            <a:chExt cx="1709547" cy="3117834"/>
          </a:xfrm>
        </p:grpSpPr>
        <p:grpSp>
          <p:nvGrpSpPr>
            <p:cNvPr id="70" name="组合 69"/>
            <p:cNvGrpSpPr/>
            <p:nvPr/>
          </p:nvGrpSpPr>
          <p:grpSpPr>
            <a:xfrm>
              <a:off x="611818" y="2051403"/>
              <a:ext cx="567014" cy="3098348"/>
              <a:chOff x="11305242" y="2003776"/>
              <a:chExt cx="354194" cy="1935432"/>
            </a:xfrm>
            <a:solidFill>
              <a:schemeClr val="bg1">
                <a:alpha val="5000"/>
              </a:schemeClr>
            </a:solidFill>
          </p:grpSpPr>
          <p:sp>
            <p:nvSpPr>
              <p:cNvPr id="85" name="Freeform 5"/>
              <p:cNvSpPr/>
              <p:nvPr/>
            </p:nvSpPr>
            <p:spPr bwMode="auto">
              <a:xfrm>
                <a:off x="11307751" y="3052538"/>
                <a:ext cx="345981" cy="390126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6" name="Freeform 6"/>
              <p:cNvSpPr/>
              <p:nvPr/>
            </p:nvSpPr>
            <p:spPr bwMode="auto">
              <a:xfrm>
                <a:off x="11382341" y="3639427"/>
                <a:ext cx="199170" cy="299781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87" name="组合 86"/>
              <p:cNvGrpSpPr/>
              <p:nvPr/>
            </p:nvGrpSpPr>
            <p:grpSpPr>
              <a:xfrm>
                <a:off x="11305242" y="2003776"/>
                <a:ext cx="354194" cy="439406"/>
                <a:chOff x="5548313" y="2084388"/>
                <a:chExt cx="547688" cy="679451"/>
              </a:xfrm>
              <a:grpFill/>
            </p:grpSpPr>
            <p:sp>
              <p:nvSpPr>
                <p:cNvPr id="9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11380191" y="2640087"/>
                <a:ext cx="214274" cy="229664"/>
                <a:chOff x="3792874" y="3156423"/>
                <a:chExt cx="331330" cy="355128"/>
              </a:xfrm>
              <a:grpFill/>
            </p:grpSpPr>
            <p:sp>
              <p:nvSpPr>
                <p:cNvPr id="8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71" name="组合 70"/>
            <p:cNvGrpSpPr/>
            <p:nvPr userDrawn="1"/>
          </p:nvGrpSpPr>
          <p:grpSpPr>
            <a:xfrm>
              <a:off x="1752713" y="2031917"/>
              <a:ext cx="568652" cy="3091276"/>
              <a:chOff x="1752714" y="2031919"/>
              <a:chExt cx="568653" cy="3091274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1769227" y="3776579"/>
                <a:ext cx="501270" cy="527572"/>
                <a:chOff x="6113463" y="3541713"/>
                <a:chExt cx="484188" cy="509588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8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1752714" y="2031919"/>
                <a:ext cx="568653" cy="718220"/>
                <a:chOff x="6108700" y="2066926"/>
                <a:chExt cx="549275" cy="693738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8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4" name="组合 73"/>
              <p:cNvGrpSpPr/>
              <p:nvPr/>
            </p:nvGrpSpPr>
            <p:grpSpPr>
              <a:xfrm>
                <a:off x="1855433" y="3075554"/>
                <a:ext cx="381292" cy="328704"/>
                <a:chOff x="6186488" y="2930526"/>
                <a:chExt cx="368300" cy="317500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7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1804180" y="4681015"/>
                <a:ext cx="442058" cy="442178"/>
                <a:chOff x="11893476" y="1994536"/>
                <a:chExt cx="277932" cy="278006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76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5308" cy="27343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7" name="Freeform 12"/>
                <p:cNvSpPr/>
                <p:nvPr/>
              </p:nvSpPr>
              <p:spPr bwMode="auto">
                <a:xfrm>
                  <a:off x="11893476" y="2009127"/>
                  <a:ext cx="105167" cy="263415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44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2773212" y="1658264"/>
            <a:ext cx="5294767" cy="226755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5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292505" y="1294827"/>
            <a:ext cx="5589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4292505" y="5613415"/>
            <a:ext cx="5589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4" cstate="print"/>
          <a:srcRect l="49471"/>
          <a:stretch>
            <a:fillRect/>
          </a:stretch>
        </p:blipFill>
        <p:spPr>
          <a:xfrm>
            <a:off x="-25879" y="163259"/>
            <a:ext cx="2473738" cy="653148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4" cstate="print"/>
          <a:srcRect r="49912"/>
          <a:stretch>
            <a:fillRect/>
          </a:stretch>
        </p:blipFill>
        <p:spPr>
          <a:xfrm>
            <a:off x="6696143" y="163258"/>
            <a:ext cx="2452172" cy="653148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7"/>
            <a:ext cx="3767017" cy="6857433"/>
          </a:xfrm>
          <a:prstGeom prst="rect">
            <a:avLst/>
          </a:prstGeom>
        </p:spPr>
      </p:pic>
      <p:sp>
        <p:nvSpPr>
          <p:cNvPr id="3" name="矩形 白1"/>
          <p:cNvSpPr/>
          <p:nvPr userDrawn="1"/>
        </p:nvSpPr>
        <p:spPr>
          <a:xfrm rot="5400000">
            <a:off x="-688243" y="918223"/>
            <a:ext cx="5143502" cy="5022690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50000"/>
                </a:schemeClr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162567" y="863157"/>
            <a:ext cx="773896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8366562" y="6188075"/>
            <a:ext cx="534972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矩形 2"/>
          <p:cNvSpPr/>
          <p:nvPr userDrawn="1"/>
        </p:nvSpPr>
        <p:spPr>
          <a:xfrm>
            <a:off x="238974" y="0"/>
            <a:ext cx="786551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204913" y="344317"/>
            <a:ext cx="6482886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238973" y="6188075"/>
            <a:ext cx="8133254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034181" y="-1612"/>
            <a:ext cx="12531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78364" y="347339"/>
            <a:ext cx="1476917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024856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8366562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440466" y="6381747"/>
            <a:ext cx="1859680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8366562" y="6188075"/>
            <a:ext cx="534972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78364" y="347339"/>
            <a:ext cx="1476917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8366562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33388" y="249067"/>
            <a:ext cx="6482886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42645" y="252089"/>
            <a:ext cx="1476917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7143" y="122428"/>
            <a:ext cx="419946" cy="699303"/>
            <a:chOff x="-9524" y="122428"/>
            <a:chExt cx="559928" cy="699303"/>
          </a:xfrm>
        </p:grpSpPr>
        <p:sp>
          <p:nvSpPr>
            <p:cNvPr id="85" name="任意多边形: 形状 56"/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6" name="任意多边形: 形状 57"/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87" name="直接连接符 86"/>
          <p:cNvCxnSpPr/>
          <p:nvPr userDrawn="1"/>
        </p:nvCxnSpPr>
        <p:spPr>
          <a:xfrm>
            <a:off x="332185" y="821731"/>
            <a:ext cx="8479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 userDrawn="1"/>
        </p:nvSpPr>
        <p:spPr>
          <a:xfrm>
            <a:off x="9109711" y="336478"/>
            <a:ext cx="3428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0" name="直接连接符 89"/>
          <p:cNvCxnSpPr/>
          <p:nvPr userDrawn="1"/>
        </p:nvCxnSpPr>
        <p:spPr>
          <a:xfrm>
            <a:off x="332185" y="6264275"/>
            <a:ext cx="8479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440466" y="6381747"/>
            <a:ext cx="1859680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1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0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1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0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0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9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9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9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 userDrawn="1"/>
        </p:nvSpPr>
        <p:spPr>
          <a:xfrm>
            <a:off x="9109711" y="336478"/>
            <a:ext cx="3428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42645" y="252089"/>
            <a:ext cx="1476917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7585551" y="210207"/>
            <a:ext cx="2091769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 dirty="0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148590" y="302341"/>
            <a:ext cx="559799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6" name="直接连接符 95"/>
          <p:cNvCxnSpPr/>
          <p:nvPr userDrawn="1"/>
        </p:nvCxnSpPr>
        <p:spPr>
          <a:xfrm>
            <a:off x="332185" y="6264275"/>
            <a:ext cx="8479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711994" y="249067"/>
            <a:ext cx="6482886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08106" y="241566"/>
            <a:ext cx="1364456" cy="509219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440466" y="6381747"/>
            <a:ext cx="1859680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7585551" y="210207"/>
            <a:ext cx="2091769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 dirty="0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08106" y="241566"/>
            <a:ext cx="1364456" cy="50921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24856" y="863157"/>
            <a:ext cx="787667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8366562" y="6188075"/>
            <a:ext cx="534972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矩形 2"/>
          <p:cNvSpPr/>
          <p:nvPr userDrawn="1"/>
        </p:nvSpPr>
        <p:spPr>
          <a:xfrm>
            <a:off x="238974" y="0"/>
            <a:ext cx="786551" cy="873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026605" y="344317"/>
            <a:ext cx="6482886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238973" y="6188075"/>
            <a:ext cx="8133254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8427474" y="6383071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8366562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576286" y="214313"/>
            <a:ext cx="1398306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1" y="6269038"/>
            <a:ext cx="1363266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7638862" y="863157"/>
            <a:ext cx="126267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8366562" y="6188075"/>
            <a:ext cx="534972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8366562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576286" y="214313"/>
            <a:ext cx="1398306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1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50431" y="133072"/>
            <a:ext cx="5093768" cy="6535793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5573" y="1483539"/>
            <a:ext cx="5530434" cy="226755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5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1484311"/>
            <a:ext cx="500062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00671" y="1484310"/>
            <a:ext cx="302443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6943725" y="1484313"/>
            <a:ext cx="2197526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6661821" y="1484310"/>
            <a:ext cx="283382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文本框 40"/>
          <p:cNvSpPr txBox="1"/>
          <p:nvPr userDrawn="1"/>
        </p:nvSpPr>
        <p:spPr>
          <a:xfrm rot="16200000">
            <a:off x="-1082602" y="3524086"/>
            <a:ext cx="2377574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dist">
              <a:defRPr sz="1100" b="1">
                <a:solidFill>
                  <a:schemeClr val="bg1">
                    <a:alpha val="2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25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BEIJING INSTITUTE OF TECHNOLOGY</a:t>
            </a: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89475" y="548450"/>
            <a:ext cx="1721495" cy="504694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500062" y="1329225"/>
            <a:ext cx="0" cy="47147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43725" y="1280160"/>
            <a:ext cx="0" cy="483516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 userDrawn="1"/>
        </p:nvGrpSpPr>
        <p:grpSpPr>
          <a:xfrm>
            <a:off x="7375627" y="2044937"/>
            <a:ext cx="1333722" cy="3249639"/>
            <a:chOff x="611819" y="2031917"/>
            <a:chExt cx="1709546" cy="3124006"/>
          </a:xfrm>
        </p:grpSpPr>
        <p:grpSp>
          <p:nvGrpSpPr>
            <p:cNvPr id="46" name="组合 45"/>
            <p:cNvGrpSpPr/>
            <p:nvPr/>
          </p:nvGrpSpPr>
          <p:grpSpPr>
            <a:xfrm>
              <a:off x="611819" y="2051403"/>
              <a:ext cx="567014" cy="3098349"/>
              <a:chOff x="11305242" y="2003776"/>
              <a:chExt cx="354194" cy="1935432"/>
            </a:xfrm>
            <a:solidFill>
              <a:schemeClr val="bg1">
                <a:alpha val="5000"/>
              </a:schemeClr>
            </a:solidFill>
          </p:grpSpPr>
          <p:sp>
            <p:nvSpPr>
              <p:cNvPr id="61" name="Freeform 5"/>
              <p:cNvSpPr/>
              <p:nvPr/>
            </p:nvSpPr>
            <p:spPr bwMode="auto">
              <a:xfrm>
                <a:off x="11307751" y="3052538"/>
                <a:ext cx="345981" cy="390126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2" name="Freeform 6"/>
              <p:cNvSpPr/>
              <p:nvPr/>
            </p:nvSpPr>
            <p:spPr bwMode="auto">
              <a:xfrm>
                <a:off x="11382341" y="3639427"/>
                <a:ext cx="199170" cy="299781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63" name="组合 62"/>
              <p:cNvGrpSpPr/>
              <p:nvPr/>
            </p:nvGrpSpPr>
            <p:grpSpPr>
              <a:xfrm>
                <a:off x="11305242" y="2003776"/>
                <a:ext cx="354194" cy="439406"/>
                <a:chOff x="5548313" y="2084388"/>
                <a:chExt cx="547688" cy="679451"/>
              </a:xfrm>
              <a:grpFill/>
            </p:grpSpPr>
            <p:sp>
              <p:nvSpPr>
                <p:cNvPr id="68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1380191" y="2640087"/>
                <a:ext cx="214274" cy="229664"/>
                <a:chOff x="3792874" y="3156423"/>
                <a:chExt cx="331330" cy="355128"/>
              </a:xfrm>
              <a:grpFill/>
            </p:grpSpPr>
            <p:sp>
              <p:nvSpPr>
                <p:cNvPr id="65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6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7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47" name="组合 46"/>
            <p:cNvGrpSpPr/>
            <p:nvPr userDrawn="1"/>
          </p:nvGrpSpPr>
          <p:grpSpPr>
            <a:xfrm>
              <a:off x="1752713" y="2031917"/>
              <a:ext cx="568652" cy="3124006"/>
              <a:chOff x="1752713" y="2031917"/>
              <a:chExt cx="568652" cy="3124006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1769224" y="3776575"/>
                <a:ext cx="501269" cy="527571"/>
                <a:chOff x="6113463" y="3541713"/>
                <a:chExt cx="484188" cy="509588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59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0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1752713" y="2031917"/>
                <a:ext cx="568652" cy="718219"/>
                <a:chOff x="6108700" y="2066926"/>
                <a:chExt cx="549275" cy="693738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57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8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1855431" y="3075552"/>
                <a:ext cx="381292" cy="328704"/>
                <a:chOff x="6186488" y="2930526"/>
                <a:chExt cx="368300" cy="317500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54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5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6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1804145" y="4681015"/>
                <a:ext cx="466327" cy="474908"/>
                <a:chOff x="11893475" y="1994536"/>
                <a:chExt cx="293191" cy="298584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52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210566" cy="294792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3" name="Freeform 12"/>
                <p:cNvSpPr/>
                <p:nvPr/>
              </p:nvSpPr>
              <p:spPr bwMode="auto">
                <a:xfrm>
                  <a:off x="11893475" y="2009126"/>
                  <a:ext cx="113382" cy="283994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7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965572" y="4461296"/>
            <a:ext cx="5530435" cy="119983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答辩人：北小理</a:t>
            </a:r>
            <a:endParaRPr lang="en-US" altLang="zh-CN" dirty="0"/>
          </a:p>
          <a:p>
            <a:pPr lvl="0"/>
            <a:r>
              <a:rPr lang="zh-CN" altLang="en-US" dirty="0"/>
              <a:t>导　师：京小工</a:t>
            </a:r>
            <a:endParaRPr lang="en-US" altLang="zh-CN" dirty="0"/>
          </a:p>
          <a:p>
            <a:pPr lvl="0"/>
            <a:r>
              <a:rPr lang="zh-CN" altLang="en-US" dirty="0"/>
              <a:t>时　间：</a:t>
            </a:r>
            <a:fld id="{F6F1CC6F-731D-497C-9A0B-70CB610DC019}" type="datetime1">
              <a:rPr lang="zh-CN" altLang="en-US" smtClean="0"/>
              <a:t>2022/3/1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62397" y="249067"/>
            <a:ext cx="6482886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8461934" y="252089"/>
            <a:ext cx="324743" cy="432990"/>
          </a:xfrm>
          <a:prstGeom prst="rect">
            <a:avLst/>
          </a:prstGeom>
        </p:spPr>
      </p:pic>
      <p:cxnSp>
        <p:nvCxnSpPr>
          <p:cNvPr id="87" name="直接连接符 86"/>
          <p:cNvCxnSpPr/>
          <p:nvPr userDrawn="1"/>
        </p:nvCxnSpPr>
        <p:spPr>
          <a:xfrm>
            <a:off x="332185" y="821731"/>
            <a:ext cx="8479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 userDrawn="1"/>
        </p:nvCxnSpPr>
        <p:spPr>
          <a:xfrm>
            <a:off x="332185" y="6264275"/>
            <a:ext cx="8479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383702" y="253621"/>
            <a:ext cx="915798" cy="438825"/>
            <a:chOff x="-529708" y="381991"/>
            <a:chExt cx="1221064" cy="438825"/>
          </a:xfrm>
        </p:grpSpPr>
        <p:sp>
          <p:nvSpPr>
            <p:cNvPr id="58" name="梯形 57"/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9" name="梯形 58"/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0" name="梯形 59"/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40466" y="6381747"/>
            <a:ext cx="1859680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8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2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83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7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7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7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7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69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8461934" y="252089"/>
            <a:ext cx="32474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332184" y="-82551"/>
            <a:ext cx="8479631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矩形 40"/>
          <p:cNvSpPr/>
          <p:nvPr userDrawn="1"/>
        </p:nvSpPr>
        <p:spPr>
          <a:xfrm>
            <a:off x="332185" y="0"/>
            <a:ext cx="8479631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880121" y="249067"/>
            <a:ext cx="6036152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332185" y="6264275"/>
            <a:ext cx="8479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92626" y="252089"/>
            <a:ext cx="1476917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478151" y="199773"/>
            <a:ext cx="347447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440466" y="6381747"/>
            <a:ext cx="1859680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7051638" y="-82800"/>
            <a:ext cx="1760177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6" name="矩形 35"/>
          <p:cNvSpPr/>
          <p:nvPr userDrawn="1"/>
        </p:nvSpPr>
        <p:spPr>
          <a:xfrm>
            <a:off x="7051638" y="0"/>
            <a:ext cx="1760178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92626" y="252089"/>
            <a:ext cx="1476917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494036" y="482300"/>
            <a:ext cx="56115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7" name="矩形 46"/>
          <p:cNvSpPr/>
          <p:nvPr userDrawn="1"/>
        </p:nvSpPr>
        <p:spPr>
          <a:xfrm>
            <a:off x="332184" y="-82800"/>
            <a:ext cx="8479631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矩形 40"/>
          <p:cNvSpPr/>
          <p:nvPr userDrawn="1"/>
        </p:nvSpPr>
        <p:spPr>
          <a:xfrm>
            <a:off x="332185" y="0"/>
            <a:ext cx="8479631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880121" y="185567"/>
            <a:ext cx="6036152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332185" y="6264275"/>
            <a:ext cx="8479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92626" y="188589"/>
            <a:ext cx="1476917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486289" y="0"/>
            <a:ext cx="310364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440466" y="6381747"/>
            <a:ext cx="1859680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038975" y="-82550"/>
            <a:ext cx="1772840" cy="845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7038975" y="0"/>
            <a:ext cx="1772841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92626" y="188589"/>
            <a:ext cx="1476917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38974" y="6188075"/>
            <a:ext cx="866256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238974" y="0"/>
            <a:ext cx="866256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406154" y="247495"/>
            <a:ext cx="6482886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73038" y="131404"/>
            <a:ext cx="168233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440466" y="6381747"/>
            <a:ext cx="1859680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5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6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6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5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4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4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58692" y="6188075"/>
            <a:ext cx="542843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7116185" y="0"/>
            <a:ext cx="178535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8424863" y="6385243"/>
            <a:ext cx="413147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rgbClr val="F2F2F2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73038" y="131404"/>
            <a:ext cx="1682339" cy="62785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2924"/>
            <a:ext cx="9144793" cy="3633531"/>
          </a:xfrm>
          <a:prstGeom prst="rect">
            <a:avLst/>
          </a:prstGeom>
        </p:spPr>
      </p:pic>
      <p:sp>
        <p:nvSpPr>
          <p:cNvPr id="37" name="任意形状 36"/>
          <p:cNvSpPr/>
          <p:nvPr userDrawn="1"/>
        </p:nvSpPr>
        <p:spPr>
          <a:xfrm>
            <a:off x="-100584" y="-106934"/>
            <a:ext cx="9351198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0" tIns="135000" rIns="135000" bIns="13500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0" y="0"/>
            <a:ext cx="9144000" cy="1632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0" tIns="135000" rIns="135000" bIns="135000" numCol="1" spcCol="0" rtlCol="0" fromWordArt="0" anchor="t" anchorCtr="0" forceAA="0" compatLnSpc="1"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26643" y="3048198"/>
            <a:ext cx="895100" cy="1192626"/>
          </a:xfrm>
          <a:prstGeom prst="rect">
            <a:avLst/>
          </a:prstGeom>
        </p:spPr>
      </p:pic>
      <p:sp>
        <p:nvSpPr>
          <p:cNvPr id="43" name="文本框 42"/>
          <p:cNvSpPr txBox="1"/>
          <p:nvPr userDrawn="1"/>
        </p:nvSpPr>
        <p:spPr>
          <a:xfrm>
            <a:off x="113133" y="6174148"/>
            <a:ext cx="1617390" cy="478790"/>
          </a:xfrm>
          <a:prstGeom prst="rect">
            <a:avLst/>
          </a:prstGeom>
          <a:noFill/>
          <a:ln>
            <a:noFill/>
          </a:ln>
        </p:spPr>
        <p:txBody>
          <a:bodyPr wrap="square" lIns="135000" tIns="135000" rIns="135000" bIns="135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BIT</a:t>
            </a:r>
            <a:r>
              <a:rPr kumimoji="0" lang="en-US" altLang="zh-CN" sz="105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|</a:t>
            </a:r>
            <a:r>
              <a:rPr kumimoji="0" lang="en-US" altLang="zh-CN" sz="105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05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SINCE 1940</a:t>
            </a:r>
            <a:endParaRPr kumimoji="0" lang="zh-CN" altLang="en-US" sz="105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7704359" y="6396638"/>
            <a:ext cx="1222182" cy="198576"/>
            <a:chOff x="10272478" y="6308389"/>
            <a:chExt cx="1629576" cy="198576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6" name="Freeform 6"/>
              <p:cNvSpPr/>
              <p:nvPr/>
            </p:nvSpPr>
            <p:spPr bwMode="auto">
              <a:xfrm>
                <a:off x="4620306" y="1229886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8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3" name="组合 32"/>
            <p:cNvGrpSpPr/>
            <p:nvPr userDrawn="1"/>
          </p:nvGrpSpPr>
          <p:grpSpPr>
            <a:xfrm>
              <a:off x="10272478" y="6308389"/>
              <a:ext cx="716480" cy="198576"/>
              <a:chOff x="2372715" y="161759"/>
              <a:chExt cx="2695608" cy="74710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7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7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39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0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154148" y="2653429"/>
            <a:ext cx="39420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r>
              <a:rPr kumimoji="0" lang="en-US" altLang="zh-CN" sz="33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■</a:t>
            </a:r>
            <a:endParaRPr kumimoji="0" lang="zh-CN" altLang="en-US" sz="33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93240" y="3752395"/>
            <a:ext cx="598170" cy="176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06499" y="6600901"/>
            <a:ext cx="1925955" cy="2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30861" y="78493"/>
            <a:ext cx="151905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014412" y="-2"/>
            <a:ext cx="10158411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45124" y="249943"/>
            <a:ext cx="151905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9144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440466" y="6381747"/>
            <a:ext cx="1859680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4944394" y="0"/>
            <a:ext cx="4207028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014412" y="-2"/>
            <a:ext cx="10158411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124" y="249943"/>
            <a:ext cx="151905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9144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440466" y="6381747"/>
            <a:ext cx="1859680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1" name="组合 3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6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3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4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0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4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2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3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39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0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1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37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38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7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/>
          <a:srcRect t="-74" b="196"/>
          <a:stretch>
            <a:fillRect/>
          </a:stretch>
        </p:blipFill>
        <p:spPr>
          <a:xfrm>
            <a:off x="0" y="-1"/>
            <a:ext cx="9143999" cy="501967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5019674"/>
            <a:ext cx="9144001" cy="183832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9144001" cy="501967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-55096" y="5009909"/>
            <a:ext cx="92549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1531497" y="3927615"/>
            <a:ext cx="6081005" cy="2164588"/>
          </a:xfrm>
          <a:prstGeom prst="rect">
            <a:avLst/>
          </a:prstGeom>
          <a:solidFill>
            <a:sysClr val="window" lastClr="FFFFFF"/>
          </a:solidFill>
          <a:ln w="76200" cap="flat" cmpd="sng" algn="ctr">
            <a:solidFill>
              <a:schemeClr val="accent3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588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416073" y="1532412"/>
            <a:ext cx="2311855" cy="86279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7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/>
          <a:srcRect t="-74" b="196"/>
          <a:stretch>
            <a:fillRect/>
          </a:stretch>
        </p:blipFill>
        <p:spPr>
          <a:xfrm>
            <a:off x="0" y="-1"/>
            <a:ext cx="9143999" cy="501967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5019674"/>
            <a:ext cx="9144001" cy="183832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9144001" cy="501967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-55096" y="5009909"/>
            <a:ext cx="92549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1105494" y="3927615"/>
            <a:ext cx="6933011" cy="2164588"/>
          </a:xfrm>
          <a:prstGeom prst="rect">
            <a:avLst/>
          </a:prstGeom>
          <a:solidFill>
            <a:sysClr val="window" lastClr="FFFFFF"/>
          </a:solidFill>
          <a:ln w="76200" cap="flat" cmpd="sng" algn="ctr">
            <a:solidFill>
              <a:schemeClr val="accent3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588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416073" y="1532412"/>
            <a:ext cx="2311855" cy="86279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7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/>
          <a:srcRect l="1" t="13078" r="-1" b="115"/>
          <a:stretch>
            <a:fillRect/>
          </a:stretch>
        </p:blipFill>
        <p:spPr>
          <a:xfrm>
            <a:off x="0" y="-1"/>
            <a:ext cx="9143999" cy="4362681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4346687"/>
            <a:ext cx="9144001" cy="25113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9144001" cy="4346687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-55452" y="4346687"/>
            <a:ext cx="92549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1371600" y="2524126"/>
            <a:ext cx="6370505" cy="3568078"/>
          </a:xfrm>
          <a:prstGeom prst="rect">
            <a:avLst/>
          </a:prstGeom>
          <a:solidFill>
            <a:sysClr val="window" lastClr="FFFFFF"/>
          </a:solidFill>
          <a:ln w="76200" cap="flat" cmpd="sng" algn="ctr">
            <a:solidFill>
              <a:schemeClr val="accent3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588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9" name="图片 6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416073" y="861200"/>
            <a:ext cx="2311855" cy="86279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7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07E42"/>
              </a:gs>
              <a:gs pos="100000">
                <a:schemeClr val="accent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207794" y="1087685"/>
            <a:ext cx="3938271" cy="5254131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5567387" y="0"/>
            <a:ext cx="3576611" cy="6858001"/>
          </a:xfrm>
          <a:prstGeom prst="rect">
            <a:avLst/>
          </a:prstGeom>
          <a:gradFill flip="none" rotWithShape="1">
            <a:gsLst>
              <a:gs pos="0">
                <a:srgbClr val="006C39">
                  <a:alpha val="0"/>
                </a:srgbClr>
              </a:gs>
              <a:gs pos="100000">
                <a:schemeClr val="accent1">
                  <a:alpha val="7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5155301" y="3188524"/>
            <a:ext cx="3988700" cy="1205346"/>
          </a:xfrm>
          <a:prstGeom prst="rect">
            <a:avLst/>
          </a:prstGeom>
          <a:solidFill>
            <a:sysClr val="window" lastClr="FFFFFF"/>
          </a:solidFill>
          <a:ln w="76200" cap="flat" cmpd="sng" algn="ctr">
            <a:noFill/>
            <a:prstDash val="solid"/>
            <a:miter lim="800000"/>
          </a:ln>
          <a:effectLst>
            <a:outerShdw blurRad="5588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5155301" y="3188522"/>
            <a:ext cx="412087" cy="1205348"/>
          </a:xfrm>
          <a:prstGeom prst="rect">
            <a:avLst/>
          </a:prstGeom>
          <a:solidFill>
            <a:schemeClr val="accent4"/>
          </a:solidFill>
          <a:ln w="76200" cap="flat" cmpd="sng" algn="ctr">
            <a:noFill/>
            <a:prstDash val="solid"/>
            <a:miter lim="800000"/>
          </a:ln>
          <a:effectLst>
            <a:outerShdw blurRad="5588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/>
          <p:nvPr userDrawn="1"/>
        </p:nvSpPr>
        <p:spPr>
          <a:xfrm>
            <a:off x="-1985840" y="-2281727"/>
            <a:ext cx="4523940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5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4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6" name="图片 4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13855" y="203173"/>
            <a:ext cx="1882839" cy="70268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289050"/>
            <a:ext cx="9144001" cy="1968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/>
          <a:srcRect t="15558" b="38705"/>
          <a:stretch>
            <a:fillRect/>
          </a:stretch>
        </p:blipFill>
        <p:spPr>
          <a:xfrm>
            <a:off x="1" y="0"/>
            <a:ext cx="9144000" cy="229021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-1" y="-7884"/>
            <a:ext cx="9144001" cy="229810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68265" y="841210"/>
            <a:ext cx="1607471" cy="5999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-61111" y="2289050"/>
            <a:ext cx="92549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2022/3/1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2022/3/1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2022/3/1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2022/3/1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2022/3/1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2022/3/1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sv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161553" y="4400550"/>
            <a:ext cx="6820894" cy="669608"/>
          </a:xfrm>
          <a:prstGeom prst="rect">
            <a:avLst/>
          </a:prstGeom>
        </p:spPr>
        <p:txBody>
          <a:bodyPr tIns="0" bIns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000" b="1" dirty="0">
                <a:latin typeface="+mn-ea"/>
                <a:ea typeface="+mn-ea"/>
                <a:sym typeface="+mn-ea"/>
              </a:rPr>
              <a:t>实验一：基于全连接网络的手写数字识别</a:t>
            </a:r>
            <a:endParaRPr lang="zh-CN" altLang="en-US" sz="3000" b="1"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418861" y="3107453"/>
            <a:ext cx="2275865" cy="643095"/>
            <a:chOff x="5588007" y="1590635"/>
            <a:chExt cx="3034486" cy="857460"/>
          </a:xfrm>
        </p:grpSpPr>
        <p:sp>
          <p:nvSpPr>
            <p:cNvPr id="19" name="文本框 18"/>
            <p:cNvSpPr txBox="1"/>
            <p:nvPr/>
          </p:nvSpPr>
          <p:spPr>
            <a:xfrm>
              <a:off x="6549853" y="1696200"/>
              <a:ext cx="2072640" cy="6756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700" b="1" dirty="0">
                  <a:sym typeface="+mn-lt"/>
                </a:rPr>
                <a:t>实验内容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b="1" dirty="0" smtClean="0">
                  <a:latin typeface="Century Gothic" panose="020B0502020202020204" pitchFamily="34" charset="0"/>
                </a:rPr>
                <a:t>3</a:t>
              </a:r>
              <a:endParaRPr lang="zh-CN" altLang="en-US" sz="3000" b="1" dirty="0"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121" y="175397"/>
            <a:ext cx="6036152" cy="478155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04609" y="1881816"/>
            <a:ext cx="80324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000" dirty="0"/>
              <a:t>对给出的数据集进行加载以及可视化。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000" dirty="0"/>
              <a:t>在</a:t>
            </a:r>
            <a:r>
              <a:rPr lang="en-US" altLang="zh-CN" sz="2000" dirty="0" err="1"/>
              <a:t>PyTorch</a:t>
            </a:r>
            <a:r>
              <a:rPr lang="zh-CN" altLang="en-US" sz="2000" dirty="0"/>
              <a:t>框架下搭建一个全连接网络。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000" dirty="0"/>
              <a:t>在给定数据集上实现模型的训练和测试，最后给出输出文档。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000" dirty="0"/>
              <a:t>分析隐含层的维度对模型性能、训练时间、占用空间的影响；dropout概率对模型测试结果的影响。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000" dirty="0"/>
              <a:t>撰写实验报告。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0110" y="963295"/>
            <a:ext cx="1464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实验任务</a:t>
            </a:r>
            <a:endParaRPr lang="zh-CN" altLang="en-US" sz="2400" dirty="0"/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7348" y="180943"/>
            <a:ext cx="6036152" cy="478155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62773D7-1410-4BAE-98F0-3A00CC91F329}"/>
              </a:ext>
            </a:extLst>
          </p:cNvPr>
          <p:cNvSpPr txBox="1"/>
          <p:nvPr/>
        </p:nvSpPr>
        <p:spPr>
          <a:xfrm>
            <a:off x="661995" y="1114297"/>
            <a:ext cx="219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实验任务提示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68ACA8B-A104-4650-9278-42B9F88F985B}"/>
              </a:ext>
            </a:extLst>
          </p:cNvPr>
          <p:cNvSpPr txBox="1"/>
          <p:nvPr/>
        </p:nvSpPr>
        <p:spPr>
          <a:xfrm>
            <a:off x="556966" y="1619075"/>
            <a:ext cx="80300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lt"/>
              <a:buAutoNum type="romanUcPeriod"/>
            </a:pPr>
            <a:r>
              <a:rPr lang="zh-CN" altLang="en-US" dirty="0"/>
              <a:t>使用</a:t>
            </a:r>
            <a:r>
              <a:rPr lang="en-US" altLang="zh-CN" dirty="0" err="1"/>
              <a:t>torch.utils.data</a:t>
            </a:r>
            <a:r>
              <a:rPr lang="zh-CN" altLang="en-US" dirty="0"/>
              <a:t>中的</a:t>
            </a:r>
            <a:r>
              <a:rPr lang="en-US" altLang="zh-CN" dirty="0"/>
              <a:t>Dataset</a:t>
            </a:r>
            <a:r>
              <a:rPr lang="zh-CN" altLang="en-US" dirty="0"/>
              <a:t>以及</a:t>
            </a:r>
            <a:r>
              <a:rPr lang="en-US" altLang="zh-CN" dirty="0" err="1"/>
              <a:t>DataLoader</a:t>
            </a:r>
            <a:r>
              <a:rPr lang="zh-CN" altLang="en-US" dirty="0"/>
              <a:t>两个接口，使用训练集、验证集、测试集中的所有图片以及</a:t>
            </a:r>
            <a:r>
              <a:rPr lang="en-US" altLang="zh-CN" dirty="0"/>
              <a:t>label</a:t>
            </a:r>
            <a:r>
              <a:rPr lang="zh-CN" altLang="en-US" dirty="0"/>
              <a:t>文件，</a:t>
            </a:r>
            <a:r>
              <a:rPr lang="zh-CN" altLang="en-US" dirty="0">
                <a:solidFill>
                  <a:srgbClr val="FF0000"/>
                </a:solidFill>
              </a:rPr>
              <a:t>构建一个自己的</a:t>
            </a:r>
            <a:r>
              <a:rPr lang="en-US" altLang="zh-CN" dirty="0">
                <a:solidFill>
                  <a:srgbClr val="FF0000"/>
                </a:solidFill>
              </a:rPr>
              <a:t>dataset</a:t>
            </a:r>
            <a:r>
              <a:rPr lang="zh-CN" altLang="en-US" dirty="0"/>
              <a:t>，接着利用自己的</a:t>
            </a:r>
            <a:r>
              <a:rPr lang="en-US" altLang="zh-CN" dirty="0"/>
              <a:t>dataset</a:t>
            </a:r>
            <a:r>
              <a:rPr lang="zh-CN" altLang="en-US" dirty="0"/>
              <a:t>，装入</a:t>
            </a:r>
            <a:r>
              <a:rPr lang="en-US" altLang="zh-CN" dirty="0" err="1"/>
              <a:t>DataLoader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构成一个自己的</a:t>
            </a:r>
            <a:r>
              <a:rPr lang="en-US" altLang="zh-CN" dirty="0" err="1">
                <a:solidFill>
                  <a:srgbClr val="FF0000"/>
                </a:solidFill>
              </a:rPr>
              <a:t>dataloader</a:t>
            </a:r>
            <a:r>
              <a:rPr lang="zh-CN" altLang="en-US" dirty="0"/>
              <a:t>，能够实现从自己的</a:t>
            </a:r>
            <a:r>
              <a:rPr lang="en-US" altLang="zh-CN" dirty="0" err="1"/>
              <a:t>dataloader</a:t>
            </a:r>
            <a:r>
              <a:rPr lang="zh-CN" altLang="en-US" dirty="0"/>
              <a:t>中一次性取出</a:t>
            </a:r>
            <a:r>
              <a:rPr lang="en-US" altLang="zh-CN" dirty="0" err="1"/>
              <a:t>batchsize</a:t>
            </a:r>
            <a:r>
              <a:rPr lang="zh-CN" altLang="en-US" dirty="0"/>
              <a:t>张图片数据以及它们对应的标签。</a:t>
            </a:r>
            <a:endParaRPr lang="en-US" altLang="zh-CN" dirty="0"/>
          </a:p>
          <a:p>
            <a:pPr marL="400050" indent="-400050">
              <a:spcAft>
                <a:spcPts val="1200"/>
              </a:spcAft>
              <a:buFont typeface="+mj-lt"/>
              <a:buAutoNum type="romanUcPeriod"/>
            </a:pPr>
            <a:r>
              <a:rPr lang="zh-CN" altLang="en-US" dirty="0"/>
              <a:t>使用</a:t>
            </a:r>
            <a:r>
              <a:rPr lang="en-US" altLang="zh-CN" dirty="0" err="1"/>
              <a:t>torch.nn</a:t>
            </a:r>
            <a:r>
              <a:rPr lang="zh-CN" altLang="en-US" dirty="0"/>
              <a:t>中的全连接网络结构，以及</a:t>
            </a:r>
            <a:r>
              <a:rPr lang="en-US" altLang="zh-CN" dirty="0" err="1"/>
              <a:t>torch.nn.functional</a:t>
            </a:r>
            <a:r>
              <a:rPr lang="zh-CN" altLang="en-US" dirty="0"/>
              <a:t>中的各种激活函数等，</a:t>
            </a:r>
            <a:r>
              <a:rPr lang="zh-CN" altLang="en-US" dirty="0">
                <a:solidFill>
                  <a:srgbClr val="FF0000"/>
                </a:solidFill>
              </a:rPr>
              <a:t>搭建出自己的</a:t>
            </a:r>
            <a:r>
              <a:rPr lang="en-US" altLang="zh-CN" dirty="0" err="1">
                <a:solidFill>
                  <a:srgbClr val="FF0000"/>
                </a:solidFill>
              </a:rPr>
              <a:t>HandWritingNumberRecognize_Network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/>
              <a:t>，并能够在训练过程中，通过模型的</a:t>
            </a:r>
            <a:r>
              <a:rPr lang="en-US" altLang="zh-CN" dirty="0"/>
              <a:t>forward</a:t>
            </a:r>
            <a:r>
              <a:rPr lang="zh-CN" altLang="en-US" dirty="0"/>
              <a:t>函数，直接得出最终预测结果（</a:t>
            </a:r>
            <a:r>
              <a:rPr lang="en-US" altLang="zh-CN" dirty="0"/>
              <a:t>tips</a:t>
            </a:r>
            <a:r>
              <a:rPr lang="zh-CN" altLang="en-US" dirty="0"/>
              <a:t>：</a:t>
            </a:r>
            <a:r>
              <a:rPr lang="en-US" altLang="zh-CN" dirty="0"/>
              <a:t>forward</a:t>
            </a:r>
            <a:r>
              <a:rPr lang="zh-CN" altLang="en-US" dirty="0"/>
              <a:t>函数的使用方法）。</a:t>
            </a:r>
            <a:endParaRPr lang="en-US" altLang="zh-CN" dirty="0"/>
          </a:p>
          <a:p>
            <a:pPr marL="400050" indent="-400050">
              <a:spcAft>
                <a:spcPts val="1200"/>
              </a:spcAft>
              <a:buFont typeface="+mj-lt"/>
              <a:buAutoNum type="romanUcPeriod"/>
            </a:pPr>
            <a:r>
              <a:rPr lang="zh-CN" altLang="en-US" dirty="0"/>
              <a:t>使用</a:t>
            </a:r>
            <a:r>
              <a:rPr lang="en-US" altLang="zh-CN" dirty="0" err="1"/>
              <a:t>torch.nn</a:t>
            </a:r>
            <a:r>
              <a:rPr lang="zh-CN" altLang="en-US" dirty="0"/>
              <a:t>中合适的</a:t>
            </a:r>
            <a:r>
              <a:rPr lang="zh-CN" altLang="en-US" dirty="0">
                <a:solidFill>
                  <a:srgbClr val="FF0000"/>
                </a:solidFill>
              </a:rPr>
              <a:t>损失函数</a:t>
            </a:r>
            <a:r>
              <a:rPr lang="zh-CN" altLang="en-US" dirty="0"/>
              <a:t>，来构建模型的损失函数对象</a:t>
            </a:r>
            <a:r>
              <a:rPr lang="en-US" altLang="zh-CN" dirty="0" err="1"/>
              <a:t>loss_function</a:t>
            </a:r>
            <a:r>
              <a:rPr lang="zh-CN" altLang="en-US" dirty="0"/>
              <a:t>，并能够通过模型的预测结果与真实标签，计算出训练过程中的损失</a:t>
            </a:r>
            <a:r>
              <a:rPr lang="en-US" altLang="zh-CN" dirty="0"/>
              <a:t>loss</a:t>
            </a:r>
            <a:r>
              <a:rPr lang="zh-CN" altLang="en-US" dirty="0"/>
              <a:t>，进而通过</a:t>
            </a:r>
            <a:r>
              <a:rPr lang="en-US" altLang="zh-CN" dirty="0"/>
              <a:t>backward</a:t>
            </a:r>
            <a:r>
              <a:rPr lang="zh-CN" altLang="en-US" dirty="0"/>
              <a:t>函数，实现模型损失的反向传播，并计算出相应的梯度。</a:t>
            </a:r>
            <a:endParaRPr lang="en-US" altLang="zh-CN" dirty="0"/>
          </a:p>
          <a:p>
            <a:pPr marL="400050" indent="-400050">
              <a:spcAft>
                <a:spcPts val="1200"/>
              </a:spcAft>
              <a:buFont typeface="+mj-lt"/>
              <a:buAutoNum type="romanUcPeriod"/>
            </a:pPr>
            <a:r>
              <a:rPr lang="zh-CN" altLang="en-US" dirty="0"/>
              <a:t>使用</a:t>
            </a:r>
            <a:r>
              <a:rPr lang="en-US" altLang="zh-CN" dirty="0" err="1"/>
              <a:t>torch.optim</a:t>
            </a:r>
            <a:r>
              <a:rPr lang="zh-CN" altLang="en-US" dirty="0"/>
              <a:t>中合适的</a:t>
            </a:r>
            <a:r>
              <a:rPr lang="zh-CN" altLang="en-US" dirty="0">
                <a:solidFill>
                  <a:srgbClr val="FF0000"/>
                </a:solidFill>
              </a:rPr>
              <a:t>优化器</a:t>
            </a:r>
            <a:r>
              <a:rPr lang="zh-CN" altLang="en-US" dirty="0"/>
              <a:t>，构建模型的优化器对象</a:t>
            </a:r>
            <a:r>
              <a:rPr lang="en-US" altLang="zh-CN" dirty="0"/>
              <a:t>optimizer</a:t>
            </a:r>
            <a:r>
              <a:rPr lang="zh-CN" altLang="en-US" dirty="0"/>
              <a:t>，并能够根据计算出的梯度，通过优化器实现模型参数的优化。</a:t>
            </a:r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121" y="175397"/>
            <a:ext cx="6036152" cy="478155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9242" y="1186821"/>
            <a:ext cx="379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手写数字识别</a:t>
            </a:r>
            <a:r>
              <a:rPr lang="en-US" altLang="zh-CN" sz="2400" dirty="0"/>
              <a:t>-</a:t>
            </a:r>
            <a:r>
              <a:rPr lang="zh-CN" altLang="en-US" sz="2400" dirty="0" smtClean="0"/>
              <a:t>数据集结构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BD69677-80FF-4F14-8568-1A7AD6389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4"/>
          <a:stretch/>
        </p:blipFill>
        <p:spPr>
          <a:xfrm>
            <a:off x="644135" y="4123422"/>
            <a:ext cx="1696394" cy="1386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C26ECAA-470C-4E7F-BA5B-4FC81A6D5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69" y="1992618"/>
            <a:ext cx="1386048" cy="13860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0986858-D97B-44DE-8F2F-BF9D961D3155}"/>
              </a:ext>
            </a:extLst>
          </p:cNvPr>
          <p:cNvSpPr txBox="1"/>
          <p:nvPr/>
        </p:nvSpPr>
        <p:spPr>
          <a:xfrm>
            <a:off x="545285" y="3513073"/>
            <a:ext cx="1887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train_picture_0.bmp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72558FD-5B7A-46B3-9B38-F7F4975FE163}"/>
              </a:ext>
            </a:extLst>
          </p:cNvPr>
          <p:cNvSpPr txBox="1"/>
          <p:nvPr/>
        </p:nvSpPr>
        <p:spPr>
          <a:xfrm>
            <a:off x="1030613" y="569421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图片信息</a:t>
            </a:r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xmlns="" id="{68BE8C27-892F-4373-AEBF-7C376C591D36}"/>
              </a:ext>
            </a:extLst>
          </p:cNvPr>
          <p:cNvSpPr/>
          <p:nvPr/>
        </p:nvSpPr>
        <p:spPr>
          <a:xfrm>
            <a:off x="5578679" y="1061439"/>
            <a:ext cx="1283516" cy="830510"/>
          </a:xfrm>
          <a:prstGeom prst="snip1Rect">
            <a:avLst>
              <a:gd name="adj" fmla="val 328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dataset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剪去单角 9">
            <a:extLst>
              <a:ext uri="{FF2B5EF4-FFF2-40B4-BE49-F238E27FC236}">
                <a16:creationId xmlns:a16="http://schemas.microsoft.com/office/drawing/2014/main" xmlns="" id="{E24D0712-5884-400D-9FBA-1D5C2289B694}"/>
              </a:ext>
            </a:extLst>
          </p:cNvPr>
          <p:cNvSpPr/>
          <p:nvPr/>
        </p:nvSpPr>
        <p:spPr>
          <a:xfrm>
            <a:off x="3711429" y="2842086"/>
            <a:ext cx="988503" cy="610349"/>
          </a:xfrm>
          <a:prstGeom prst="snip1Rect">
            <a:avLst>
              <a:gd name="adj" fmla="val 328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剪去单角 10">
            <a:extLst>
              <a:ext uri="{FF2B5EF4-FFF2-40B4-BE49-F238E27FC236}">
                <a16:creationId xmlns:a16="http://schemas.microsoft.com/office/drawing/2014/main" xmlns="" id="{6115C203-8513-4169-AF0A-B9AA85080189}"/>
              </a:ext>
            </a:extLst>
          </p:cNvPr>
          <p:cNvSpPr/>
          <p:nvPr/>
        </p:nvSpPr>
        <p:spPr>
          <a:xfrm>
            <a:off x="5725487" y="2842085"/>
            <a:ext cx="988503" cy="610350"/>
          </a:xfrm>
          <a:prstGeom prst="snip1Rect">
            <a:avLst>
              <a:gd name="adj" fmla="val 328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val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剪去单角 11">
            <a:extLst>
              <a:ext uri="{FF2B5EF4-FFF2-40B4-BE49-F238E27FC236}">
                <a16:creationId xmlns:a16="http://schemas.microsoft.com/office/drawing/2014/main" xmlns="" id="{4609C2BD-6949-4B5C-963E-C9394806604C}"/>
              </a:ext>
            </a:extLst>
          </p:cNvPr>
          <p:cNvSpPr/>
          <p:nvPr/>
        </p:nvSpPr>
        <p:spPr>
          <a:xfrm>
            <a:off x="7739544" y="2842085"/>
            <a:ext cx="988503" cy="616242"/>
          </a:xfrm>
          <a:prstGeom prst="snip1Rect">
            <a:avLst>
              <a:gd name="adj" fmla="val 328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剪去单角 12">
            <a:extLst>
              <a:ext uri="{FF2B5EF4-FFF2-40B4-BE49-F238E27FC236}">
                <a16:creationId xmlns:a16="http://schemas.microsoft.com/office/drawing/2014/main" xmlns="" id="{7F96170D-A23D-47C1-8F6D-416CE010EE40}"/>
              </a:ext>
            </a:extLst>
          </p:cNvPr>
          <p:cNvSpPr/>
          <p:nvPr/>
        </p:nvSpPr>
        <p:spPr>
          <a:xfrm>
            <a:off x="2823707" y="4095082"/>
            <a:ext cx="1074490" cy="478155"/>
          </a:xfrm>
          <a:prstGeom prst="snip1Rect">
            <a:avLst>
              <a:gd name="adj" fmla="val 328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images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: 剪去单角 13">
            <a:extLst>
              <a:ext uri="{FF2B5EF4-FFF2-40B4-BE49-F238E27FC236}">
                <a16:creationId xmlns:a16="http://schemas.microsoft.com/office/drawing/2014/main" xmlns="" id="{6DB4ADD0-01D6-426A-B8F8-87E077FA2505}"/>
              </a:ext>
            </a:extLst>
          </p:cNvPr>
          <p:cNvSpPr/>
          <p:nvPr/>
        </p:nvSpPr>
        <p:spPr>
          <a:xfrm>
            <a:off x="5188242" y="4095081"/>
            <a:ext cx="1074490" cy="478155"/>
          </a:xfrm>
          <a:prstGeom prst="snip1Rect">
            <a:avLst>
              <a:gd name="adj" fmla="val 328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images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: 剪去单角 14">
            <a:extLst>
              <a:ext uri="{FF2B5EF4-FFF2-40B4-BE49-F238E27FC236}">
                <a16:creationId xmlns:a16="http://schemas.microsoft.com/office/drawing/2014/main" xmlns="" id="{29ACDE10-3FBC-47C8-993F-8D5F74B1C5E0}"/>
              </a:ext>
            </a:extLst>
          </p:cNvPr>
          <p:cNvSpPr/>
          <p:nvPr/>
        </p:nvSpPr>
        <p:spPr>
          <a:xfrm>
            <a:off x="7696550" y="4095081"/>
            <a:ext cx="1074490" cy="478155"/>
          </a:xfrm>
          <a:prstGeom prst="snip1Rect">
            <a:avLst>
              <a:gd name="adj" fmla="val 3282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images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形 16" descr="文档">
            <a:extLst>
              <a:ext uri="{FF2B5EF4-FFF2-40B4-BE49-F238E27FC236}">
                <a16:creationId xmlns:a16="http://schemas.microsoft.com/office/drawing/2014/main" xmlns="" id="{D4659C72-2D61-4661-A187-C71DA083A9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266825" y="4079317"/>
            <a:ext cx="610349" cy="610349"/>
          </a:xfrm>
          <a:prstGeom prst="rect">
            <a:avLst/>
          </a:prstGeom>
        </p:spPr>
      </p:pic>
      <p:pic>
        <p:nvPicPr>
          <p:cNvPr id="18" name="图形 17" descr="文档">
            <a:extLst>
              <a:ext uri="{FF2B5EF4-FFF2-40B4-BE49-F238E27FC236}">
                <a16:creationId xmlns:a16="http://schemas.microsoft.com/office/drawing/2014/main" xmlns="" id="{36776F93-AE10-4F50-AB4E-8E3E4F01FF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73800" y="4079316"/>
            <a:ext cx="610349" cy="610349"/>
          </a:xfrm>
          <a:prstGeom prst="rect">
            <a:avLst/>
          </a:prstGeom>
        </p:spPr>
      </p:pic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xmlns="" id="{7F5DA895-1373-42B6-A73E-6D0A023B0568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rot="5400000">
            <a:off x="4737991" y="1359639"/>
            <a:ext cx="950137" cy="201475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xmlns="" id="{FC3A7144-53D2-409F-9630-04142F557822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5400000">
            <a:off x="5745020" y="2366668"/>
            <a:ext cx="950136" cy="6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xmlns="" id="{C616E5A4-C7EC-4010-B99B-B23340B9051D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rot="16200000" flipH="1">
            <a:off x="6752048" y="1360337"/>
            <a:ext cx="950136" cy="201335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xmlns="" id="{8FEFE195-0D9E-4B2D-88E7-1BBD2267A952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5400000">
            <a:off x="3461994" y="3351394"/>
            <a:ext cx="642647" cy="8447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xmlns="" id="{868F07AE-2125-48B3-AAB2-C342FE29DFDE}"/>
              </a:ext>
            </a:extLst>
          </p:cNvPr>
          <p:cNvCxnSpPr>
            <a:cxnSpLocks/>
            <a:stCxn id="10" idx="1"/>
            <a:endCxn id="17" idx="0"/>
          </p:cNvCxnSpPr>
          <p:nvPr/>
        </p:nvCxnSpPr>
        <p:spPr>
          <a:xfrm rot="16200000" flipH="1">
            <a:off x="4075399" y="3582716"/>
            <a:ext cx="626882" cy="36631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xmlns="" id="{88AC7F9F-B783-4CF9-B589-D5B9DE007BD2}"/>
              </a:ext>
            </a:extLst>
          </p:cNvPr>
          <p:cNvCxnSpPr>
            <a:cxnSpLocks/>
            <a:stCxn id="11" idx="1"/>
            <a:endCxn id="14" idx="3"/>
          </p:cNvCxnSpPr>
          <p:nvPr/>
        </p:nvCxnSpPr>
        <p:spPr>
          <a:xfrm rot="5400000">
            <a:off x="5651290" y="3526632"/>
            <a:ext cx="642646" cy="4942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xmlns="" id="{30BB476B-D2D2-43FE-98E3-0D438FBEE9A0}"/>
              </a:ext>
            </a:extLst>
          </p:cNvPr>
          <p:cNvCxnSpPr>
            <a:cxnSpLocks/>
            <a:stCxn id="11" idx="1"/>
            <a:endCxn id="18" idx="0"/>
          </p:cNvCxnSpPr>
          <p:nvPr/>
        </p:nvCxnSpPr>
        <p:spPr>
          <a:xfrm rot="16200000" flipH="1">
            <a:off x="6235917" y="3436257"/>
            <a:ext cx="626881" cy="6592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xmlns="" id="{B2E0E5F9-1FB0-493E-956D-8C05935E1649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rot="5400000">
            <a:off x="7915419" y="3776704"/>
            <a:ext cx="63675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562D1EAA-6CC0-4958-880C-AE02D43E599F}"/>
              </a:ext>
            </a:extLst>
          </p:cNvPr>
          <p:cNvSpPr txBox="1"/>
          <p:nvPr/>
        </p:nvSpPr>
        <p:spPr>
          <a:xfrm>
            <a:off x="3947918" y="4721963"/>
            <a:ext cx="1248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labels_</a:t>
            </a:r>
            <a:r>
              <a:rPr lang="en-US" altLang="zh-CN" sz="1200" dirty="0"/>
              <a:t>train.txt</a:t>
            </a:r>
            <a:endParaRPr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79CCED2B-97B4-495D-8C08-3936C5642FF3}"/>
              </a:ext>
            </a:extLst>
          </p:cNvPr>
          <p:cNvSpPr txBox="1"/>
          <p:nvPr/>
        </p:nvSpPr>
        <p:spPr>
          <a:xfrm>
            <a:off x="6254893" y="4721963"/>
            <a:ext cx="1113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labels_val.txt</a:t>
            </a:r>
            <a:endParaRPr lang="zh-CN" altLang="en-US" sz="1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31356A73-A821-4268-96F0-BE65841BEF92}"/>
              </a:ext>
            </a:extLst>
          </p:cNvPr>
          <p:cNvSpPr txBox="1"/>
          <p:nvPr/>
        </p:nvSpPr>
        <p:spPr>
          <a:xfrm>
            <a:off x="2823707" y="5147689"/>
            <a:ext cx="6062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val</a:t>
            </a:r>
            <a:r>
              <a:rPr lang="zh-CN" altLang="en-US" dirty="0"/>
              <a:t>（验证）文件夹可以当作是自己“自测”的数据集，可以在每次模型训练完一轮之后对其进行预测，并与真实标签进行比对。</a:t>
            </a:r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121" y="175397"/>
            <a:ext cx="6036152" cy="478155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1568" y="1070222"/>
            <a:ext cx="1638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预备资料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21567" y="1612898"/>
            <a:ext cx="53109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数据集：完全提供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代码：提供框架，需自己填充实验相关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内容：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18" y="2647950"/>
            <a:ext cx="49911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32532" y="3359012"/>
            <a:ext cx="2935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在数据集这里，需要复写原本的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类中的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getitem</a:t>
            </a:r>
            <a:r>
              <a:rPr lang="en-US" altLang="zh-CN" dirty="0" smtClean="0"/>
              <a:t>__</a:t>
            </a:r>
            <a:r>
              <a:rPr lang="zh-CN" altLang="en-US" dirty="0" smtClean="0"/>
              <a:t>函数，以及初始化函数，和长度函数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__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121" y="175397"/>
            <a:ext cx="6036152" cy="478155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1568" y="1070222"/>
            <a:ext cx="1638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预备资料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" y="2857500"/>
            <a:ext cx="64103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1568" y="1733550"/>
            <a:ext cx="799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神经网络的主要部分，需要复写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</a:t>
            </a:r>
            <a:r>
              <a:rPr lang="zh-CN" altLang="en-US" dirty="0" smtClean="0"/>
              <a:t>函数，设计该网络中的组成成分；</a:t>
            </a:r>
            <a:endParaRPr lang="en-US" altLang="zh-CN" dirty="0" smtClean="0"/>
          </a:p>
          <a:p>
            <a:r>
              <a:rPr lang="zh-CN" altLang="en-US" dirty="0"/>
              <a:t>还</a:t>
            </a:r>
            <a:r>
              <a:rPr lang="zh-CN" altLang="en-US" dirty="0" smtClean="0"/>
              <a:t>需要复写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函数，该</a:t>
            </a:r>
            <a:r>
              <a:rPr lang="zh-CN" altLang="en-US" dirty="0" smtClean="0">
                <a:solidFill>
                  <a:srgbClr val="FF0000"/>
                </a:solidFill>
              </a:rPr>
              <a:t>函数名不可更改</a:t>
            </a:r>
            <a:r>
              <a:rPr lang="zh-CN" altLang="en-US" dirty="0" smtClean="0"/>
              <a:t>，在其中编写神经网络的处理步骤。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93907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121" y="175397"/>
            <a:ext cx="6036152" cy="478155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1568" y="1070222"/>
            <a:ext cx="1638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预备资料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8" y="1809750"/>
            <a:ext cx="56769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10326" y="2674832"/>
            <a:ext cx="2425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验证函数，大体框架已经写出，需自行补充关键部分，从而达到对验证集中的数据进行测试，并输出准确率的目的。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82579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121" y="175397"/>
            <a:ext cx="6036152" cy="478155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1568" y="1070222"/>
            <a:ext cx="1638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预备资料</a:t>
            </a:r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8" y="2504450"/>
            <a:ext cx="6800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568" y="1581120"/>
            <a:ext cx="8118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test</a:t>
            </a:r>
            <a:r>
              <a:rPr lang="zh-CN" altLang="en-US" dirty="0" smtClean="0"/>
              <a:t>函数仿照上面的例子，自行编写；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训练函数中的关键部分：得到预测值、与真实标签比对、计算损失、损失函数求导、优化器优化参数部分需自己编写。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71895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121" y="175397"/>
            <a:ext cx="6036152" cy="478155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1568" y="1070222"/>
            <a:ext cx="1638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预备资料</a:t>
            </a:r>
            <a:endParaRPr lang="zh-CN" alt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91" y="2647354"/>
            <a:ext cx="6487653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1568" y="1609724"/>
            <a:ext cx="7698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程序主逻辑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初始化数据集和数据加载器对象，其中的参数以及值需自行查阅并完善。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3598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121" y="175397"/>
            <a:ext cx="6036152" cy="478155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1568" y="1070222"/>
            <a:ext cx="1638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预备资料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21568" y="1704974"/>
            <a:ext cx="7698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程序主逻辑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初始化模型，模型如需加载参数，请自行设置并传入；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初始化损失函数，使用</a:t>
            </a:r>
            <a:r>
              <a:rPr lang="en-US" altLang="zh-CN" dirty="0" err="1" smtClean="0"/>
              <a:t>torch.nn</a:t>
            </a:r>
            <a:r>
              <a:rPr lang="zh-CN" altLang="en-US" dirty="0" smtClean="0"/>
              <a:t>中的损失函数来自行选择并初始化；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初始化优化器对象，使用</a:t>
            </a:r>
            <a:r>
              <a:rPr lang="en-US" altLang="zh-CN" dirty="0" err="1" smtClean="0"/>
              <a:t>torch.optim</a:t>
            </a:r>
            <a:r>
              <a:rPr lang="zh-CN" altLang="en-US" dirty="0" smtClean="0"/>
              <a:t>中的优化器进行选择并初始化。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8" y="3252788"/>
            <a:ext cx="7775952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6201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418860" y="3107453"/>
            <a:ext cx="2291045" cy="643095"/>
            <a:chOff x="5588007" y="1590635"/>
            <a:chExt cx="3054727" cy="857460"/>
          </a:xfrm>
        </p:grpSpPr>
        <p:sp>
          <p:nvSpPr>
            <p:cNvPr id="19" name="文本框 18"/>
            <p:cNvSpPr txBox="1"/>
            <p:nvPr/>
          </p:nvSpPr>
          <p:spPr>
            <a:xfrm>
              <a:off x="6549854" y="1696200"/>
              <a:ext cx="2092880" cy="6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700" b="1" dirty="0" smtClean="0">
                  <a:sym typeface="+mn-lt"/>
                </a:rPr>
                <a:t>实验目的</a:t>
              </a:r>
              <a:endParaRPr lang="zh-CN" altLang="en-US" sz="2700" b="1" dirty="0"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3000" b="1" dirty="0"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14024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121" y="175397"/>
            <a:ext cx="6036152" cy="478155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1568" y="1070222"/>
            <a:ext cx="1638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预备资料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855029" y="2137957"/>
            <a:ext cx="384925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程序主逻辑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 smtClean="0"/>
              <a:t>设置训练轮数；</a:t>
            </a:r>
            <a:endParaRPr lang="en-US" altLang="zh-CN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 smtClean="0"/>
              <a:t>设置验证函数的触发条件，即经过多少轮训练之后进行验证；</a:t>
            </a:r>
            <a:endParaRPr lang="en-US" altLang="zh-CN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循环进行逐轮训练，并在经过一定的轮数之后开始验证；</a:t>
            </a:r>
            <a:endParaRPr lang="en-US" altLang="zh-CN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 smtClean="0"/>
              <a:t>在全部训练完成之后，对测试集中的数据进行测试并输出结果文档。</a:t>
            </a:r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61" y="1961085"/>
            <a:ext cx="4320929" cy="3783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6204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418860" y="3107453"/>
            <a:ext cx="2291045" cy="643095"/>
            <a:chOff x="5588007" y="1590635"/>
            <a:chExt cx="3054727" cy="857460"/>
          </a:xfrm>
        </p:grpSpPr>
        <p:sp>
          <p:nvSpPr>
            <p:cNvPr id="19" name="文本框 18"/>
            <p:cNvSpPr txBox="1"/>
            <p:nvPr/>
          </p:nvSpPr>
          <p:spPr>
            <a:xfrm>
              <a:off x="6549854" y="1696200"/>
              <a:ext cx="2092880" cy="6771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700" b="1" dirty="0" smtClean="0">
                  <a:sym typeface="+mn-lt"/>
                </a:rPr>
                <a:t>实验要求</a:t>
              </a:r>
              <a:endParaRPr lang="zh-CN" altLang="en-US" sz="2700" b="1" dirty="0"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b="1" dirty="0" smtClean="0">
                  <a:latin typeface="Century Gothic" panose="020B0502020202020204" pitchFamily="34" charset="0"/>
                </a:rPr>
                <a:t>4</a:t>
              </a:r>
              <a:endParaRPr lang="zh-CN" altLang="en-US" sz="3000" b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847031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0109" y="1106805"/>
            <a:ext cx="368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基础评分</a:t>
            </a:r>
            <a:r>
              <a:rPr lang="zh-CN" altLang="en-US" sz="2400" dirty="0"/>
              <a:t>标准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0110" y="2069826"/>
            <a:ext cx="535495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000" dirty="0"/>
              <a:t>实验要求的完成度。</a:t>
            </a:r>
            <a:endParaRPr lang="en-US" altLang="zh-CN" sz="2000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000" dirty="0"/>
              <a:t>实验报告内容的真实性。</a:t>
            </a:r>
            <a:endParaRPr lang="en-US" altLang="zh-CN" sz="2000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000" dirty="0"/>
              <a:t>输出结果的准确率。</a:t>
            </a:r>
            <a:endParaRPr lang="en-US" altLang="zh-CN" sz="2000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000" dirty="0" smtClean="0"/>
              <a:t>实验</a:t>
            </a:r>
            <a:r>
              <a:rPr lang="zh-CN" altLang="en-US" sz="2000" dirty="0"/>
              <a:t>报告的清晰程度。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226AA8AC-0530-460C-820C-451091B6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21" y="175397"/>
            <a:ext cx="6036152" cy="478155"/>
          </a:xfrm>
        </p:spPr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121" y="175397"/>
            <a:ext cx="6036152" cy="478155"/>
          </a:xfrm>
        </p:spPr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7164" y="1152321"/>
            <a:ext cx="298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实验结果文档要求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335810C-C1FC-47FC-9875-11C394616902}"/>
              </a:ext>
            </a:extLst>
          </p:cNvPr>
          <p:cNvSpPr txBox="1"/>
          <p:nvPr/>
        </p:nvSpPr>
        <p:spPr>
          <a:xfrm>
            <a:off x="687164" y="1789589"/>
            <a:ext cx="80470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</a:t>
            </a:r>
            <a:r>
              <a:rPr lang="en-US" altLang="zh-CN" dirty="0"/>
              <a:t>train</a:t>
            </a:r>
            <a:r>
              <a:rPr lang="zh-CN" altLang="en-US" dirty="0"/>
              <a:t>和</a:t>
            </a:r>
            <a:r>
              <a:rPr lang="en-US" altLang="zh-CN" dirty="0" err="1"/>
              <a:t>val</a:t>
            </a:r>
            <a:r>
              <a:rPr lang="zh-CN" altLang="en-US" dirty="0"/>
              <a:t>文件夹下的</a:t>
            </a:r>
            <a:r>
              <a:rPr lang="en-US" altLang="zh-CN" dirty="0"/>
              <a:t>labels</a:t>
            </a:r>
            <a:r>
              <a:rPr lang="zh-CN" altLang="en-US" dirty="0"/>
              <a:t>开头的</a:t>
            </a:r>
            <a:r>
              <a:rPr lang="en-US" altLang="zh-CN" dirty="0"/>
              <a:t>txt</a:t>
            </a:r>
            <a:r>
              <a:rPr lang="zh-CN" altLang="en-US" dirty="0"/>
              <a:t>文件格式，对测试集中的测试数据进行预测，并将结果</a:t>
            </a:r>
            <a:r>
              <a:rPr lang="zh-CN" altLang="en-US" dirty="0">
                <a:solidFill>
                  <a:srgbClr val="FF0000"/>
                </a:solidFill>
              </a:rPr>
              <a:t>按顺序</a:t>
            </a:r>
            <a:r>
              <a:rPr lang="zh-CN" altLang="en-US" dirty="0"/>
              <a:t>写在</a:t>
            </a:r>
            <a:r>
              <a:rPr lang="en-US" altLang="zh-CN" dirty="0" err="1"/>
              <a:t>predict_labels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.txt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（例：</a:t>
            </a:r>
            <a:r>
              <a:rPr lang="en-US" altLang="zh-CN" dirty="0"/>
              <a:t> predict_labels_1166666666.txt </a:t>
            </a:r>
            <a:r>
              <a:rPr lang="zh-CN" altLang="en-US" dirty="0"/>
              <a:t>）中。文件需自己新建。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注意：实验数据已经根据官网上原本的</a:t>
            </a:r>
            <a:r>
              <a:rPr lang="en-US" altLang="zh-CN" dirty="0"/>
              <a:t>70000</a:t>
            </a:r>
            <a:r>
              <a:rPr lang="zh-CN" altLang="en-US" dirty="0"/>
              <a:t>条训练数据，按照完全随机的算法进行打乱处理，因此官网上的测试数据与实验中提供的测试数据</a:t>
            </a:r>
            <a:r>
              <a:rPr lang="zh-CN" altLang="en-US" dirty="0">
                <a:solidFill>
                  <a:srgbClr val="FF0000"/>
                </a:solidFill>
              </a:rPr>
              <a:t>完全不同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Tip</a:t>
            </a:r>
            <a:r>
              <a:rPr lang="zh-CN" altLang="en-US" dirty="0"/>
              <a:t>：预测完成之后建议自己先</a:t>
            </a:r>
            <a:r>
              <a:rPr lang="zh-CN" altLang="en-US" dirty="0">
                <a:solidFill>
                  <a:srgbClr val="FF0000"/>
                </a:solidFill>
              </a:rPr>
              <a:t>手动对照</a:t>
            </a:r>
            <a:r>
              <a:rPr lang="zh-CN" altLang="en-US" dirty="0"/>
              <a:t>图片进行核对，防止顺序出错导致准确率趋于</a:t>
            </a:r>
            <a:r>
              <a:rPr lang="en-US" altLang="zh-CN" dirty="0"/>
              <a:t>10%</a:t>
            </a:r>
            <a:r>
              <a:rPr lang="zh-CN" altLang="en-US" dirty="0"/>
              <a:t>（瞎蒙的准确率）或更低。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D6F6B02-705E-4315-826F-1BB6D1D47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06" y="4707310"/>
            <a:ext cx="5042019" cy="781050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xmlns="" id="{F55B576E-2E78-4C49-B71B-1260A5F9E806}"/>
              </a:ext>
            </a:extLst>
          </p:cNvPr>
          <p:cNvSpPr/>
          <p:nvPr/>
        </p:nvSpPr>
        <p:spPr>
          <a:xfrm rot="16200000">
            <a:off x="5321002" y="4934901"/>
            <a:ext cx="1606609" cy="30764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24FE63B-1E88-4F56-A09A-F20844210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355" y="4285421"/>
            <a:ext cx="21717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824A3D4A-7329-482A-8B29-E32453345344}"/>
              </a:ext>
            </a:extLst>
          </p:cNvPr>
          <p:cNvSpPr txBox="1"/>
          <p:nvPr/>
        </p:nvSpPr>
        <p:spPr>
          <a:xfrm>
            <a:off x="1913855" y="5892030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测试数据与对应的输出文档示例</a:t>
            </a:r>
          </a:p>
        </p:txBody>
      </p:sp>
    </p:spTree>
    <p:extLst>
      <p:ext uri="{BB962C8B-B14F-4D97-AF65-F5344CB8AC3E}">
        <p14:creationId xmlns:p14="http://schemas.microsoft.com/office/powerpoint/2010/main" val="732246723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AE2EE3FE-AA28-493D-89E2-EF32F9B3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21" y="175397"/>
            <a:ext cx="6036152" cy="478155"/>
          </a:xfrm>
        </p:spPr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EA6AB-89B2-4523-A399-FC976A683197}"/>
              </a:ext>
            </a:extLst>
          </p:cNvPr>
          <p:cNvSpPr txBox="1"/>
          <p:nvPr/>
        </p:nvSpPr>
        <p:spPr>
          <a:xfrm>
            <a:off x="880110" y="1106805"/>
            <a:ext cx="1604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加分项？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D69D53A-5606-4B6E-81F8-6C432A2F437A}"/>
              </a:ext>
            </a:extLst>
          </p:cNvPr>
          <p:cNvSpPr txBox="1"/>
          <p:nvPr/>
        </p:nvSpPr>
        <p:spPr>
          <a:xfrm>
            <a:off x="662363" y="2020433"/>
            <a:ext cx="78192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000" dirty="0"/>
              <a:t>新颖的模型结构。</a:t>
            </a:r>
            <a:endParaRPr lang="en-US" altLang="zh-CN" sz="2000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000" dirty="0"/>
              <a:t>具有易读且灵活易变的代码结构（比如说可以更方便地调参、在有没有</a:t>
            </a:r>
            <a:r>
              <a:rPr lang="en-US" altLang="zh-CN" sz="2000" dirty="0"/>
              <a:t>GPU</a:t>
            </a:r>
            <a:r>
              <a:rPr lang="zh-CN" altLang="en-US" sz="2000" dirty="0"/>
              <a:t>的电脑上都可以自动识别环境运行等）。</a:t>
            </a:r>
            <a:endParaRPr lang="en-US" altLang="zh-CN" sz="2000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000" dirty="0"/>
              <a:t>多多使用</a:t>
            </a:r>
            <a:r>
              <a:rPr lang="en-US" altLang="zh-CN" sz="2000" dirty="0"/>
              <a:t>torch</a:t>
            </a:r>
            <a:r>
              <a:rPr lang="zh-CN" altLang="en-US" sz="2000" dirty="0"/>
              <a:t>框架自带的各类函数简化代码行数，且能够做到合理设置参数（注：使用的函数在代码中需有注释写明作用和各个参数的意义，实验报告中亦需要写清楚）。</a:t>
            </a:r>
            <a:endParaRPr lang="en-US" altLang="zh-CN" sz="2000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000" dirty="0"/>
              <a:t>实验结果的调参对比和分析。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000" dirty="0"/>
              <a:t>实验报告的排版美观易读。</a:t>
            </a:r>
          </a:p>
        </p:txBody>
      </p:sp>
    </p:spTree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加油！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预祝旗开得胜！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61612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121" y="175397"/>
            <a:ext cx="6036152" cy="478155"/>
          </a:xfrm>
        </p:spPr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350" y="1577459"/>
            <a:ext cx="799147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400" dirty="0" smtClean="0"/>
              <a:t>前置环境搭建任务，拟让学生以此来了解</a:t>
            </a:r>
            <a:r>
              <a:rPr lang="en-US" altLang="zh-CN" sz="2400" dirty="0" err="1" smtClean="0"/>
              <a:t>pytorch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conda</a:t>
            </a:r>
            <a:r>
              <a:rPr lang="zh-CN" altLang="en-US" sz="2400" dirty="0" smtClean="0"/>
              <a:t>的基本信息。</a:t>
            </a:r>
            <a:endParaRPr lang="en-US" altLang="zh-CN" sz="2400" dirty="0" smtClean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400" dirty="0" smtClean="0"/>
              <a:t>拟通过把原生图片数据转换为</a:t>
            </a:r>
            <a:r>
              <a:rPr lang="en-US" altLang="zh-CN" sz="2400" dirty="0" err="1" smtClean="0"/>
              <a:t>pytorch</a:t>
            </a:r>
            <a:r>
              <a:rPr lang="zh-CN" altLang="en-US" sz="2400" dirty="0" smtClean="0"/>
              <a:t>能够读取的张量的过程，使学生更清楚地理解张量的构建和流动过程。</a:t>
            </a:r>
            <a:endParaRPr lang="en-US" altLang="zh-CN" sz="2400" dirty="0" smtClean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400" dirty="0" smtClean="0"/>
              <a:t>拟通过搭建最简单的全连接神经网络的方式来让学生快速上手</a:t>
            </a:r>
            <a:r>
              <a:rPr lang="en-US" altLang="zh-CN" sz="2400" dirty="0" err="1" smtClean="0"/>
              <a:t>pytorch</a:t>
            </a:r>
            <a:r>
              <a:rPr lang="zh-CN" altLang="en-US" sz="2400" dirty="0" smtClean="0"/>
              <a:t>深度学习框架。</a:t>
            </a:r>
            <a:endParaRPr lang="en-US" altLang="zh-CN" sz="2400" dirty="0" smtClean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400" dirty="0" smtClean="0"/>
              <a:t>通过撰写实验报告，使学生对实验过程进行反思和总结，巩固相关知识。</a:t>
            </a:r>
            <a:endParaRPr lang="zh-CN" altLang="en-US" sz="2400" dirty="0"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418861" y="3107453"/>
            <a:ext cx="2275865" cy="643095"/>
            <a:chOff x="5588007" y="1590635"/>
            <a:chExt cx="3034486" cy="857460"/>
          </a:xfrm>
        </p:grpSpPr>
        <p:sp>
          <p:nvSpPr>
            <p:cNvPr id="19" name="文本框 18"/>
            <p:cNvSpPr txBox="1"/>
            <p:nvPr/>
          </p:nvSpPr>
          <p:spPr>
            <a:xfrm>
              <a:off x="6549853" y="1696200"/>
              <a:ext cx="2072640" cy="6756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700" b="1" dirty="0">
                  <a:sym typeface="+mn-lt"/>
                </a:rPr>
                <a:t>实验原理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b="1" dirty="0" smtClean="0">
                  <a:latin typeface="Century Gothic" panose="020B05020202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3000" b="1" dirty="0"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121" y="175397"/>
            <a:ext cx="6036152" cy="478155"/>
          </a:xfrm>
        </p:spPr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0110" y="1040765"/>
            <a:ext cx="2383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全连接神经网络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" y="2383155"/>
            <a:ext cx="4602480" cy="31134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520" y="2383155"/>
            <a:ext cx="4602480" cy="31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8801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121" y="127137"/>
            <a:ext cx="6036152" cy="478155"/>
          </a:xfrm>
        </p:spPr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0110" y="1004570"/>
            <a:ext cx="156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激活函数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5825" y="1721644"/>
            <a:ext cx="802147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激活函数是一种非线性函数，有多种具体的函数表达式。它为神经网络引入非线性组合的能力，使其可以适用于复杂的应用场景。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8750" y="3449955"/>
            <a:ext cx="5243195" cy="21799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28945" y="3247390"/>
            <a:ext cx="13874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Sigmoid</a:t>
            </a:r>
          </a:p>
          <a:p>
            <a:endParaRPr lang="en-US" altLang="zh-CN" dirty="0"/>
          </a:p>
          <a:p>
            <a:r>
              <a:rPr lang="en-US" altLang="zh-CN" dirty="0"/>
              <a:t>Tanh</a:t>
            </a:r>
          </a:p>
          <a:p>
            <a:endParaRPr lang="en-US" altLang="zh-CN" dirty="0"/>
          </a:p>
          <a:p>
            <a:r>
              <a:rPr lang="en-US" altLang="zh-CN" dirty="0" err="1"/>
              <a:t>ReLU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PReLU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ELU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420" y="3093720"/>
            <a:ext cx="1801495" cy="669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270" y="4429760"/>
            <a:ext cx="1732915" cy="333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6265" y="3781425"/>
            <a:ext cx="1946275" cy="5581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9930" y="4785995"/>
            <a:ext cx="1804670" cy="5010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7785" y="5323840"/>
            <a:ext cx="2736215" cy="5505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81150" y="2705100"/>
            <a:ext cx="3647152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思考：不使用激活函数是否可行？</a:t>
            </a:r>
            <a:endParaRPr lang="zh-CN" altLang="en-US" dirty="0"/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121" y="158252"/>
            <a:ext cx="6036152" cy="478155"/>
          </a:xfrm>
        </p:spPr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0110" y="1146175"/>
            <a:ext cx="3939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SoftMax</a:t>
            </a:r>
            <a:r>
              <a:rPr lang="zh-CN" altLang="en-US" sz="2400"/>
              <a:t>（归一化指数函数）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605" y="2781300"/>
            <a:ext cx="3526155" cy="7308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0110" y="1859439"/>
            <a:ext cx="8095298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将一个含任意实数的K维向量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“压缩”到另一个K维实向量 σ（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）中，使得每一个元素的范围都在（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0,1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）之间，并且所有元素的和为1。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3095" y="4035425"/>
            <a:ext cx="21755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在处理多分类时，在神经网络的输出层之后，添加一个</a:t>
            </a:r>
            <a:r>
              <a:rPr lang="en-US" altLang="zh-CN" sz="2000" dirty="0"/>
              <a:t>SoftMax</a:t>
            </a:r>
            <a:r>
              <a:rPr lang="zh-CN" altLang="en-US" sz="2000" dirty="0"/>
              <a:t>层，将输出值转化为概率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435" y="3761105"/>
            <a:ext cx="6003290" cy="248729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121" y="203972"/>
            <a:ext cx="6036152" cy="478155"/>
          </a:xfrm>
        </p:spPr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0110" y="1168534"/>
            <a:ext cx="1320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/>
              <a:t>超参数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0110" y="1893064"/>
            <a:ext cx="757682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000" dirty="0" smtClean="0"/>
              <a:t>隐藏层数量：在设计网络结构的时候，要设置多少层全连接网络才能够使结果更加准确</a:t>
            </a:r>
            <a:r>
              <a:rPr lang="zh-CN" altLang="en-US" sz="2000" dirty="0" smtClean="0"/>
              <a:t>？隐藏层数量是否越多越好？</a:t>
            </a:r>
            <a:endParaRPr lang="en-US" altLang="zh-CN" sz="2000" dirty="0" smtClean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000" dirty="0" smtClean="0"/>
              <a:t>隐藏</a:t>
            </a:r>
            <a:r>
              <a:rPr lang="zh-CN" altLang="en-US" sz="2000" dirty="0"/>
              <a:t>层维度：在满足精度要求的前提下取尽可能紧凑的结构，即取尽可能少的隐层节点数，但是维度过小难免会出现欠拟合的情况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000" dirty="0"/>
              <a:t>学习率：控制着我们基于损失梯度调整神经网络权值的速度，过大可能导致反复震荡、进而导致模型不收敛，过小导致沿着损失梯度下降速度过慢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CN" sz="2000" dirty="0"/>
              <a:t>Dropout</a:t>
            </a:r>
            <a:r>
              <a:rPr lang="zh-CN" altLang="en-US" sz="2000" dirty="0"/>
              <a:t>：防止过拟合的操作，在每次更新参数的时候使随机一部分神经元失活，不参与梯度更新。此操作可以减弱神经元节点间的联合适应性，增强泛化能力。</a:t>
            </a: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121" y="175397"/>
            <a:ext cx="6036152" cy="478155"/>
          </a:xfrm>
        </p:spPr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9DB4B39-15C4-4FB5-8A44-9EF4971D24FD}"/>
              </a:ext>
            </a:extLst>
          </p:cNvPr>
          <p:cNvSpPr txBox="1"/>
          <p:nvPr/>
        </p:nvSpPr>
        <p:spPr>
          <a:xfrm>
            <a:off x="409242" y="1186821"/>
            <a:ext cx="3600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手写数字识别</a:t>
            </a:r>
            <a:r>
              <a:rPr lang="en-US" altLang="zh-CN" sz="2400" dirty="0"/>
              <a:t>-</a:t>
            </a:r>
            <a:r>
              <a:rPr lang="zh-CN" altLang="en-US" sz="2400" dirty="0"/>
              <a:t>模型框架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127EEBF-D6A1-4DCA-98CB-EC947FD19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42" y="1787198"/>
            <a:ext cx="5431672" cy="41400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60154E1-271E-48AC-A75E-0A7D0CECF3BD}"/>
              </a:ext>
            </a:extLst>
          </p:cNvPr>
          <p:cNvSpPr txBox="1"/>
          <p:nvPr/>
        </p:nvSpPr>
        <p:spPr>
          <a:xfrm>
            <a:off x="6365426" y="2289356"/>
            <a:ext cx="2241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</a:t>
            </a:r>
            <a:r>
              <a:rPr lang="en-US" altLang="zh-CN" dirty="0"/>
              <a:t>28*28=784</a:t>
            </a:r>
          </a:p>
          <a:p>
            <a:endParaRPr lang="en-US" altLang="zh-CN" dirty="0"/>
          </a:p>
          <a:p>
            <a:r>
              <a:rPr lang="zh-CN" altLang="en-US" dirty="0"/>
              <a:t>最后的分类目标种类为</a:t>
            </a:r>
            <a:r>
              <a:rPr lang="en-US" altLang="zh-CN" dirty="0"/>
              <a:t>0-9</a:t>
            </a:r>
            <a:r>
              <a:rPr lang="zh-CN" altLang="en-US" dirty="0"/>
              <a:t>，有</a:t>
            </a:r>
            <a:r>
              <a:rPr lang="en-US" altLang="zh-CN" dirty="0"/>
              <a:t>10</a:t>
            </a:r>
            <a:r>
              <a:rPr lang="zh-CN" altLang="en-US" dirty="0"/>
              <a:t>类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CBA7FF5-CD1D-43C7-B5DA-E76E481726B3}"/>
              </a:ext>
            </a:extLst>
          </p:cNvPr>
          <p:cNvSpPr/>
          <p:nvPr/>
        </p:nvSpPr>
        <p:spPr>
          <a:xfrm>
            <a:off x="536895" y="2499919"/>
            <a:ext cx="696287" cy="27683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F1815CD-2429-431E-8660-FB58A81ADE25}"/>
              </a:ext>
            </a:extLst>
          </p:cNvPr>
          <p:cNvSpPr/>
          <p:nvPr/>
        </p:nvSpPr>
        <p:spPr>
          <a:xfrm>
            <a:off x="5100506" y="2634143"/>
            <a:ext cx="665637" cy="24747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90EC7096-A7C0-4693-AF25-A79485AABA0E}"/>
              </a:ext>
            </a:extLst>
          </p:cNvPr>
          <p:cNvSpPr txBox="1"/>
          <p:nvPr/>
        </p:nvSpPr>
        <p:spPr>
          <a:xfrm>
            <a:off x="6131443" y="4601063"/>
            <a:ext cx="2709644" cy="1015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思考：如何将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28*28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的图片拉伸成为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1*784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tensor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435220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990,&quot;width&quot;:9600}"/>
</p:tagLst>
</file>

<file path=ppt/theme/theme1.xml><?xml version="1.0" encoding="utf-8"?>
<a:theme xmlns:a="http://schemas.openxmlformats.org/drawingml/2006/main" name="封1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3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目7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目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目1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内页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封6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1395</Words>
  <Application>Microsoft Office PowerPoint</Application>
  <PresentationFormat>全屏显示(4:3)</PresentationFormat>
  <Paragraphs>158</Paragraphs>
  <Slides>25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7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封1​​</vt:lpstr>
      <vt:lpstr>目3​​</vt:lpstr>
      <vt:lpstr>目7​​</vt:lpstr>
      <vt:lpstr>目2​​</vt:lpstr>
      <vt:lpstr>目1​​</vt:lpstr>
      <vt:lpstr>内页​​</vt:lpstr>
      <vt:lpstr>封6​​</vt:lpstr>
      <vt:lpstr>PowerPoint 演示文稿</vt:lpstr>
      <vt:lpstr>PowerPoint 演示文稿</vt:lpstr>
      <vt:lpstr>实验目的</vt:lpstr>
      <vt:lpstr>PowerPoint 演示文稿</vt:lpstr>
      <vt:lpstr>实验原理</vt:lpstr>
      <vt:lpstr>实验原理</vt:lpstr>
      <vt:lpstr>实验原理</vt:lpstr>
      <vt:lpstr>实验原理</vt:lpstr>
      <vt:lpstr>实验原理</vt:lpstr>
      <vt:lpstr>PowerPoint 演示文稿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PowerPoint 演示文稿</vt:lpstr>
      <vt:lpstr>实验要求</vt:lpstr>
      <vt:lpstr>实验要求</vt:lpstr>
      <vt:lpstr>实验要求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GeShiqi</cp:lastModifiedBy>
  <cp:revision>208</cp:revision>
  <dcterms:created xsi:type="dcterms:W3CDTF">2019-06-19T02:08:00Z</dcterms:created>
  <dcterms:modified xsi:type="dcterms:W3CDTF">2022-03-01T10:46:13Z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46DE4DD7C578452B9F9759A2CB8FEF63</vt:lpwstr>
  </property>
</Properties>
</file>